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31"/>
  </p:notesMasterIdLst>
  <p:handoutMasterIdLst>
    <p:handoutMasterId r:id="rId32"/>
  </p:handoutMasterIdLst>
  <p:sldIdLst>
    <p:sldId id="319" r:id="rId2"/>
    <p:sldId id="348" r:id="rId3"/>
    <p:sldId id="346" r:id="rId4"/>
    <p:sldId id="347" r:id="rId5"/>
    <p:sldId id="350" r:id="rId6"/>
    <p:sldId id="349" r:id="rId7"/>
    <p:sldId id="355" r:id="rId8"/>
    <p:sldId id="356" r:id="rId9"/>
    <p:sldId id="287" r:id="rId10"/>
    <p:sldId id="288" r:id="rId11"/>
    <p:sldId id="289" r:id="rId12"/>
    <p:sldId id="291" r:id="rId13"/>
    <p:sldId id="306" r:id="rId14"/>
    <p:sldId id="307" r:id="rId15"/>
    <p:sldId id="324" r:id="rId16"/>
    <p:sldId id="340" r:id="rId17"/>
    <p:sldId id="342" r:id="rId18"/>
    <p:sldId id="329" r:id="rId19"/>
    <p:sldId id="332" r:id="rId20"/>
    <p:sldId id="327" r:id="rId21"/>
    <p:sldId id="344" r:id="rId22"/>
    <p:sldId id="336" r:id="rId23"/>
    <p:sldId id="337" r:id="rId24"/>
    <p:sldId id="351" r:id="rId25"/>
    <p:sldId id="352" r:id="rId26"/>
    <p:sldId id="345" r:id="rId27"/>
    <p:sldId id="335" r:id="rId28"/>
    <p:sldId id="353" r:id="rId29"/>
    <p:sldId id="354" r:id="rId30"/>
  </p:sldIdLst>
  <p:sldSz cx="42808525" cy="33880425"/>
  <p:notesSz cx="10063163" cy="6873875"/>
  <p:embeddedFontLst>
    <p:embeddedFont>
      <p:font typeface="Calibri" pitchFamily="34" charset="0"/>
      <p:regular r:id="rId33"/>
      <p:bold r:id="rId34"/>
      <p:italic r:id="rId35"/>
      <p:boldItalic r:id="rId36"/>
    </p:embeddedFont>
    <p:embeddedFont>
      <p:font typeface="Rdg Vesta" pitchFamily="2" charset="0"/>
      <p:regular r:id="rId37"/>
      <p:bold r:id="rId38"/>
      <p:italic r:id="rId39"/>
      <p:boldItalic r:id="rId40"/>
    </p:embeddedFont>
  </p:embeddedFontLst>
  <p:defaultTextStyle>
    <a:defPPr>
      <a:defRPr lang="en-GB"/>
    </a:defPPr>
    <a:lvl1pPr algn="l" rtl="0" fontAlgn="base">
      <a:spcBef>
        <a:spcPct val="0"/>
      </a:spcBef>
      <a:spcAft>
        <a:spcPct val="0"/>
      </a:spcAft>
      <a:defRPr sz="1700" kern="1200">
        <a:solidFill>
          <a:schemeClr val="tx1"/>
        </a:solidFill>
        <a:latin typeface="Rdg Vesta" pitchFamily="2" charset="0"/>
        <a:ea typeface="+mn-ea"/>
        <a:cs typeface="+mn-cs"/>
      </a:defRPr>
    </a:lvl1pPr>
    <a:lvl2pPr marL="600075" indent="-142875" algn="l" rtl="0" fontAlgn="base">
      <a:spcBef>
        <a:spcPct val="0"/>
      </a:spcBef>
      <a:spcAft>
        <a:spcPct val="0"/>
      </a:spcAft>
      <a:defRPr sz="1700" kern="1200">
        <a:solidFill>
          <a:schemeClr val="tx1"/>
        </a:solidFill>
        <a:latin typeface="Rdg Vesta" pitchFamily="2" charset="0"/>
        <a:ea typeface="+mn-ea"/>
        <a:cs typeface="+mn-cs"/>
      </a:defRPr>
    </a:lvl2pPr>
    <a:lvl3pPr marL="1200150" indent="-285750" algn="l" rtl="0" fontAlgn="base">
      <a:spcBef>
        <a:spcPct val="0"/>
      </a:spcBef>
      <a:spcAft>
        <a:spcPct val="0"/>
      </a:spcAft>
      <a:defRPr sz="1700" kern="1200">
        <a:solidFill>
          <a:schemeClr val="tx1"/>
        </a:solidFill>
        <a:latin typeface="Rdg Vesta" pitchFamily="2" charset="0"/>
        <a:ea typeface="+mn-ea"/>
        <a:cs typeface="+mn-cs"/>
      </a:defRPr>
    </a:lvl3pPr>
    <a:lvl4pPr marL="1801813" indent="-430213" algn="l" rtl="0" fontAlgn="base">
      <a:spcBef>
        <a:spcPct val="0"/>
      </a:spcBef>
      <a:spcAft>
        <a:spcPct val="0"/>
      </a:spcAft>
      <a:defRPr sz="1700" kern="1200">
        <a:solidFill>
          <a:schemeClr val="tx1"/>
        </a:solidFill>
        <a:latin typeface="Rdg Vesta" pitchFamily="2" charset="0"/>
        <a:ea typeface="+mn-ea"/>
        <a:cs typeface="+mn-cs"/>
      </a:defRPr>
    </a:lvl4pPr>
    <a:lvl5pPr marL="2401888" indent="-573088" algn="l" rtl="0" fontAlgn="base">
      <a:spcBef>
        <a:spcPct val="0"/>
      </a:spcBef>
      <a:spcAft>
        <a:spcPct val="0"/>
      </a:spcAft>
      <a:defRPr sz="1700" kern="1200">
        <a:solidFill>
          <a:schemeClr val="tx1"/>
        </a:solidFill>
        <a:latin typeface="Rdg Vesta" pitchFamily="2" charset="0"/>
        <a:ea typeface="+mn-ea"/>
        <a:cs typeface="+mn-cs"/>
      </a:defRPr>
    </a:lvl5pPr>
    <a:lvl6pPr marL="2286000" algn="l" defTabSz="914400" rtl="0" eaLnBrk="1" latinLnBrk="0" hangingPunct="1">
      <a:defRPr sz="1700" kern="1200">
        <a:solidFill>
          <a:schemeClr val="tx1"/>
        </a:solidFill>
        <a:latin typeface="Rdg Vesta" pitchFamily="2" charset="0"/>
        <a:ea typeface="+mn-ea"/>
        <a:cs typeface="+mn-cs"/>
      </a:defRPr>
    </a:lvl6pPr>
    <a:lvl7pPr marL="2743200" algn="l" defTabSz="914400" rtl="0" eaLnBrk="1" latinLnBrk="0" hangingPunct="1">
      <a:defRPr sz="1700" kern="1200">
        <a:solidFill>
          <a:schemeClr val="tx1"/>
        </a:solidFill>
        <a:latin typeface="Rdg Vesta" pitchFamily="2" charset="0"/>
        <a:ea typeface="+mn-ea"/>
        <a:cs typeface="+mn-cs"/>
      </a:defRPr>
    </a:lvl7pPr>
    <a:lvl8pPr marL="3200400" algn="l" defTabSz="914400" rtl="0" eaLnBrk="1" latinLnBrk="0" hangingPunct="1">
      <a:defRPr sz="1700" kern="1200">
        <a:solidFill>
          <a:schemeClr val="tx1"/>
        </a:solidFill>
        <a:latin typeface="Rdg Vesta" pitchFamily="2" charset="0"/>
        <a:ea typeface="+mn-ea"/>
        <a:cs typeface="+mn-cs"/>
      </a:defRPr>
    </a:lvl8pPr>
    <a:lvl9pPr marL="3657600" algn="l" defTabSz="914400" rtl="0" eaLnBrk="1" latinLnBrk="0" hangingPunct="1">
      <a:defRPr sz="1700" kern="1200">
        <a:solidFill>
          <a:schemeClr val="tx1"/>
        </a:solidFill>
        <a:latin typeface="Rdg Vesta"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106DB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78" autoAdjust="0"/>
    <p:restoredTop sz="99851" autoAdjust="0"/>
  </p:normalViewPr>
  <p:slideViewPr>
    <p:cSldViewPr>
      <p:cViewPr>
        <p:scale>
          <a:sx n="19" d="100"/>
          <a:sy n="19" d="100"/>
        </p:scale>
        <p:origin x="-90" y="210"/>
      </p:cViewPr>
      <p:guideLst>
        <p:guide orient="horz" pos="10671"/>
        <p:guide pos="134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4896"/>
    </p:cViewPr>
  </p:sorterViewPr>
  <p:notesViewPr>
    <p:cSldViewPr>
      <p:cViewPr varScale="1">
        <p:scale>
          <a:sx n="77" d="100"/>
          <a:sy n="77" d="100"/>
        </p:scale>
        <p:origin x="-582" y="-90"/>
      </p:cViewPr>
      <p:guideLst>
        <p:guide orient="horz" pos="2165"/>
        <p:guide pos="3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4509385693876885"/>
          <c:y val="3.4672722647257882E-2"/>
          <c:w val="0.51575932755241061"/>
          <c:h val="0.68012384976700568"/>
        </c:manualLayout>
      </c:layout>
      <c:scatterChart>
        <c:scatterStyle val="lineMarker"/>
        <c:varyColors val="0"/>
        <c:ser>
          <c:idx val="1"/>
          <c:order val="1"/>
          <c:spPr>
            <a:ln w="28575">
              <a:noFill/>
            </a:ln>
          </c:spPr>
          <c:errBars>
            <c:errDir val="y"/>
            <c:errBarType val="both"/>
            <c:errValType val="cust"/>
            <c:noEndCap val="0"/>
            <c:plus>
              <c:numRef>
                <c:f>'e9'!$Y$4:$Y$11</c:f>
                <c:numCache>
                  <c:formatCode>General</c:formatCode>
                  <c:ptCount val="8"/>
                  <c:pt idx="0">
                    <c:v>0.65063094559952306</c:v>
                  </c:pt>
                  <c:pt idx="1">
                    <c:v>0.11639086880439448</c:v>
                  </c:pt>
                  <c:pt idx="2">
                    <c:v>0.19156989230400676</c:v>
                  </c:pt>
                  <c:pt idx="3">
                    <c:v>0.57545192209991669</c:v>
                  </c:pt>
                  <c:pt idx="4">
                    <c:v>0.57545192209991669</c:v>
                  </c:pt>
                  <c:pt idx="5">
                    <c:v>0.19156989230400676</c:v>
                  </c:pt>
                  <c:pt idx="6">
                    <c:v>0.11639086880439448</c:v>
                  </c:pt>
                  <c:pt idx="7">
                    <c:v>0.65063094559952672</c:v>
                  </c:pt>
                </c:numCache>
              </c:numRef>
            </c:plus>
            <c:minus>
              <c:numRef>
                <c:f>'e9'!$Y$4:$Y$11</c:f>
                <c:numCache>
                  <c:formatCode>General</c:formatCode>
                  <c:ptCount val="8"/>
                  <c:pt idx="0">
                    <c:v>0.65063094559952306</c:v>
                  </c:pt>
                  <c:pt idx="1">
                    <c:v>0.11639086880439448</c:v>
                  </c:pt>
                  <c:pt idx="2">
                    <c:v>0.19156989230400676</c:v>
                  </c:pt>
                  <c:pt idx="3">
                    <c:v>0.57545192209991669</c:v>
                  </c:pt>
                  <c:pt idx="4">
                    <c:v>0.57545192209991669</c:v>
                  </c:pt>
                  <c:pt idx="5">
                    <c:v>0.19156989230400676</c:v>
                  </c:pt>
                  <c:pt idx="6">
                    <c:v>0.11639086880439448</c:v>
                  </c:pt>
                  <c:pt idx="7">
                    <c:v>0.65063094559952672</c:v>
                  </c:pt>
                </c:numCache>
              </c:numRef>
            </c:minus>
            <c:spPr>
              <a:ln w="22225">
                <a:solidFill>
                  <a:schemeClr val="tx1"/>
                </a:solidFill>
              </a:ln>
            </c:spPr>
          </c:errBars>
          <c:yVal>
            <c:numRef>
              <c:f>'e9'!$W$4:$W$11</c:f>
              <c:numCache>
                <c:formatCode>General</c:formatCode>
                <c:ptCount val="8"/>
                <c:pt idx="0">
                  <c:v>-9.7778000000000009</c:v>
                </c:pt>
                <c:pt idx="1">
                  <c:v>-6.3332000000000024</c:v>
                </c:pt>
                <c:pt idx="2">
                  <c:v>-5.4443999999999999</c:v>
                </c:pt>
                <c:pt idx="3">
                  <c:v>-1.9997999999999951</c:v>
                </c:pt>
                <c:pt idx="4">
                  <c:v>1.9997999999999951</c:v>
                </c:pt>
                <c:pt idx="5">
                  <c:v>5.4443999999999999</c:v>
                </c:pt>
                <c:pt idx="6">
                  <c:v>6.3332000000000024</c:v>
                </c:pt>
                <c:pt idx="7">
                  <c:v>9.7778000000000009</c:v>
                </c:pt>
              </c:numCache>
            </c:numRef>
          </c:yVal>
          <c:smooth val="0"/>
        </c:ser>
        <c:ser>
          <c:idx val="0"/>
          <c:order val="0"/>
          <c:spPr>
            <a:ln w="28575">
              <a:noFill/>
            </a:ln>
          </c:spPr>
          <c:marker>
            <c:symbol val="circle"/>
            <c:size val="44"/>
            <c:spPr>
              <a:solidFill>
                <a:srgbClr val="FF0000"/>
              </a:solidFill>
            </c:spPr>
          </c:marker>
          <c:trendline>
            <c:spPr>
              <a:ln w="25400">
                <a:prstDash val="sysDash"/>
              </a:ln>
            </c:spPr>
            <c:trendlineType val="linear"/>
            <c:dispRSqr val="1"/>
            <c:dispEq val="1"/>
            <c:trendlineLbl>
              <c:layout>
                <c:manualLayout>
                  <c:x val="-0.22282617266103441"/>
                  <c:y val="6.487381385019233E-3"/>
                </c:manualLayout>
              </c:layout>
              <c:tx>
                <c:rich>
                  <a:bodyPr/>
                  <a:lstStyle/>
                  <a:p>
                    <a:pPr>
                      <a:defRPr/>
                    </a:pPr>
                    <a:r>
                      <a:rPr lang="en-US"/>
                      <a:t>y = 2.8201x - 12.69
R² = 0.9862</a:t>
                    </a:r>
                  </a:p>
                </c:rich>
              </c:tx>
              <c:numFmt formatCode="General" sourceLinked="0"/>
            </c:trendlineLbl>
          </c:trendline>
          <c:errBars>
            <c:errDir val="y"/>
            <c:errBarType val="both"/>
            <c:errValType val="cust"/>
            <c:noEndCap val="0"/>
            <c:plus>
              <c:numRef>
                <c:f>'e9'!$Y$4:$Y$11</c:f>
                <c:numCache>
                  <c:formatCode>General</c:formatCode>
                  <c:ptCount val="8"/>
                  <c:pt idx="0">
                    <c:v>0.65063094559952306</c:v>
                  </c:pt>
                  <c:pt idx="1">
                    <c:v>0.11639086880439448</c:v>
                  </c:pt>
                  <c:pt idx="2">
                    <c:v>0.19156989230400676</c:v>
                  </c:pt>
                  <c:pt idx="3">
                    <c:v>0.57545192209991669</c:v>
                  </c:pt>
                  <c:pt idx="4">
                    <c:v>0.57545192209991669</c:v>
                  </c:pt>
                  <c:pt idx="5">
                    <c:v>0.19156989230400676</c:v>
                  </c:pt>
                  <c:pt idx="6">
                    <c:v>0.11639086880439448</c:v>
                  </c:pt>
                  <c:pt idx="7">
                    <c:v>0.65063094559952672</c:v>
                  </c:pt>
                </c:numCache>
              </c:numRef>
            </c:plus>
            <c:minus>
              <c:numRef>
                <c:f>'e9'!$Y$4:$Y$11</c:f>
                <c:numCache>
                  <c:formatCode>General</c:formatCode>
                  <c:ptCount val="8"/>
                  <c:pt idx="0">
                    <c:v>0.65063094559952306</c:v>
                  </c:pt>
                  <c:pt idx="1">
                    <c:v>0.11639086880439448</c:v>
                  </c:pt>
                  <c:pt idx="2">
                    <c:v>0.19156989230400676</c:v>
                  </c:pt>
                  <c:pt idx="3">
                    <c:v>0.57545192209991669</c:v>
                  </c:pt>
                  <c:pt idx="4">
                    <c:v>0.57545192209991669</c:v>
                  </c:pt>
                  <c:pt idx="5">
                    <c:v>0.19156989230400676</c:v>
                  </c:pt>
                  <c:pt idx="6">
                    <c:v>0.11639086880439448</c:v>
                  </c:pt>
                  <c:pt idx="7">
                    <c:v>0.65063094559952672</c:v>
                  </c:pt>
                </c:numCache>
              </c:numRef>
            </c:minus>
            <c:spPr>
              <a:ln w="152400">
                <a:solidFill>
                  <a:srgbClr val="000000"/>
                </a:solidFill>
              </a:ln>
            </c:spPr>
          </c:errBars>
          <c:yVal>
            <c:numRef>
              <c:f>'e9'!$W$4:$W$11</c:f>
              <c:numCache>
                <c:formatCode>General</c:formatCode>
                <c:ptCount val="8"/>
                <c:pt idx="0">
                  <c:v>-9.7778000000000009</c:v>
                </c:pt>
                <c:pt idx="1">
                  <c:v>-6.3332000000000024</c:v>
                </c:pt>
                <c:pt idx="2">
                  <c:v>-5.4443999999999999</c:v>
                </c:pt>
                <c:pt idx="3">
                  <c:v>-1.9997999999999951</c:v>
                </c:pt>
                <c:pt idx="4">
                  <c:v>1.9997999999999951</c:v>
                </c:pt>
                <c:pt idx="5">
                  <c:v>5.4443999999999999</c:v>
                </c:pt>
                <c:pt idx="6">
                  <c:v>6.3332000000000024</c:v>
                </c:pt>
                <c:pt idx="7">
                  <c:v>9.7778000000000009</c:v>
                </c:pt>
              </c:numCache>
            </c:numRef>
          </c:yVal>
          <c:smooth val="0"/>
        </c:ser>
        <c:dLbls>
          <c:showLegendKey val="0"/>
          <c:showVal val="0"/>
          <c:showCatName val="0"/>
          <c:showSerName val="0"/>
          <c:showPercent val="0"/>
          <c:showBubbleSize val="0"/>
        </c:dLbls>
        <c:axId val="138485120"/>
        <c:axId val="138572928"/>
      </c:scatterChart>
      <c:valAx>
        <c:axId val="138485120"/>
        <c:scaling>
          <c:orientation val="minMax"/>
          <c:max val="8"/>
          <c:min val="0"/>
        </c:scaling>
        <c:delete val="0"/>
        <c:axPos val="b"/>
        <c:numFmt formatCode="General" sourceLinked="1"/>
        <c:majorTickMark val="in"/>
        <c:minorTickMark val="none"/>
        <c:tickLblPos val="nextTo"/>
        <c:spPr>
          <a:ln w="152400" cap="rnd">
            <a:solidFill>
              <a:schemeClr val="tx1"/>
            </a:solidFill>
          </a:ln>
        </c:spPr>
        <c:crossAx val="138572928"/>
        <c:crossesAt val="-12"/>
        <c:crossBetween val="midCat"/>
        <c:majorUnit val="1"/>
        <c:minorUnit val="0.4"/>
      </c:valAx>
      <c:valAx>
        <c:axId val="138572928"/>
        <c:scaling>
          <c:orientation val="minMax"/>
          <c:max val="11"/>
          <c:min val="-12"/>
        </c:scaling>
        <c:delete val="0"/>
        <c:axPos val="l"/>
        <c:numFmt formatCode="General" sourceLinked="1"/>
        <c:majorTickMark val="in"/>
        <c:minorTickMark val="none"/>
        <c:tickLblPos val="nextTo"/>
        <c:spPr>
          <a:ln w="152400" cap="rnd">
            <a:solidFill>
              <a:schemeClr val="tx1"/>
            </a:solidFill>
          </a:ln>
        </c:spPr>
        <c:crossAx val="138485120"/>
        <c:crossesAt val="0"/>
        <c:crossBetween val="midCat"/>
        <c:majorUnit val="2"/>
        <c:minorUnit val="1"/>
      </c:valAx>
      <c:spPr>
        <a:noFill/>
      </c:spPr>
    </c:plotArea>
    <c:plotVisOnly val="1"/>
    <c:dispBlanksAs val="gap"/>
    <c:showDLblsOverMax val="0"/>
  </c:chart>
  <c:txPr>
    <a:bodyPr/>
    <a:lstStyle/>
    <a:p>
      <a:pPr>
        <a:defRPr sz="7200">
          <a:latin typeface="Arial" pitchFamily="34" charset="0"/>
          <a:cs typeface="Arial" pitchFamily="34" charset="0"/>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0.38879</cdr:x>
      <cdr:y>0.10165</cdr:y>
    </cdr:from>
    <cdr:to>
      <cdr:x>0.43219</cdr:x>
      <cdr:y>0.32861</cdr:y>
    </cdr:to>
    <cdr:sp macro="" textlink="">
      <cdr:nvSpPr>
        <cdr:cNvPr id="6" name="TextBox 5"/>
        <cdr:cNvSpPr txBox="1"/>
      </cdr:nvSpPr>
      <cdr:spPr>
        <a:xfrm xmlns:a="http://schemas.openxmlformats.org/drawingml/2006/main">
          <a:off x="2047875" y="409575"/>
          <a:ext cx="228600" cy="9144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p xmlns:a="http://schemas.openxmlformats.org/drawingml/2006/main">
          <a:r>
            <a:rPr lang="en-US" sz="1100"/>
            <a:t> </a:t>
          </a:r>
        </a:p>
      </cdr:txBody>
    </cdr:sp>
  </cdr:relSizeAnchor>
  <cdr:relSizeAnchor xmlns:cdr="http://schemas.openxmlformats.org/drawingml/2006/chartDrawing">
    <cdr:from>
      <cdr:x>0.3906</cdr:x>
      <cdr:y>0.39243</cdr:y>
    </cdr:from>
    <cdr:to>
      <cdr:x>0.434</cdr:x>
      <cdr:y>0.61939</cdr:y>
    </cdr:to>
    <cdr:sp macro="" textlink="">
      <cdr:nvSpPr>
        <cdr:cNvPr id="7" name="TextBox 1"/>
        <cdr:cNvSpPr txBox="1"/>
      </cdr:nvSpPr>
      <cdr:spPr>
        <a:xfrm xmlns:a="http://schemas.openxmlformats.org/drawingml/2006/main">
          <a:off x="2057400" y="1581150"/>
          <a:ext cx="228600" cy="9144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a:t> </a:t>
          </a:r>
        </a:p>
      </cdr:txBody>
    </cdr:sp>
  </cdr:relSizeAnchor>
  <cdr:relSizeAnchor xmlns:cdr="http://schemas.openxmlformats.org/drawingml/2006/chartDrawing">
    <cdr:from>
      <cdr:x>0.37172</cdr:x>
      <cdr:y>0.67376</cdr:y>
    </cdr:from>
    <cdr:to>
      <cdr:x>0.50452</cdr:x>
      <cdr:y>0.78251</cdr:y>
    </cdr:to>
    <cdr:sp macro="" textlink="">
      <cdr:nvSpPr>
        <cdr:cNvPr id="8" name="TextBox 1"/>
        <cdr:cNvSpPr txBox="1"/>
      </cdr:nvSpPr>
      <cdr:spPr>
        <a:xfrm xmlns:a="http://schemas.openxmlformats.org/drawingml/2006/main">
          <a:off x="12188760" y="18723374"/>
          <a:ext cx="4354472" cy="302209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a:t> </a:t>
          </a:r>
        </a:p>
      </cdr:txBody>
    </cdr:sp>
  </cdr:relSizeAnchor>
  <cdr:relSizeAnchor xmlns:cdr="http://schemas.openxmlformats.org/drawingml/2006/chartDrawing">
    <cdr:from>
      <cdr:x>0.33363</cdr:x>
      <cdr:y>0.25414</cdr:y>
    </cdr:from>
    <cdr:to>
      <cdr:x>0.38608</cdr:x>
      <cdr:y>0.49054</cdr:y>
    </cdr:to>
    <cdr:sp macro="" textlink="">
      <cdr:nvSpPr>
        <cdr:cNvPr id="11" name="TextBox 1"/>
        <cdr:cNvSpPr txBox="1"/>
      </cdr:nvSpPr>
      <cdr:spPr>
        <a:xfrm xmlns:a="http://schemas.openxmlformats.org/drawingml/2006/main" rot="16200000">
          <a:off x="1419225" y="1362075"/>
          <a:ext cx="952500" cy="276225"/>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7200" dirty="0">
              <a:latin typeface="Arial" pitchFamily="34" charset="0"/>
              <a:cs typeface="Arial" pitchFamily="34" charset="0"/>
            </a:rPr>
            <a:t> importance</a:t>
          </a:r>
        </a:p>
      </cdr:txBody>
    </cdr:sp>
  </cdr:relSizeAnchor>
  <cdr:relSizeAnchor xmlns:cdr="http://schemas.openxmlformats.org/drawingml/2006/chartDrawing">
    <cdr:from>
      <cdr:x>0.61664</cdr:x>
      <cdr:y>0.79196</cdr:y>
    </cdr:from>
    <cdr:to>
      <cdr:x>0.81736</cdr:x>
      <cdr:y>0.86052</cdr:y>
    </cdr:to>
    <cdr:sp macro="" textlink="">
      <cdr:nvSpPr>
        <cdr:cNvPr id="12" name="TextBox 1"/>
        <cdr:cNvSpPr txBox="1"/>
      </cdr:nvSpPr>
      <cdr:spPr>
        <a:xfrm xmlns:a="http://schemas.openxmlformats.org/drawingml/2006/main">
          <a:off x="3248024" y="3190875"/>
          <a:ext cx="1057275" cy="276225"/>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7200">
              <a:latin typeface="Arial" pitchFamily="34" charset="0"/>
              <a:cs typeface="Arial" pitchFamily="34" charset="0"/>
            </a:rPr>
            <a:t> band</a:t>
          </a:r>
          <a:r>
            <a:rPr lang="en-US" sz="7200" baseline="0">
              <a:latin typeface="Arial" pitchFamily="34" charset="0"/>
              <a:cs typeface="Arial" pitchFamily="34" charset="0"/>
            </a:rPr>
            <a:t> number</a:t>
          </a:r>
          <a:endParaRPr lang="en-US" sz="720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1" y="0"/>
            <a:ext cx="4361032" cy="343642"/>
          </a:xfrm>
          <a:prstGeom prst="rect">
            <a:avLst/>
          </a:prstGeom>
          <a:noFill/>
          <a:ln w="9525">
            <a:noFill/>
            <a:miter lim="800000"/>
            <a:headEnd/>
            <a:tailEnd/>
          </a:ln>
          <a:effectLst/>
        </p:spPr>
        <p:txBody>
          <a:bodyPr vert="horz" wrap="square" lIns="43507" tIns="21754" rIns="43507" bIns="21754" numCol="1" anchor="t" anchorCtr="0" compatLnSpc="1">
            <a:prstTxWarp prst="textNoShape">
              <a:avLst/>
            </a:prstTxWarp>
          </a:bodyPr>
          <a:lstStyle>
            <a:lvl1pPr eaLnBrk="0" hangingPunct="0">
              <a:defRPr sz="600"/>
            </a:lvl1pPr>
          </a:lstStyle>
          <a:p>
            <a:pPr>
              <a:defRPr/>
            </a:pPr>
            <a:endParaRPr lang="en-GB"/>
          </a:p>
        </p:txBody>
      </p:sp>
      <p:sp>
        <p:nvSpPr>
          <p:cNvPr id="48131" name="Rectangle 3"/>
          <p:cNvSpPr>
            <a:spLocks noGrp="1" noChangeArrowheads="1"/>
          </p:cNvSpPr>
          <p:nvPr>
            <p:ph type="dt" sz="quarter" idx="1"/>
          </p:nvPr>
        </p:nvSpPr>
        <p:spPr bwMode="auto">
          <a:xfrm>
            <a:off x="5699954" y="0"/>
            <a:ext cx="4361032" cy="343642"/>
          </a:xfrm>
          <a:prstGeom prst="rect">
            <a:avLst/>
          </a:prstGeom>
          <a:noFill/>
          <a:ln w="9525">
            <a:noFill/>
            <a:miter lim="800000"/>
            <a:headEnd/>
            <a:tailEnd/>
          </a:ln>
          <a:effectLst/>
        </p:spPr>
        <p:txBody>
          <a:bodyPr vert="horz" wrap="square" lIns="43507" tIns="21754" rIns="43507" bIns="21754" numCol="1" anchor="t" anchorCtr="0" compatLnSpc="1">
            <a:prstTxWarp prst="textNoShape">
              <a:avLst/>
            </a:prstTxWarp>
          </a:bodyPr>
          <a:lstStyle>
            <a:lvl1pPr algn="r" eaLnBrk="0" hangingPunct="0">
              <a:defRPr sz="600"/>
            </a:lvl1pPr>
          </a:lstStyle>
          <a:p>
            <a:pPr>
              <a:defRPr/>
            </a:pPr>
            <a:endParaRPr lang="en-GB"/>
          </a:p>
        </p:txBody>
      </p:sp>
      <p:sp>
        <p:nvSpPr>
          <p:cNvPr id="48132" name="Rectangle 4"/>
          <p:cNvSpPr>
            <a:spLocks noGrp="1" noChangeArrowheads="1"/>
          </p:cNvSpPr>
          <p:nvPr>
            <p:ph type="ftr" sz="quarter" idx="2"/>
          </p:nvPr>
        </p:nvSpPr>
        <p:spPr bwMode="auto">
          <a:xfrm>
            <a:off x="1" y="6529190"/>
            <a:ext cx="4361032" cy="343642"/>
          </a:xfrm>
          <a:prstGeom prst="rect">
            <a:avLst/>
          </a:prstGeom>
          <a:noFill/>
          <a:ln w="9525">
            <a:noFill/>
            <a:miter lim="800000"/>
            <a:headEnd/>
            <a:tailEnd/>
          </a:ln>
          <a:effectLst/>
        </p:spPr>
        <p:txBody>
          <a:bodyPr vert="horz" wrap="square" lIns="43507" tIns="21754" rIns="43507" bIns="21754" numCol="1" anchor="b" anchorCtr="0" compatLnSpc="1">
            <a:prstTxWarp prst="textNoShape">
              <a:avLst/>
            </a:prstTxWarp>
          </a:bodyPr>
          <a:lstStyle>
            <a:lvl1pPr eaLnBrk="0" hangingPunct="0">
              <a:defRPr sz="600"/>
            </a:lvl1pPr>
          </a:lstStyle>
          <a:p>
            <a:pPr>
              <a:defRPr/>
            </a:pPr>
            <a:endParaRPr lang="en-GB"/>
          </a:p>
        </p:txBody>
      </p:sp>
      <p:sp>
        <p:nvSpPr>
          <p:cNvPr id="48133" name="Rectangle 5"/>
          <p:cNvSpPr>
            <a:spLocks noGrp="1" noChangeArrowheads="1"/>
          </p:cNvSpPr>
          <p:nvPr>
            <p:ph type="sldNum" sz="quarter" idx="3"/>
          </p:nvPr>
        </p:nvSpPr>
        <p:spPr bwMode="auto">
          <a:xfrm>
            <a:off x="5699954" y="6529190"/>
            <a:ext cx="4361032" cy="343642"/>
          </a:xfrm>
          <a:prstGeom prst="rect">
            <a:avLst/>
          </a:prstGeom>
          <a:noFill/>
          <a:ln w="9525">
            <a:noFill/>
            <a:miter lim="800000"/>
            <a:headEnd/>
            <a:tailEnd/>
          </a:ln>
          <a:effectLst/>
        </p:spPr>
        <p:txBody>
          <a:bodyPr vert="horz" wrap="square" lIns="43507" tIns="21754" rIns="43507" bIns="21754" numCol="1" anchor="b" anchorCtr="0" compatLnSpc="1">
            <a:prstTxWarp prst="textNoShape">
              <a:avLst/>
            </a:prstTxWarp>
          </a:bodyPr>
          <a:lstStyle>
            <a:lvl1pPr algn="r" eaLnBrk="0" hangingPunct="0">
              <a:defRPr sz="600"/>
            </a:lvl1pPr>
          </a:lstStyle>
          <a:p>
            <a:pPr>
              <a:defRPr/>
            </a:pPr>
            <a:fld id="{AFE8AC9F-9E00-4744-9291-583882388574}" type="slidenum">
              <a:rPr lang="en-GB"/>
              <a:pPr>
                <a:defRPr/>
              </a:pPr>
              <a:t>‹#›</a:t>
            </a:fld>
            <a:endParaRPr lang="en-GB"/>
          </a:p>
        </p:txBody>
      </p:sp>
    </p:spTree>
    <p:extLst>
      <p:ext uri="{BB962C8B-B14F-4D97-AF65-F5344CB8AC3E}">
        <p14:creationId xmlns:p14="http://schemas.microsoft.com/office/powerpoint/2010/main" val="4097637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4361032" cy="344685"/>
          </a:xfrm>
          <a:prstGeom prst="rect">
            <a:avLst/>
          </a:prstGeom>
          <a:noFill/>
          <a:ln w="9525">
            <a:noFill/>
            <a:miter lim="800000"/>
            <a:headEnd/>
            <a:tailEnd/>
          </a:ln>
          <a:effectLst/>
        </p:spPr>
        <p:txBody>
          <a:bodyPr vert="horz" wrap="square" lIns="96704" tIns="48354" rIns="96704" bIns="48354" numCol="1" anchor="t" anchorCtr="0" compatLnSpc="1">
            <a:prstTxWarp prst="textNoShape">
              <a:avLst/>
            </a:prstTxWarp>
          </a:bodyPr>
          <a:lstStyle>
            <a:lvl1pPr defTabSz="967581" eaLnBrk="0" hangingPunct="0">
              <a:defRPr sz="1300"/>
            </a:lvl1pPr>
          </a:lstStyle>
          <a:p>
            <a:pPr>
              <a:defRPr/>
            </a:pPr>
            <a:endParaRPr lang="en-GB"/>
          </a:p>
        </p:txBody>
      </p:sp>
      <p:sp>
        <p:nvSpPr>
          <p:cNvPr id="4099" name="Rectangle 3"/>
          <p:cNvSpPr>
            <a:spLocks noGrp="1" noChangeArrowheads="1"/>
          </p:cNvSpPr>
          <p:nvPr>
            <p:ph type="dt" idx="1"/>
          </p:nvPr>
        </p:nvSpPr>
        <p:spPr bwMode="auto">
          <a:xfrm>
            <a:off x="5699953" y="0"/>
            <a:ext cx="4362119" cy="344685"/>
          </a:xfrm>
          <a:prstGeom prst="rect">
            <a:avLst/>
          </a:prstGeom>
          <a:noFill/>
          <a:ln w="9525">
            <a:noFill/>
            <a:miter lim="800000"/>
            <a:headEnd/>
            <a:tailEnd/>
          </a:ln>
          <a:effectLst/>
        </p:spPr>
        <p:txBody>
          <a:bodyPr vert="horz" wrap="square" lIns="96704" tIns="48354" rIns="96704" bIns="48354" numCol="1" anchor="t" anchorCtr="0" compatLnSpc="1">
            <a:prstTxWarp prst="textNoShape">
              <a:avLst/>
            </a:prstTxWarp>
          </a:bodyPr>
          <a:lstStyle>
            <a:lvl1pPr algn="r" defTabSz="967581" eaLnBrk="0" hangingPunct="0">
              <a:defRPr sz="1300"/>
            </a:lvl1pPr>
          </a:lstStyle>
          <a:p>
            <a:pPr>
              <a:defRPr/>
            </a:pPr>
            <a:endParaRPr lang="en-GB"/>
          </a:p>
        </p:txBody>
      </p:sp>
      <p:sp>
        <p:nvSpPr>
          <p:cNvPr id="13316" name="Rectangle 4"/>
          <p:cNvSpPr>
            <a:spLocks noGrp="1" noRot="1" noChangeAspect="1" noChangeArrowheads="1" noTextEdit="1"/>
          </p:cNvSpPr>
          <p:nvPr>
            <p:ph type="sldImg" idx="2"/>
          </p:nvPr>
        </p:nvSpPr>
        <p:spPr bwMode="auto">
          <a:xfrm>
            <a:off x="3406775" y="515938"/>
            <a:ext cx="3257550" cy="25781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006644" y="3265899"/>
            <a:ext cx="8049877" cy="3092253"/>
          </a:xfrm>
          <a:prstGeom prst="rect">
            <a:avLst/>
          </a:prstGeom>
          <a:noFill/>
          <a:ln w="9525">
            <a:noFill/>
            <a:miter lim="800000"/>
            <a:headEnd/>
            <a:tailEnd/>
          </a:ln>
          <a:effectLst/>
        </p:spPr>
        <p:txBody>
          <a:bodyPr vert="horz" wrap="square" lIns="96704" tIns="48354" rIns="96704" bIns="4835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1" y="6529191"/>
            <a:ext cx="4361032" cy="344163"/>
          </a:xfrm>
          <a:prstGeom prst="rect">
            <a:avLst/>
          </a:prstGeom>
          <a:noFill/>
          <a:ln w="9525">
            <a:noFill/>
            <a:miter lim="800000"/>
            <a:headEnd/>
            <a:tailEnd/>
          </a:ln>
          <a:effectLst/>
        </p:spPr>
        <p:txBody>
          <a:bodyPr vert="horz" wrap="square" lIns="96704" tIns="48354" rIns="96704" bIns="48354" numCol="1" anchor="b" anchorCtr="0" compatLnSpc="1">
            <a:prstTxWarp prst="textNoShape">
              <a:avLst/>
            </a:prstTxWarp>
          </a:bodyPr>
          <a:lstStyle>
            <a:lvl1pPr defTabSz="967581" eaLnBrk="0" hangingPunct="0">
              <a:defRPr sz="1300"/>
            </a:lvl1pPr>
          </a:lstStyle>
          <a:p>
            <a:pPr>
              <a:defRPr/>
            </a:pPr>
            <a:endParaRPr lang="en-GB"/>
          </a:p>
        </p:txBody>
      </p:sp>
      <p:sp>
        <p:nvSpPr>
          <p:cNvPr id="4103" name="Rectangle 7"/>
          <p:cNvSpPr>
            <a:spLocks noGrp="1" noChangeArrowheads="1"/>
          </p:cNvSpPr>
          <p:nvPr>
            <p:ph type="sldNum" sz="quarter" idx="5"/>
          </p:nvPr>
        </p:nvSpPr>
        <p:spPr bwMode="auto">
          <a:xfrm>
            <a:off x="5699953" y="6529191"/>
            <a:ext cx="4362119" cy="344163"/>
          </a:xfrm>
          <a:prstGeom prst="rect">
            <a:avLst/>
          </a:prstGeom>
          <a:noFill/>
          <a:ln w="9525">
            <a:noFill/>
            <a:miter lim="800000"/>
            <a:headEnd/>
            <a:tailEnd/>
          </a:ln>
          <a:effectLst/>
        </p:spPr>
        <p:txBody>
          <a:bodyPr vert="horz" wrap="square" lIns="96704" tIns="48354" rIns="96704" bIns="48354" numCol="1" anchor="b" anchorCtr="0" compatLnSpc="1">
            <a:prstTxWarp prst="textNoShape">
              <a:avLst/>
            </a:prstTxWarp>
          </a:bodyPr>
          <a:lstStyle>
            <a:lvl1pPr algn="r" defTabSz="967581" eaLnBrk="0" hangingPunct="0">
              <a:defRPr sz="1300"/>
            </a:lvl1pPr>
          </a:lstStyle>
          <a:p>
            <a:pPr>
              <a:defRPr/>
            </a:pPr>
            <a:fld id="{48E07E05-E879-454C-8983-5C63F4179079}" type="slidenum">
              <a:rPr lang="en-GB"/>
              <a:pPr>
                <a:defRPr/>
              </a:pPr>
              <a:t>‹#›</a:t>
            </a:fld>
            <a:endParaRPr lang="en-GB"/>
          </a:p>
        </p:txBody>
      </p:sp>
    </p:spTree>
    <p:extLst>
      <p:ext uri="{BB962C8B-B14F-4D97-AF65-F5344CB8AC3E}">
        <p14:creationId xmlns:p14="http://schemas.microsoft.com/office/powerpoint/2010/main" val="3632760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Rdg Vesta" pitchFamily="2" charset="0"/>
        <a:ea typeface="+mn-ea"/>
        <a:cs typeface="+mn-cs"/>
      </a:defRPr>
    </a:lvl1pPr>
    <a:lvl2pPr marL="600075" algn="l" rtl="0" eaLnBrk="0" fontAlgn="base" hangingPunct="0">
      <a:spcBef>
        <a:spcPct val="30000"/>
      </a:spcBef>
      <a:spcAft>
        <a:spcPct val="0"/>
      </a:spcAft>
      <a:defRPr sz="1700" kern="1200">
        <a:solidFill>
          <a:schemeClr val="tx1"/>
        </a:solidFill>
        <a:latin typeface="Rdg Vesta" pitchFamily="2" charset="0"/>
        <a:ea typeface="+mn-ea"/>
        <a:cs typeface="+mn-cs"/>
      </a:defRPr>
    </a:lvl2pPr>
    <a:lvl3pPr marL="1200150" algn="l" rtl="0" eaLnBrk="0" fontAlgn="base" hangingPunct="0">
      <a:spcBef>
        <a:spcPct val="30000"/>
      </a:spcBef>
      <a:spcAft>
        <a:spcPct val="0"/>
      </a:spcAft>
      <a:defRPr sz="1700" kern="1200">
        <a:solidFill>
          <a:schemeClr val="tx1"/>
        </a:solidFill>
        <a:latin typeface="Rdg Vesta" pitchFamily="2" charset="0"/>
        <a:ea typeface="+mn-ea"/>
        <a:cs typeface="+mn-cs"/>
      </a:defRPr>
    </a:lvl3pPr>
    <a:lvl4pPr marL="1801813" algn="l" rtl="0" eaLnBrk="0" fontAlgn="base" hangingPunct="0">
      <a:spcBef>
        <a:spcPct val="30000"/>
      </a:spcBef>
      <a:spcAft>
        <a:spcPct val="0"/>
      </a:spcAft>
      <a:defRPr sz="1700" kern="1200">
        <a:solidFill>
          <a:schemeClr val="tx1"/>
        </a:solidFill>
        <a:latin typeface="Rdg Vesta" pitchFamily="2" charset="0"/>
        <a:ea typeface="+mn-ea"/>
        <a:cs typeface="+mn-cs"/>
      </a:defRPr>
    </a:lvl4pPr>
    <a:lvl5pPr marL="2401888" algn="l" rtl="0" eaLnBrk="0" fontAlgn="base" hangingPunct="0">
      <a:spcBef>
        <a:spcPct val="30000"/>
      </a:spcBef>
      <a:spcAft>
        <a:spcPct val="0"/>
      </a:spcAft>
      <a:defRPr sz="1700" kern="1200">
        <a:solidFill>
          <a:schemeClr val="tx1"/>
        </a:solidFill>
        <a:latin typeface="Rdg Vesta" pitchFamily="2" charset="0"/>
        <a:ea typeface="+mn-ea"/>
        <a:cs typeface="+mn-cs"/>
      </a:defRPr>
    </a:lvl5pPr>
    <a:lvl6pPr marL="3003096" algn="l" defTabSz="1201239" rtl="0" eaLnBrk="1" latinLnBrk="0" hangingPunct="1">
      <a:defRPr sz="1700" kern="1200">
        <a:solidFill>
          <a:schemeClr val="tx1"/>
        </a:solidFill>
        <a:latin typeface="+mn-lt"/>
        <a:ea typeface="+mn-ea"/>
        <a:cs typeface="+mn-cs"/>
      </a:defRPr>
    </a:lvl6pPr>
    <a:lvl7pPr marL="3603715" algn="l" defTabSz="1201239" rtl="0" eaLnBrk="1" latinLnBrk="0" hangingPunct="1">
      <a:defRPr sz="1700" kern="1200">
        <a:solidFill>
          <a:schemeClr val="tx1"/>
        </a:solidFill>
        <a:latin typeface="+mn-lt"/>
        <a:ea typeface="+mn-ea"/>
        <a:cs typeface="+mn-cs"/>
      </a:defRPr>
    </a:lvl7pPr>
    <a:lvl8pPr marL="4204335" algn="l" defTabSz="1201239" rtl="0" eaLnBrk="1" latinLnBrk="0" hangingPunct="1">
      <a:defRPr sz="1700" kern="1200">
        <a:solidFill>
          <a:schemeClr val="tx1"/>
        </a:solidFill>
        <a:latin typeface="+mn-lt"/>
        <a:ea typeface="+mn-ea"/>
        <a:cs typeface="+mn-cs"/>
      </a:defRPr>
    </a:lvl8pPr>
    <a:lvl9pPr marL="4804951" algn="l" defTabSz="1201239"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smtClean="0"/>
          </a:p>
        </p:txBody>
      </p:sp>
      <p:sp>
        <p:nvSpPr>
          <p:cNvPr id="4100" name="Slide Number Placeholder 3"/>
          <p:cNvSpPr>
            <a:spLocks noGrp="1"/>
          </p:cNvSpPr>
          <p:nvPr>
            <p:ph type="sldNum" sz="quarter" idx="5"/>
          </p:nvPr>
        </p:nvSpPr>
        <p:spPr>
          <a:noFill/>
        </p:spPr>
        <p:txBody>
          <a:bodyPr/>
          <a:lstStyle/>
          <a:p>
            <a:fld id="{C23E6FF6-574F-4B87-BB16-5A9D06D813E7}" type="slidenum">
              <a:rPr lang="en-GB" smtClean="0"/>
              <a:pPr/>
              <a:t>13</a:t>
            </a:fld>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smtClean="0"/>
          </a:p>
        </p:txBody>
      </p:sp>
      <p:sp>
        <p:nvSpPr>
          <p:cNvPr id="4100" name="Slide Number Placeholder 3"/>
          <p:cNvSpPr>
            <a:spLocks noGrp="1"/>
          </p:cNvSpPr>
          <p:nvPr>
            <p:ph type="sldNum" sz="quarter" idx="5"/>
          </p:nvPr>
        </p:nvSpPr>
        <p:spPr>
          <a:noFill/>
        </p:spPr>
        <p:txBody>
          <a:bodyPr/>
          <a:lstStyle/>
          <a:p>
            <a:fld id="{C23E6FF6-574F-4B87-BB16-5A9D06D813E7}" type="slidenum">
              <a:rPr lang="en-GB" smtClean="0"/>
              <a:pPr/>
              <a:t>14</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smtClean="0"/>
          </a:p>
        </p:txBody>
      </p:sp>
      <p:sp>
        <p:nvSpPr>
          <p:cNvPr id="4100" name="Slide Number Placeholder 3"/>
          <p:cNvSpPr>
            <a:spLocks noGrp="1"/>
          </p:cNvSpPr>
          <p:nvPr>
            <p:ph type="sldNum" sz="quarter" idx="5"/>
          </p:nvPr>
        </p:nvSpPr>
        <p:spPr>
          <a:noFill/>
        </p:spPr>
        <p:txBody>
          <a:bodyPr/>
          <a:lstStyle/>
          <a:p>
            <a:fld id="{C23E6FF6-574F-4B87-BB16-5A9D06D813E7}" type="slidenum">
              <a:rPr lang="en-GB" smtClean="0"/>
              <a:pPr/>
              <a:t>16</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smtClean="0"/>
          </a:p>
        </p:txBody>
      </p:sp>
      <p:sp>
        <p:nvSpPr>
          <p:cNvPr id="4100" name="Slide Number Placeholder 3"/>
          <p:cNvSpPr>
            <a:spLocks noGrp="1"/>
          </p:cNvSpPr>
          <p:nvPr>
            <p:ph type="sldNum" sz="quarter" idx="5"/>
          </p:nvPr>
        </p:nvSpPr>
        <p:spPr>
          <a:noFill/>
        </p:spPr>
        <p:txBody>
          <a:bodyPr/>
          <a:lstStyle/>
          <a:p>
            <a:fld id="{C23E6FF6-574F-4B87-BB16-5A9D06D813E7}" type="slidenum">
              <a:rPr lang="en-GB" smtClean="0"/>
              <a:pPr/>
              <a:t>20</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29</a:t>
            </a:fld>
            <a:endParaRPr lang="en-GB"/>
          </a:p>
        </p:txBody>
      </p:sp>
    </p:spTree>
    <p:extLst>
      <p:ext uri="{BB962C8B-B14F-4D97-AF65-F5344CB8AC3E}">
        <p14:creationId xmlns:p14="http://schemas.microsoft.com/office/powerpoint/2010/main" val="322016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8E07E05-E879-454C-8983-5C63F4179079}"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9136" y="10524358"/>
            <a:ext cx="36390266" cy="7263133"/>
          </a:xfrm>
          <a:prstGeom prst="rect">
            <a:avLst/>
          </a:prstGeom>
        </p:spPr>
        <p:txBody>
          <a:bodyPr lIns="120125" tIns="60063" rIns="120125" bIns="60063"/>
          <a:lstStyle/>
          <a:p>
            <a:r>
              <a:rPr lang="en-US" smtClean="0"/>
              <a:t>Click to edit Master title style</a:t>
            </a:r>
            <a:endParaRPr lang="en-GB"/>
          </a:p>
        </p:txBody>
      </p:sp>
      <p:sp>
        <p:nvSpPr>
          <p:cNvPr id="3" name="Subtitle 2"/>
          <p:cNvSpPr>
            <a:spLocks noGrp="1"/>
          </p:cNvSpPr>
          <p:nvPr>
            <p:ph type="subTitle" idx="1"/>
          </p:nvPr>
        </p:nvSpPr>
        <p:spPr>
          <a:xfrm>
            <a:off x="6421445" y="19199623"/>
            <a:ext cx="29965646" cy="8657501"/>
          </a:xfrm>
          <a:prstGeom prst="rect">
            <a:avLst/>
          </a:prstGeom>
        </p:spPr>
        <p:txBody>
          <a:bodyPr lIns="120125" tIns="60063" rIns="120125" bIns="60063"/>
          <a:lstStyle>
            <a:lvl1pPr marL="0" indent="0" algn="ctr">
              <a:buNone/>
              <a:defRPr/>
            </a:lvl1pPr>
            <a:lvl2pPr marL="600620" indent="0" algn="ctr">
              <a:buNone/>
              <a:defRPr/>
            </a:lvl2pPr>
            <a:lvl3pPr marL="1201239" indent="0" algn="ctr">
              <a:buNone/>
              <a:defRPr/>
            </a:lvl3pPr>
            <a:lvl4pPr marL="1801855" indent="0" algn="ctr">
              <a:buNone/>
              <a:defRPr/>
            </a:lvl4pPr>
            <a:lvl5pPr marL="2402476" indent="0" algn="ctr">
              <a:buNone/>
              <a:defRPr/>
            </a:lvl5pPr>
            <a:lvl6pPr marL="3003096" indent="0" algn="ctr">
              <a:buNone/>
              <a:defRPr/>
            </a:lvl6pPr>
            <a:lvl7pPr marL="3603715" indent="0" algn="ctr">
              <a:buNone/>
              <a:defRPr/>
            </a:lvl7pPr>
            <a:lvl8pPr marL="4204335" indent="0" algn="ctr">
              <a:buNone/>
              <a:defRPr/>
            </a:lvl8pPr>
            <a:lvl9pPr marL="4804951"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74294" y="1511604"/>
            <a:ext cx="40292058" cy="3342924"/>
          </a:xfrm>
          <a:prstGeom prst="rect">
            <a:avLst/>
          </a:prstGeom>
        </p:spPr>
        <p:txBody>
          <a:bodyPr lIns="120125" tIns="60063" rIns="120125" bIns="60063"/>
          <a:lstStyle/>
          <a:p>
            <a:r>
              <a:rPr lang="en-US" smtClean="0"/>
              <a:t>Click to edit Master title style</a:t>
            </a:r>
            <a:endParaRPr lang="en-GB"/>
          </a:p>
        </p:txBody>
      </p:sp>
      <p:sp>
        <p:nvSpPr>
          <p:cNvPr id="3" name="Vertical Text Placeholder 2"/>
          <p:cNvSpPr>
            <a:spLocks noGrp="1"/>
          </p:cNvSpPr>
          <p:nvPr>
            <p:ph type="body" orient="vert" idx="1"/>
          </p:nvPr>
        </p:nvSpPr>
        <p:spPr>
          <a:xfrm>
            <a:off x="648183" y="6305732"/>
            <a:ext cx="19528035" cy="26668802"/>
          </a:xfrm>
          <a:prstGeom prst="rect">
            <a:avLst/>
          </a:prstGeom>
        </p:spPr>
        <p:txBody>
          <a:bodyPr vert="eaVert" lIns="120125" tIns="60063" rIns="120125" bIns="600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87607" y="1511601"/>
            <a:ext cx="10278749" cy="31462932"/>
          </a:xfrm>
          <a:prstGeom prst="rect">
            <a:avLst/>
          </a:prstGeom>
        </p:spPr>
        <p:txBody>
          <a:bodyPr vert="eaVert" lIns="120125" tIns="60063" rIns="120125" bIns="60063"/>
          <a:lstStyle/>
          <a:p>
            <a:r>
              <a:rPr lang="en-US" smtClean="0"/>
              <a:t>Click to edit Master title style</a:t>
            </a:r>
            <a:endParaRPr lang="en-GB"/>
          </a:p>
        </p:txBody>
      </p:sp>
      <p:sp>
        <p:nvSpPr>
          <p:cNvPr id="3" name="Vertical Text Placeholder 2"/>
          <p:cNvSpPr>
            <a:spLocks noGrp="1"/>
          </p:cNvSpPr>
          <p:nvPr>
            <p:ph type="body" orient="vert" idx="1"/>
          </p:nvPr>
        </p:nvSpPr>
        <p:spPr>
          <a:xfrm>
            <a:off x="648182" y="1511601"/>
            <a:ext cx="30534398" cy="31462932"/>
          </a:xfrm>
          <a:prstGeom prst="rect">
            <a:avLst/>
          </a:prstGeom>
        </p:spPr>
        <p:txBody>
          <a:bodyPr vert="eaVert" lIns="120125" tIns="60063" rIns="120125" bIns="600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94" y="1511604"/>
            <a:ext cx="40292058" cy="3342924"/>
          </a:xfrm>
          <a:prstGeom prst="rect">
            <a:avLst/>
          </a:prstGeom>
        </p:spPr>
        <p:txBody>
          <a:bodyPr lIns="120125" tIns="60063" rIns="120125" bIns="60063"/>
          <a:lstStyle/>
          <a:p>
            <a:r>
              <a:rPr lang="en-US" smtClean="0"/>
              <a:t>Click to edit Master title style</a:t>
            </a:r>
            <a:endParaRPr lang="en-GB"/>
          </a:p>
        </p:txBody>
      </p:sp>
      <p:sp>
        <p:nvSpPr>
          <p:cNvPr id="3" name="Content Placeholder 2"/>
          <p:cNvSpPr>
            <a:spLocks noGrp="1"/>
          </p:cNvSpPr>
          <p:nvPr>
            <p:ph idx="1"/>
          </p:nvPr>
        </p:nvSpPr>
        <p:spPr>
          <a:xfrm>
            <a:off x="648183" y="6305732"/>
            <a:ext cx="19528035" cy="26668802"/>
          </a:xfrm>
          <a:prstGeom prst="rect">
            <a:avLst/>
          </a:prstGeom>
        </p:spPr>
        <p:txBody>
          <a:bodyPr lIns="120125" tIns="60063" rIns="120125" bIns="600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80713" y="21771649"/>
            <a:ext cx="36387088" cy="6728482"/>
          </a:xfrm>
          <a:prstGeom prst="rect">
            <a:avLst/>
          </a:prstGeom>
        </p:spPr>
        <p:txBody>
          <a:bodyPr lIns="120125" tIns="60063" rIns="120125" bIns="60063" anchor="t"/>
          <a:lstStyle>
            <a:lvl1pPr algn="l">
              <a:defRPr sz="5300" b="1" cap="all"/>
            </a:lvl1pPr>
          </a:lstStyle>
          <a:p>
            <a:r>
              <a:rPr lang="en-US" smtClean="0"/>
              <a:t>Click to edit Master title style</a:t>
            </a:r>
            <a:endParaRPr lang="en-GB"/>
          </a:p>
        </p:txBody>
      </p:sp>
      <p:sp>
        <p:nvSpPr>
          <p:cNvPr id="3" name="Text Placeholder 2"/>
          <p:cNvSpPr>
            <a:spLocks noGrp="1"/>
          </p:cNvSpPr>
          <p:nvPr>
            <p:ph type="body" idx="1"/>
          </p:nvPr>
        </p:nvSpPr>
        <p:spPr>
          <a:xfrm>
            <a:off x="3380713" y="14359307"/>
            <a:ext cx="36387088" cy="7412343"/>
          </a:xfrm>
          <a:prstGeom prst="rect">
            <a:avLst/>
          </a:prstGeom>
        </p:spPr>
        <p:txBody>
          <a:bodyPr lIns="120125" tIns="60063" rIns="120125" bIns="60063" anchor="b"/>
          <a:lstStyle>
            <a:lvl1pPr marL="0" indent="0">
              <a:buNone/>
              <a:defRPr sz="2800"/>
            </a:lvl1pPr>
            <a:lvl2pPr marL="600620" indent="0">
              <a:buNone/>
              <a:defRPr sz="2400"/>
            </a:lvl2pPr>
            <a:lvl3pPr marL="1201239" indent="0">
              <a:buNone/>
              <a:defRPr sz="2100"/>
            </a:lvl3pPr>
            <a:lvl4pPr marL="1801855" indent="0">
              <a:buNone/>
              <a:defRPr sz="1700"/>
            </a:lvl4pPr>
            <a:lvl5pPr marL="2402476" indent="0">
              <a:buNone/>
              <a:defRPr sz="1700"/>
            </a:lvl5pPr>
            <a:lvl6pPr marL="3003096" indent="0">
              <a:buNone/>
              <a:defRPr sz="1700"/>
            </a:lvl6pPr>
            <a:lvl7pPr marL="3603715" indent="0">
              <a:buNone/>
              <a:defRPr sz="1700"/>
            </a:lvl7pPr>
            <a:lvl8pPr marL="4204335" indent="0">
              <a:buNone/>
              <a:defRPr sz="1700"/>
            </a:lvl8pPr>
            <a:lvl9pPr marL="4804951" indent="0">
              <a:buNone/>
              <a:defRPr sz="17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94" y="1511604"/>
            <a:ext cx="40292058" cy="3342924"/>
          </a:xfrm>
          <a:prstGeom prst="rect">
            <a:avLst/>
          </a:prstGeom>
        </p:spPr>
        <p:txBody>
          <a:bodyPr lIns="120125" tIns="60063" rIns="120125" bIns="60063"/>
          <a:lstStyle/>
          <a:p>
            <a:r>
              <a:rPr lang="en-US" smtClean="0"/>
              <a:t>Click to edit Master title style</a:t>
            </a:r>
            <a:endParaRPr lang="en-GB"/>
          </a:p>
        </p:txBody>
      </p:sp>
      <p:sp>
        <p:nvSpPr>
          <p:cNvPr id="3" name="Content Placeholder 2"/>
          <p:cNvSpPr>
            <a:spLocks noGrp="1"/>
          </p:cNvSpPr>
          <p:nvPr>
            <p:ph sz="half" idx="1"/>
          </p:nvPr>
        </p:nvSpPr>
        <p:spPr>
          <a:xfrm>
            <a:off x="648186" y="6305732"/>
            <a:ext cx="9611502" cy="26668802"/>
          </a:xfrm>
          <a:prstGeom prst="rect">
            <a:avLst/>
          </a:prstGeom>
        </p:spPr>
        <p:txBody>
          <a:bodyPr lIns="120125" tIns="60063" rIns="120125" bIns="60063"/>
          <a:lstStyle>
            <a:lvl1pPr>
              <a:defRPr sz="38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0564715" y="6305732"/>
            <a:ext cx="9611502" cy="26668802"/>
          </a:xfrm>
          <a:prstGeom prst="rect">
            <a:avLst/>
          </a:prstGeom>
        </p:spPr>
        <p:txBody>
          <a:bodyPr lIns="120125" tIns="60063" rIns="120125" bIns="60063"/>
          <a:lstStyle>
            <a:lvl1pPr>
              <a:defRPr sz="38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1543" y="1357069"/>
            <a:ext cx="38525449" cy="5646738"/>
          </a:xfrm>
          <a:prstGeom prst="rect">
            <a:avLst/>
          </a:prstGeom>
        </p:spPr>
        <p:txBody>
          <a:bodyPr lIns="120125" tIns="60063" rIns="120125" bIns="60063"/>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141543" y="7584643"/>
            <a:ext cx="18914803" cy="3159972"/>
          </a:xfrm>
          <a:prstGeom prst="rect">
            <a:avLst/>
          </a:prstGeom>
        </p:spPr>
        <p:txBody>
          <a:bodyPr lIns="120125" tIns="60063" rIns="120125" bIns="60063" anchor="b"/>
          <a:lstStyle>
            <a:lvl1pPr marL="0" indent="0">
              <a:buNone/>
              <a:defRPr sz="3200" b="1"/>
            </a:lvl1pPr>
            <a:lvl2pPr marL="600620" indent="0">
              <a:buNone/>
              <a:defRPr sz="2800" b="1"/>
            </a:lvl2pPr>
            <a:lvl3pPr marL="1201239" indent="0">
              <a:buNone/>
              <a:defRPr sz="2400" b="1"/>
            </a:lvl3pPr>
            <a:lvl4pPr marL="1801855" indent="0">
              <a:buNone/>
              <a:defRPr sz="2100" b="1"/>
            </a:lvl4pPr>
            <a:lvl5pPr marL="2402476" indent="0">
              <a:buNone/>
              <a:defRPr sz="2100" b="1"/>
            </a:lvl5pPr>
            <a:lvl6pPr marL="3003096" indent="0">
              <a:buNone/>
              <a:defRPr sz="2100" b="1"/>
            </a:lvl6pPr>
            <a:lvl7pPr marL="3603715" indent="0">
              <a:buNone/>
              <a:defRPr sz="2100" b="1"/>
            </a:lvl7pPr>
            <a:lvl8pPr marL="4204335" indent="0">
              <a:buNone/>
              <a:defRPr sz="2100" b="1"/>
            </a:lvl8pPr>
            <a:lvl9pPr marL="4804951"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2141543" y="10744614"/>
            <a:ext cx="18914803" cy="19521122"/>
          </a:xfrm>
          <a:prstGeom prst="rect">
            <a:avLst/>
          </a:prstGeom>
        </p:spPr>
        <p:txBody>
          <a:bodyPr lIns="120125" tIns="60063" rIns="120125" bIns="60063"/>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21745834" y="7584643"/>
            <a:ext cx="18921159" cy="3159972"/>
          </a:xfrm>
          <a:prstGeom prst="rect">
            <a:avLst/>
          </a:prstGeom>
        </p:spPr>
        <p:txBody>
          <a:bodyPr lIns="120125" tIns="60063" rIns="120125" bIns="60063" anchor="b"/>
          <a:lstStyle>
            <a:lvl1pPr marL="0" indent="0">
              <a:buNone/>
              <a:defRPr sz="3200" b="1"/>
            </a:lvl1pPr>
            <a:lvl2pPr marL="600620" indent="0">
              <a:buNone/>
              <a:defRPr sz="2800" b="1"/>
            </a:lvl2pPr>
            <a:lvl3pPr marL="1201239" indent="0">
              <a:buNone/>
              <a:defRPr sz="2400" b="1"/>
            </a:lvl3pPr>
            <a:lvl4pPr marL="1801855" indent="0">
              <a:buNone/>
              <a:defRPr sz="2100" b="1"/>
            </a:lvl4pPr>
            <a:lvl5pPr marL="2402476" indent="0">
              <a:buNone/>
              <a:defRPr sz="2100" b="1"/>
            </a:lvl5pPr>
            <a:lvl6pPr marL="3003096" indent="0">
              <a:buNone/>
              <a:defRPr sz="2100" b="1"/>
            </a:lvl6pPr>
            <a:lvl7pPr marL="3603715" indent="0">
              <a:buNone/>
              <a:defRPr sz="2100" b="1"/>
            </a:lvl7pPr>
            <a:lvl8pPr marL="4204335" indent="0">
              <a:buNone/>
              <a:defRPr sz="2100" b="1"/>
            </a:lvl8pPr>
            <a:lvl9pPr marL="4804951"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21745834" y="10744614"/>
            <a:ext cx="18921159" cy="19521122"/>
          </a:xfrm>
          <a:prstGeom prst="rect">
            <a:avLst/>
          </a:prstGeom>
        </p:spPr>
        <p:txBody>
          <a:bodyPr lIns="120125" tIns="60063" rIns="120125" bIns="60063"/>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4294" y="1511604"/>
            <a:ext cx="40292058" cy="3342924"/>
          </a:xfrm>
          <a:prstGeom prst="rect">
            <a:avLst/>
          </a:prstGeom>
        </p:spPr>
        <p:txBody>
          <a:bodyPr lIns="120125" tIns="60063" rIns="120125" bIns="60063"/>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541" y="1348189"/>
            <a:ext cx="14082042" cy="5740879"/>
          </a:xfrm>
          <a:prstGeom prst="rect">
            <a:avLst/>
          </a:prstGeom>
        </p:spPr>
        <p:txBody>
          <a:bodyPr lIns="120125" tIns="60063" rIns="120125" bIns="60063"/>
          <a:lstStyle>
            <a:lvl1pPr algn="l">
              <a:defRPr sz="2800" b="1"/>
            </a:lvl1pPr>
          </a:lstStyle>
          <a:p>
            <a:r>
              <a:rPr lang="en-US" smtClean="0"/>
              <a:t>Click to edit Master title style</a:t>
            </a:r>
            <a:endParaRPr lang="en-GB"/>
          </a:p>
        </p:txBody>
      </p:sp>
      <p:sp>
        <p:nvSpPr>
          <p:cNvPr id="3" name="Content Placeholder 2"/>
          <p:cNvSpPr>
            <a:spLocks noGrp="1"/>
          </p:cNvSpPr>
          <p:nvPr>
            <p:ph idx="1"/>
          </p:nvPr>
        </p:nvSpPr>
        <p:spPr>
          <a:xfrm>
            <a:off x="16738314" y="1348183"/>
            <a:ext cx="23928670" cy="28917548"/>
          </a:xfrm>
          <a:prstGeom prst="rect">
            <a:avLst/>
          </a:prstGeom>
        </p:spPr>
        <p:txBody>
          <a:bodyPr lIns="120125" tIns="60063" rIns="120125" bIns="60063"/>
          <a:lstStyle>
            <a:lvl1pPr>
              <a:defRPr sz="4200"/>
            </a:lvl1pPr>
            <a:lvl2pPr>
              <a:defRPr sz="38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2141541" y="7089068"/>
            <a:ext cx="14082042" cy="23176668"/>
          </a:xfrm>
          <a:prstGeom prst="rect">
            <a:avLst/>
          </a:prstGeom>
        </p:spPr>
        <p:txBody>
          <a:bodyPr lIns="120125" tIns="60063" rIns="120125" bIns="60063"/>
          <a:lstStyle>
            <a:lvl1pPr marL="0" indent="0">
              <a:buNone/>
              <a:defRPr sz="1700"/>
            </a:lvl1pPr>
            <a:lvl2pPr marL="600620" indent="0">
              <a:buNone/>
              <a:defRPr sz="1700"/>
            </a:lvl2pPr>
            <a:lvl3pPr marL="1201239" indent="0">
              <a:buNone/>
              <a:defRPr sz="1400"/>
            </a:lvl3pPr>
            <a:lvl4pPr marL="1801855" indent="0">
              <a:buNone/>
              <a:defRPr sz="1100"/>
            </a:lvl4pPr>
            <a:lvl5pPr marL="2402476" indent="0">
              <a:buNone/>
              <a:defRPr sz="1100"/>
            </a:lvl5pPr>
            <a:lvl6pPr marL="3003096" indent="0">
              <a:buNone/>
              <a:defRPr sz="1100"/>
            </a:lvl6pPr>
            <a:lvl7pPr marL="3603715" indent="0">
              <a:buNone/>
              <a:defRPr sz="1100"/>
            </a:lvl7pPr>
            <a:lvl8pPr marL="4204335" indent="0">
              <a:buNone/>
              <a:defRPr sz="1100"/>
            </a:lvl8pPr>
            <a:lvl9pPr marL="4804951" indent="0">
              <a:buNone/>
              <a:defRPr sz="11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401" y="23716657"/>
            <a:ext cx="25685750" cy="2799389"/>
          </a:xfrm>
          <a:prstGeom prst="rect">
            <a:avLst/>
          </a:prstGeom>
        </p:spPr>
        <p:txBody>
          <a:bodyPr lIns="120125" tIns="60063" rIns="120125" bIns="60063"/>
          <a:lstStyle>
            <a:lvl1pPr algn="l">
              <a:defRPr sz="2800" b="1"/>
            </a:lvl1pPr>
          </a:lstStyle>
          <a:p>
            <a:r>
              <a:rPr lang="en-US" smtClean="0"/>
              <a:t>Click to edit Master title style</a:t>
            </a:r>
            <a:endParaRPr lang="en-GB"/>
          </a:p>
        </p:txBody>
      </p:sp>
      <p:sp>
        <p:nvSpPr>
          <p:cNvPr id="3" name="Picture Placeholder 2"/>
          <p:cNvSpPr>
            <a:spLocks noGrp="1"/>
          </p:cNvSpPr>
          <p:nvPr>
            <p:ph type="pic" idx="1"/>
          </p:nvPr>
        </p:nvSpPr>
        <p:spPr>
          <a:xfrm>
            <a:off x="8391401" y="3026755"/>
            <a:ext cx="25685750" cy="20329323"/>
          </a:xfrm>
          <a:prstGeom prst="rect">
            <a:avLst/>
          </a:prstGeom>
        </p:spPr>
        <p:txBody>
          <a:bodyPr lIns="120125" tIns="60063" rIns="120125" bIns="60063"/>
          <a:lstStyle>
            <a:lvl1pPr marL="0" indent="0">
              <a:buNone/>
              <a:defRPr sz="4200"/>
            </a:lvl1pPr>
            <a:lvl2pPr marL="600620" indent="0">
              <a:buNone/>
              <a:defRPr sz="3800"/>
            </a:lvl2pPr>
            <a:lvl3pPr marL="1201239" indent="0">
              <a:buNone/>
              <a:defRPr sz="3200"/>
            </a:lvl3pPr>
            <a:lvl4pPr marL="1801855" indent="0">
              <a:buNone/>
              <a:defRPr sz="2800"/>
            </a:lvl4pPr>
            <a:lvl5pPr marL="2402476" indent="0">
              <a:buNone/>
              <a:defRPr sz="2800"/>
            </a:lvl5pPr>
            <a:lvl6pPr marL="3003096" indent="0">
              <a:buNone/>
              <a:defRPr sz="2800"/>
            </a:lvl6pPr>
            <a:lvl7pPr marL="3603715" indent="0">
              <a:buNone/>
              <a:defRPr sz="2800"/>
            </a:lvl7pPr>
            <a:lvl8pPr marL="4204335" indent="0">
              <a:buNone/>
              <a:defRPr sz="2800"/>
            </a:lvl8pPr>
            <a:lvl9pPr marL="4804951" indent="0">
              <a:buNone/>
              <a:defRPr sz="28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8391401" y="26516044"/>
            <a:ext cx="25685750" cy="3977054"/>
          </a:xfrm>
          <a:prstGeom prst="rect">
            <a:avLst/>
          </a:prstGeom>
        </p:spPr>
        <p:txBody>
          <a:bodyPr lIns="120125" tIns="60063" rIns="120125" bIns="60063"/>
          <a:lstStyle>
            <a:lvl1pPr marL="0" indent="0">
              <a:buNone/>
              <a:defRPr sz="1700"/>
            </a:lvl1pPr>
            <a:lvl2pPr marL="600620" indent="0">
              <a:buNone/>
              <a:defRPr sz="1700"/>
            </a:lvl2pPr>
            <a:lvl3pPr marL="1201239" indent="0">
              <a:buNone/>
              <a:defRPr sz="1400"/>
            </a:lvl3pPr>
            <a:lvl4pPr marL="1801855" indent="0">
              <a:buNone/>
              <a:defRPr sz="1100"/>
            </a:lvl4pPr>
            <a:lvl5pPr marL="2402476" indent="0">
              <a:buNone/>
              <a:defRPr sz="1100"/>
            </a:lvl5pPr>
            <a:lvl6pPr marL="3003096" indent="0">
              <a:buNone/>
              <a:defRPr sz="1100"/>
            </a:lvl6pPr>
            <a:lvl7pPr marL="3603715" indent="0">
              <a:buNone/>
              <a:defRPr sz="1100"/>
            </a:lvl7pPr>
            <a:lvl8pPr marL="4204335" indent="0">
              <a:buNone/>
              <a:defRPr sz="1100"/>
            </a:lvl8pPr>
            <a:lvl9pPr marL="4804951" indent="0">
              <a:buNone/>
              <a:defRPr sz="11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3878263" rtl="0" eaLnBrk="0" fontAlgn="base" hangingPunct="0">
        <a:lnSpc>
          <a:spcPct val="105000"/>
        </a:lnSpc>
        <a:spcBef>
          <a:spcPct val="60000"/>
        </a:spcBef>
        <a:spcAft>
          <a:spcPct val="0"/>
        </a:spcAft>
        <a:defRPr sz="10800">
          <a:solidFill>
            <a:schemeClr val="bg1"/>
          </a:solidFill>
          <a:latin typeface="+mj-lt"/>
          <a:ea typeface="+mj-ea"/>
          <a:cs typeface="+mj-cs"/>
        </a:defRPr>
      </a:lvl1pPr>
      <a:lvl2pPr algn="l" defTabSz="3878263" rtl="0" eaLnBrk="0" fontAlgn="base" hangingPunct="0">
        <a:lnSpc>
          <a:spcPct val="105000"/>
        </a:lnSpc>
        <a:spcBef>
          <a:spcPct val="60000"/>
        </a:spcBef>
        <a:spcAft>
          <a:spcPct val="0"/>
        </a:spcAft>
        <a:defRPr sz="10800">
          <a:solidFill>
            <a:schemeClr val="bg1"/>
          </a:solidFill>
          <a:latin typeface="Rdg Vesta" pitchFamily="2" charset="0"/>
        </a:defRPr>
      </a:lvl2pPr>
      <a:lvl3pPr algn="l" defTabSz="3878263" rtl="0" eaLnBrk="0" fontAlgn="base" hangingPunct="0">
        <a:lnSpc>
          <a:spcPct val="105000"/>
        </a:lnSpc>
        <a:spcBef>
          <a:spcPct val="60000"/>
        </a:spcBef>
        <a:spcAft>
          <a:spcPct val="0"/>
        </a:spcAft>
        <a:defRPr sz="10800">
          <a:solidFill>
            <a:schemeClr val="bg1"/>
          </a:solidFill>
          <a:latin typeface="Rdg Vesta" pitchFamily="2" charset="0"/>
        </a:defRPr>
      </a:lvl3pPr>
      <a:lvl4pPr algn="l" defTabSz="3878263" rtl="0" eaLnBrk="0" fontAlgn="base" hangingPunct="0">
        <a:lnSpc>
          <a:spcPct val="105000"/>
        </a:lnSpc>
        <a:spcBef>
          <a:spcPct val="60000"/>
        </a:spcBef>
        <a:spcAft>
          <a:spcPct val="0"/>
        </a:spcAft>
        <a:defRPr sz="10800">
          <a:solidFill>
            <a:schemeClr val="bg1"/>
          </a:solidFill>
          <a:latin typeface="Rdg Vesta" pitchFamily="2" charset="0"/>
        </a:defRPr>
      </a:lvl4pPr>
      <a:lvl5pPr algn="l" defTabSz="3878263" rtl="0" eaLnBrk="0" fontAlgn="base" hangingPunct="0">
        <a:lnSpc>
          <a:spcPct val="105000"/>
        </a:lnSpc>
        <a:spcBef>
          <a:spcPct val="60000"/>
        </a:spcBef>
        <a:spcAft>
          <a:spcPct val="0"/>
        </a:spcAft>
        <a:defRPr sz="10800">
          <a:solidFill>
            <a:schemeClr val="bg1"/>
          </a:solidFill>
          <a:latin typeface="Rdg Vesta" pitchFamily="2" charset="0"/>
        </a:defRPr>
      </a:lvl5pPr>
      <a:lvl6pPr marL="600620" algn="l" defTabSz="3878998" rtl="0" eaLnBrk="1" fontAlgn="base" hangingPunct="1">
        <a:lnSpc>
          <a:spcPct val="105000"/>
        </a:lnSpc>
        <a:spcBef>
          <a:spcPct val="60000"/>
        </a:spcBef>
        <a:spcAft>
          <a:spcPct val="0"/>
        </a:spcAft>
        <a:defRPr sz="10800">
          <a:solidFill>
            <a:schemeClr val="bg1"/>
          </a:solidFill>
          <a:latin typeface="Rdg Vesta" pitchFamily="2" charset="0"/>
        </a:defRPr>
      </a:lvl6pPr>
      <a:lvl7pPr marL="1201239" algn="l" defTabSz="3878998" rtl="0" eaLnBrk="1" fontAlgn="base" hangingPunct="1">
        <a:lnSpc>
          <a:spcPct val="105000"/>
        </a:lnSpc>
        <a:spcBef>
          <a:spcPct val="60000"/>
        </a:spcBef>
        <a:spcAft>
          <a:spcPct val="0"/>
        </a:spcAft>
        <a:defRPr sz="10800">
          <a:solidFill>
            <a:schemeClr val="bg1"/>
          </a:solidFill>
          <a:latin typeface="Rdg Vesta" pitchFamily="2" charset="0"/>
        </a:defRPr>
      </a:lvl7pPr>
      <a:lvl8pPr marL="1801855" algn="l" defTabSz="3878998" rtl="0" eaLnBrk="1" fontAlgn="base" hangingPunct="1">
        <a:lnSpc>
          <a:spcPct val="105000"/>
        </a:lnSpc>
        <a:spcBef>
          <a:spcPct val="60000"/>
        </a:spcBef>
        <a:spcAft>
          <a:spcPct val="0"/>
        </a:spcAft>
        <a:defRPr sz="10800">
          <a:solidFill>
            <a:schemeClr val="bg1"/>
          </a:solidFill>
          <a:latin typeface="Rdg Vesta" pitchFamily="2" charset="0"/>
        </a:defRPr>
      </a:lvl8pPr>
      <a:lvl9pPr marL="2402476" algn="l" defTabSz="3878998" rtl="0" eaLnBrk="1" fontAlgn="base" hangingPunct="1">
        <a:lnSpc>
          <a:spcPct val="105000"/>
        </a:lnSpc>
        <a:spcBef>
          <a:spcPct val="60000"/>
        </a:spcBef>
        <a:spcAft>
          <a:spcPct val="0"/>
        </a:spcAft>
        <a:defRPr sz="10800">
          <a:solidFill>
            <a:schemeClr val="bg1"/>
          </a:solidFill>
          <a:latin typeface="Rdg Vesta" pitchFamily="2" charset="0"/>
        </a:defRPr>
      </a:lvl9pPr>
    </p:titleStyle>
    <p:bodyStyle>
      <a:lvl1pPr marL="598488" indent="-598488" algn="l" defTabSz="3878263" rtl="0" eaLnBrk="0" fontAlgn="base" hangingPunct="0">
        <a:lnSpc>
          <a:spcPct val="125000"/>
        </a:lnSpc>
        <a:spcBef>
          <a:spcPct val="60000"/>
        </a:spcBef>
        <a:spcAft>
          <a:spcPct val="0"/>
        </a:spcAft>
        <a:buClr>
          <a:schemeClr val="tx2"/>
        </a:buClr>
        <a:buChar char="•"/>
        <a:defRPr sz="3400">
          <a:solidFill>
            <a:schemeClr val="tx1"/>
          </a:solidFill>
          <a:latin typeface="+mn-lt"/>
          <a:ea typeface="+mn-ea"/>
          <a:cs typeface="+mn-cs"/>
        </a:defRPr>
      </a:lvl1pPr>
      <a:lvl2pPr marL="1312863" indent="-600075" algn="l" defTabSz="3878263" rtl="0" eaLnBrk="0" fontAlgn="base" hangingPunct="0">
        <a:lnSpc>
          <a:spcPct val="125000"/>
        </a:lnSpc>
        <a:spcBef>
          <a:spcPct val="40000"/>
        </a:spcBef>
        <a:spcAft>
          <a:spcPct val="0"/>
        </a:spcAft>
        <a:buClr>
          <a:schemeClr val="tx2"/>
        </a:buClr>
        <a:buChar char="•"/>
        <a:defRPr sz="3400">
          <a:solidFill>
            <a:schemeClr val="tx1"/>
          </a:solidFill>
          <a:latin typeface="+mn-lt"/>
        </a:defRPr>
      </a:lvl2pPr>
      <a:lvl3pPr marL="1749425" indent="-449263" algn="l" defTabSz="3878263" rtl="0" eaLnBrk="0" fontAlgn="base" hangingPunct="0">
        <a:lnSpc>
          <a:spcPct val="125000"/>
        </a:lnSpc>
        <a:spcBef>
          <a:spcPct val="30000"/>
        </a:spcBef>
        <a:spcAft>
          <a:spcPct val="0"/>
        </a:spcAft>
        <a:buClr>
          <a:schemeClr val="tx2"/>
        </a:buClr>
        <a:buChar char="•"/>
        <a:defRPr sz="2800">
          <a:solidFill>
            <a:schemeClr val="tx1"/>
          </a:solidFill>
          <a:latin typeface="+mn-lt"/>
        </a:defRPr>
      </a:lvl3pPr>
      <a:lvl4pPr marL="2159000" indent="-395288" algn="l" defTabSz="3878263" rtl="0" eaLnBrk="0" fontAlgn="base" hangingPunct="0">
        <a:lnSpc>
          <a:spcPct val="125000"/>
        </a:lnSpc>
        <a:spcBef>
          <a:spcPct val="40000"/>
        </a:spcBef>
        <a:spcAft>
          <a:spcPct val="0"/>
        </a:spcAft>
        <a:buClr>
          <a:schemeClr val="tx2"/>
        </a:buClr>
        <a:buChar char="•"/>
        <a:defRPr sz="2800">
          <a:solidFill>
            <a:schemeClr val="tx1"/>
          </a:solidFill>
          <a:latin typeface="+mn-lt"/>
        </a:defRPr>
      </a:lvl4pPr>
      <a:lvl5pPr marL="3365500" indent="-968375" algn="l" defTabSz="3878263" rtl="0" eaLnBrk="0" fontAlgn="base" hangingPunct="0">
        <a:lnSpc>
          <a:spcPct val="125000"/>
        </a:lnSpc>
        <a:spcBef>
          <a:spcPct val="60000"/>
        </a:spcBef>
        <a:spcAft>
          <a:spcPct val="0"/>
        </a:spcAft>
        <a:buChar char="»"/>
        <a:defRPr>
          <a:solidFill>
            <a:schemeClr val="tx1"/>
          </a:solidFill>
          <a:latin typeface="+mn-lt"/>
        </a:defRPr>
      </a:lvl5pPr>
      <a:lvl6pPr marL="3966589" indent="-969749" algn="l" defTabSz="3878998" rtl="0" eaLnBrk="1" fontAlgn="base" hangingPunct="1">
        <a:lnSpc>
          <a:spcPct val="125000"/>
        </a:lnSpc>
        <a:spcBef>
          <a:spcPct val="60000"/>
        </a:spcBef>
        <a:spcAft>
          <a:spcPct val="0"/>
        </a:spcAft>
        <a:buChar char="»"/>
        <a:defRPr>
          <a:solidFill>
            <a:schemeClr val="tx1"/>
          </a:solidFill>
          <a:latin typeface="+mn-lt"/>
        </a:defRPr>
      </a:lvl6pPr>
      <a:lvl7pPr marL="4567208" indent="-969749" algn="l" defTabSz="3878998" rtl="0" eaLnBrk="1" fontAlgn="base" hangingPunct="1">
        <a:lnSpc>
          <a:spcPct val="125000"/>
        </a:lnSpc>
        <a:spcBef>
          <a:spcPct val="60000"/>
        </a:spcBef>
        <a:spcAft>
          <a:spcPct val="0"/>
        </a:spcAft>
        <a:buChar char="»"/>
        <a:defRPr>
          <a:solidFill>
            <a:schemeClr val="tx1"/>
          </a:solidFill>
          <a:latin typeface="+mn-lt"/>
        </a:defRPr>
      </a:lvl7pPr>
      <a:lvl8pPr marL="5167828" indent="-969749" algn="l" defTabSz="3878998" rtl="0" eaLnBrk="1" fontAlgn="base" hangingPunct="1">
        <a:lnSpc>
          <a:spcPct val="125000"/>
        </a:lnSpc>
        <a:spcBef>
          <a:spcPct val="60000"/>
        </a:spcBef>
        <a:spcAft>
          <a:spcPct val="0"/>
        </a:spcAft>
        <a:buChar char="»"/>
        <a:defRPr>
          <a:solidFill>
            <a:schemeClr val="tx1"/>
          </a:solidFill>
          <a:latin typeface="+mn-lt"/>
        </a:defRPr>
      </a:lvl8pPr>
      <a:lvl9pPr marL="5768444" indent="-969749" algn="l" defTabSz="3878998" rtl="0" eaLnBrk="1" fontAlgn="base" hangingPunct="1">
        <a:lnSpc>
          <a:spcPct val="125000"/>
        </a:lnSpc>
        <a:spcBef>
          <a:spcPct val="60000"/>
        </a:spcBef>
        <a:spcAft>
          <a:spcPct val="0"/>
        </a:spcAft>
        <a:buChar char="»"/>
        <a:defRPr>
          <a:solidFill>
            <a:schemeClr val="tx1"/>
          </a:solidFill>
          <a:latin typeface="+mn-lt"/>
        </a:defRPr>
      </a:lvl9pPr>
    </p:bodyStyle>
    <p:otherStyle>
      <a:defPPr>
        <a:defRPr lang="en-US"/>
      </a:defPPr>
      <a:lvl1pPr marL="0" algn="l" defTabSz="1201239" rtl="0" eaLnBrk="1" latinLnBrk="0" hangingPunct="1">
        <a:defRPr sz="2400" kern="1200">
          <a:solidFill>
            <a:schemeClr val="tx1"/>
          </a:solidFill>
          <a:latin typeface="+mn-lt"/>
          <a:ea typeface="+mn-ea"/>
          <a:cs typeface="+mn-cs"/>
        </a:defRPr>
      </a:lvl1pPr>
      <a:lvl2pPr marL="600620" algn="l" defTabSz="1201239" rtl="0" eaLnBrk="1" latinLnBrk="0" hangingPunct="1">
        <a:defRPr sz="2400" kern="1200">
          <a:solidFill>
            <a:schemeClr val="tx1"/>
          </a:solidFill>
          <a:latin typeface="+mn-lt"/>
          <a:ea typeface="+mn-ea"/>
          <a:cs typeface="+mn-cs"/>
        </a:defRPr>
      </a:lvl2pPr>
      <a:lvl3pPr marL="1201239" algn="l" defTabSz="1201239" rtl="0" eaLnBrk="1" latinLnBrk="0" hangingPunct="1">
        <a:defRPr sz="2400" kern="1200">
          <a:solidFill>
            <a:schemeClr val="tx1"/>
          </a:solidFill>
          <a:latin typeface="+mn-lt"/>
          <a:ea typeface="+mn-ea"/>
          <a:cs typeface="+mn-cs"/>
        </a:defRPr>
      </a:lvl3pPr>
      <a:lvl4pPr marL="1801855" algn="l" defTabSz="1201239" rtl="0" eaLnBrk="1" latinLnBrk="0" hangingPunct="1">
        <a:defRPr sz="2400" kern="1200">
          <a:solidFill>
            <a:schemeClr val="tx1"/>
          </a:solidFill>
          <a:latin typeface="+mn-lt"/>
          <a:ea typeface="+mn-ea"/>
          <a:cs typeface="+mn-cs"/>
        </a:defRPr>
      </a:lvl4pPr>
      <a:lvl5pPr marL="2402476" algn="l" defTabSz="1201239" rtl="0" eaLnBrk="1" latinLnBrk="0" hangingPunct="1">
        <a:defRPr sz="2400" kern="1200">
          <a:solidFill>
            <a:schemeClr val="tx1"/>
          </a:solidFill>
          <a:latin typeface="+mn-lt"/>
          <a:ea typeface="+mn-ea"/>
          <a:cs typeface="+mn-cs"/>
        </a:defRPr>
      </a:lvl5pPr>
      <a:lvl6pPr marL="3003096" algn="l" defTabSz="1201239" rtl="0" eaLnBrk="1" latinLnBrk="0" hangingPunct="1">
        <a:defRPr sz="2400" kern="1200">
          <a:solidFill>
            <a:schemeClr val="tx1"/>
          </a:solidFill>
          <a:latin typeface="+mn-lt"/>
          <a:ea typeface="+mn-ea"/>
          <a:cs typeface="+mn-cs"/>
        </a:defRPr>
      </a:lvl6pPr>
      <a:lvl7pPr marL="3603715" algn="l" defTabSz="1201239" rtl="0" eaLnBrk="1" latinLnBrk="0" hangingPunct="1">
        <a:defRPr sz="2400" kern="1200">
          <a:solidFill>
            <a:schemeClr val="tx1"/>
          </a:solidFill>
          <a:latin typeface="+mn-lt"/>
          <a:ea typeface="+mn-ea"/>
          <a:cs typeface="+mn-cs"/>
        </a:defRPr>
      </a:lvl7pPr>
      <a:lvl8pPr marL="4204335" algn="l" defTabSz="1201239" rtl="0" eaLnBrk="1" latinLnBrk="0" hangingPunct="1">
        <a:defRPr sz="2400" kern="1200">
          <a:solidFill>
            <a:schemeClr val="tx1"/>
          </a:solidFill>
          <a:latin typeface="+mn-lt"/>
          <a:ea typeface="+mn-ea"/>
          <a:cs typeface="+mn-cs"/>
        </a:defRPr>
      </a:lvl8pPr>
      <a:lvl9pPr marL="4804951" algn="l" defTabSz="12012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3.wav"/><Relationship Id="rId5" Type="http://schemas.openxmlformats.org/officeDocument/2006/relationships/image" Target="../media/image9.png"/><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audio" Target="../media/audio21.wav"/><Relationship Id="rId26" Type="http://schemas.openxmlformats.org/officeDocument/2006/relationships/image" Target="../media/image12.png"/><Relationship Id="rId3" Type="http://schemas.openxmlformats.org/officeDocument/2006/relationships/audio" Target="../media/audio6.wav"/><Relationship Id="rId21" Type="http://schemas.openxmlformats.org/officeDocument/2006/relationships/audio" Target="../media/audio24.wav"/><Relationship Id="rId34" Type="http://schemas.openxmlformats.org/officeDocument/2006/relationships/image" Target="../media/image20.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audio" Target="../media/audio20.wav"/><Relationship Id="rId25" Type="http://schemas.openxmlformats.org/officeDocument/2006/relationships/image" Target="../media/image11.jpeg"/><Relationship Id="rId33" Type="http://schemas.openxmlformats.org/officeDocument/2006/relationships/image" Target="../media/image19.png"/><Relationship Id="rId2" Type="http://schemas.openxmlformats.org/officeDocument/2006/relationships/audio" Target="../media/audio5.wav"/><Relationship Id="rId16" Type="http://schemas.openxmlformats.org/officeDocument/2006/relationships/audio" Target="../media/audio19.wav"/><Relationship Id="rId20" Type="http://schemas.openxmlformats.org/officeDocument/2006/relationships/audio" Target="../media/audio23.wav"/><Relationship Id="rId29" Type="http://schemas.openxmlformats.org/officeDocument/2006/relationships/image" Target="../media/image15.png"/><Relationship Id="rId1" Type="http://schemas.openxmlformats.org/officeDocument/2006/relationships/audio" Target="../media/audio4.wav"/><Relationship Id="rId6" Type="http://schemas.openxmlformats.org/officeDocument/2006/relationships/audio" Target="../media/audio9.wav"/><Relationship Id="rId11" Type="http://schemas.openxmlformats.org/officeDocument/2006/relationships/audio" Target="../media/audio14.wav"/><Relationship Id="rId24" Type="http://schemas.openxmlformats.org/officeDocument/2006/relationships/image" Target="../media/image10.png"/><Relationship Id="rId32" Type="http://schemas.openxmlformats.org/officeDocument/2006/relationships/image" Target="../media/image18.png"/><Relationship Id="rId37" Type="http://schemas.openxmlformats.org/officeDocument/2006/relationships/image" Target="../media/image23.png"/><Relationship Id="rId5" Type="http://schemas.openxmlformats.org/officeDocument/2006/relationships/audio" Target="../media/audio8.wav"/><Relationship Id="rId15" Type="http://schemas.openxmlformats.org/officeDocument/2006/relationships/audio" Target="../media/audio18.wav"/><Relationship Id="rId23" Type="http://schemas.openxmlformats.org/officeDocument/2006/relationships/notesSlide" Target="../notesSlides/notesSlide12.xml"/><Relationship Id="rId28" Type="http://schemas.openxmlformats.org/officeDocument/2006/relationships/image" Target="../media/image14.png"/><Relationship Id="rId36" Type="http://schemas.openxmlformats.org/officeDocument/2006/relationships/image" Target="../media/image22.png"/><Relationship Id="rId10" Type="http://schemas.openxmlformats.org/officeDocument/2006/relationships/audio" Target="../media/audio13.wav"/><Relationship Id="rId19" Type="http://schemas.openxmlformats.org/officeDocument/2006/relationships/audio" Target="../media/audio22.wav"/><Relationship Id="rId31" Type="http://schemas.openxmlformats.org/officeDocument/2006/relationships/image" Target="../media/image17.png"/><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slideLayout" Target="../slideLayouts/slideLayout7.xml"/><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audio26.wav"/><Relationship Id="rId1" Type="http://schemas.openxmlformats.org/officeDocument/2006/relationships/audio" Target="../media/audio25.wav"/><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notesSlide" Target="../notesSlides/notesSlide21.xml"/><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microsoft.com/office/2007/relationships/media" Target="../media/media2.wav"/><Relationship Id="rId7" Type="http://schemas.openxmlformats.org/officeDocument/2006/relationships/slideLayout" Target="../slideLayouts/slideLayout7.xml"/><Relationship Id="rId12" Type="http://schemas.openxmlformats.org/officeDocument/2006/relationships/image" Target="../media/image4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42.png"/><Relationship Id="rId5" Type="http://schemas.microsoft.com/office/2007/relationships/media" Target="../media/media3.wav"/><Relationship Id="rId10" Type="http://schemas.openxmlformats.org/officeDocument/2006/relationships/image" Target="../media/image41.png"/><Relationship Id="rId4" Type="http://schemas.openxmlformats.org/officeDocument/2006/relationships/audio" Target="../media/media2.wav"/><Relationship Id="rId9" Type="http://schemas.openxmlformats.org/officeDocument/2006/relationships/image" Target="../media/image40.wmf"/></Relationships>
</file>

<file path=ppt/slides/_rels/slide26.xml.rels><?xml version="1.0" encoding="UTF-8" standalone="yes"?>
<Relationships xmlns="http://schemas.openxmlformats.org/package/2006/relationships"><Relationship Id="rId8" Type="http://schemas.openxmlformats.org/officeDocument/2006/relationships/audio" Target="../media/media7.wav"/><Relationship Id="rId13" Type="http://schemas.openxmlformats.org/officeDocument/2006/relationships/image" Target="../media/image46.wmf"/><Relationship Id="rId3" Type="http://schemas.microsoft.com/office/2007/relationships/media" Target="../media/media5.wav"/><Relationship Id="rId7" Type="http://schemas.microsoft.com/office/2007/relationships/media" Target="../media/media7.wav"/><Relationship Id="rId12" Type="http://schemas.openxmlformats.org/officeDocument/2006/relationships/image" Target="../media/image45.wmf"/><Relationship Id="rId2" Type="http://schemas.openxmlformats.org/officeDocument/2006/relationships/audio" Target="../media/media4.wav"/><Relationship Id="rId16" Type="http://schemas.openxmlformats.org/officeDocument/2006/relationships/image" Target="../media/image42.png"/><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44.wmf"/><Relationship Id="rId5" Type="http://schemas.microsoft.com/office/2007/relationships/media" Target="../media/media6.wav"/><Relationship Id="rId15" Type="http://schemas.openxmlformats.org/officeDocument/2006/relationships/image" Target="../media/image47.png"/><Relationship Id="rId10" Type="http://schemas.openxmlformats.org/officeDocument/2006/relationships/notesSlide" Target="../notesSlides/notesSlide26.xml"/><Relationship Id="rId4" Type="http://schemas.openxmlformats.org/officeDocument/2006/relationships/audio" Target="../media/media5.wav"/><Relationship Id="rId9" Type="http://schemas.openxmlformats.org/officeDocument/2006/relationships/slideLayout" Target="../slideLayouts/slideLayout7.xml"/><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audio" Target="../media/media11.wav"/><Relationship Id="rId13" Type="http://schemas.openxmlformats.org/officeDocument/2006/relationships/slideLayout" Target="../slideLayouts/slideLayout7.xml"/><Relationship Id="rId3" Type="http://schemas.microsoft.com/office/2007/relationships/media" Target="../media/media9.wav"/><Relationship Id="rId7" Type="http://schemas.microsoft.com/office/2007/relationships/media" Target="../media/media11.wav"/><Relationship Id="rId12" Type="http://schemas.openxmlformats.org/officeDocument/2006/relationships/audio" Target="../media/media13.wav"/><Relationship Id="rId17" Type="http://schemas.openxmlformats.org/officeDocument/2006/relationships/image" Target="../media/image49.png"/><Relationship Id="rId2" Type="http://schemas.openxmlformats.org/officeDocument/2006/relationships/audio" Target="../media/media8.wav"/><Relationship Id="rId16" Type="http://schemas.openxmlformats.org/officeDocument/2006/relationships/image" Target="../media/image43.png"/><Relationship Id="rId1" Type="http://schemas.microsoft.com/office/2007/relationships/media" Target="../media/media8.wav"/><Relationship Id="rId6" Type="http://schemas.openxmlformats.org/officeDocument/2006/relationships/audio" Target="../media/media10.wav"/><Relationship Id="rId11" Type="http://schemas.microsoft.com/office/2007/relationships/media" Target="../media/media13.wav"/><Relationship Id="rId5" Type="http://schemas.microsoft.com/office/2007/relationships/media" Target="../media/media10.wav"/><Relationship Id="rId15" Type="http://schemas.openxmlformats.org/officeDocument/2006/relationships/image" Target="../media/image48.wmf"/><Relationship Id="rId10" Type="http://schemas.openxmlformats.org/officeDocument/2006/relationships/audio" Target="../media/media12.wav"/><Relationship Id="rId4" Type="http://schemas.openxmlformats.org/officeDocument/2006/relationships/audio" Target="../media/media9.wav"/><Relationship Id="rId9" Type="http://schemas.microsoft.com/office/2007/relationships/media" Target="../media/media12.wav"/><Relationship Id="rId1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44430" y="3330700"/>
            <a:ext cx="41314159" cy="22322480"/>
          </a:xfrm>
          <a:prstGeom prst="rect">
            <a:avLst/>
          </a:prstGeom>
        </p:spPr>
        <p:txBody>
          <a:bodyPr/>
          <a:lstStyle/>
          <a:p>
            <a:pPr lvl="0" defTabSz="3878263" eaLnBrk="0" hangingPunct="0">
              <a:lnSpc>
                <a:spcPct val="80000"/>
              </a:lnSpc>
              <a:spcBef>
                <a:spcPct val="60000"/>
              </a:spcBef>
              <a:buClr>
                <a:schemeClr val="tx2"/>
              </a:buClr>
              <a:defRPr/>
            </a:pPr>
            <a:r>
              <a:rPr lang="en-GB" sz="9600" dirty="0" smtClean="0">
                <a:latin typeface="Arial" pitchFamily="34" charset="0"/>
                <a:cs typeface="Arial" pitchFamily="34" charset="0"/>
              </a:rPr>
              <a:t>perceptual </a:t>
            </a:r>
            <a:r>
              <a:rPr lang="en-GB" sz="9600" dirty="0">
                <a:latin typeface="Arial" pitchFamily="34" charset="0"/>
                <a:cs typeface="Arial" pitchFamily="34" charset="0"/>
              </a:rPr>
              <a:t>constancy in </a:t>
            </a:r>
            <a:r>
              <a:rPr lang="en-GB" sz="9600" dirty="0" smtClean="0">
                <a:latin typeface="Arial" pitchFamily="34" charset="0"/>
                <a:cs typeface="Arial" pitchFamily="34" charset="0"/>
              </a:rPr>
              <a:t>hearing</a:t>
            </a:r>
          </a:p>
          <a:p>
            <a:pPr lvl="0"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speech </a:t>
            </a:r>
            <a:r>
              <a:rPr lang="en-US" sz="9600" dirty="0" smtClean="0">
                <a:latin typeface="Arial" pitchFamily="34" charset="0"/>
                <a:cs typeface="Arial" pitchFamily="34" charset="0"/>
              </a:rPr>
              <a:t>played in a room, several </a:t>
            </a:r>
            <a:r>
              <a:rPr lang="en-US" sz="9600" dirty="0" err="1" smtClean="0">
                <a:latin typeface="Arial" pitchFamily="34" charset="0"/>
                <a:cs typeface="Arial" pitchFamily="34" charset="0"/>
              </a:rPr>
              <a:t>metres</a:t>
            </a:r>
            <a:r>
              <a:rPr lang="en-US" sz="9600" dirty="0" smtClean="0">
                <a:latin typeface="Arial" pitchFamily="34" charset="0"/>
                <a:cs typeface="Arial" pitchFamily="34" charset="0"/>
              </a:rPr>
              <a:t> from the listener</a:t>
            </a:r>
          </a:p>
          <a:p>
            <a:pPr marL="598488" lvl="0"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has much the same phonetic content as when played nearby</a:t>
            </a:r>
          </a:p>
          <a:p>
            <a:pPr marL="598488" indent="-598488" defTabSz="3878263" eaLnBrk="0" hangingPunct="0">
              <a:lnSpc>
                <a:spcPct val="80000"/>
              </a:lnSpc>
              <a:spcBef>
                <a:spcPct val="60000"/>
              </a:spcBef>
              <a:buClr>
                <a:schemeClr val="tx2"/>
              </a:buClr>
              <a:buFontTx/>
              <a:buChar char="•"/>
              <a:defRPr/>
            </a:pPr>
            <a:r>
              <a:rPr lang="en-US" sz="9600" kern="0" dirty="0" smtClean="0">
                <a:latin typeface="Arial" pitchFamily="34" charset="0"/>
                <a:cs typeface="Arial" pitchFamily="34" charset="0"/>
              </a:rPr>
              <a:t> despite a substantial difference between the amounts of reflected sound </a:t>
            </a:r>
          </a:p>
          <a:p>
            <a:pPr marL="598488" indent="-598488" defTabSz="3878263" eaLnBrk="0" hangingPunct="0">
              <a:lnSpc>
                <a:spcPct val="80000"/>
              </a:lnSpc>
              <a:spcBef>
                <a:spcPct val="60000"/>
              </a:spcBef>
              <a:buClr>
                <a:schemeClr val="tx2"/>
              </a:buClr>
              <a:buFontTx/>
              <a:buChar char="•"/>
              <a:defRPr/>
            </a:pPr>
            <a:r>
              <a:rPr lang="en-GB" sz="9600" kern="0" dirty="0" smtClean="0">
                <a:latin typeface="Arial" pitchFamily="34" charset="0"/>
                <a:cs typeface="Arial" pitchFamily="34" charset="0"/>
              </a:rPr>
              <a:t> which gives different temporal envelopes to the two signals</a:t>
            </a:r>
          </a:p>
          <a:p>
            <a:pPr marL="598488" indent="-598488" defTabSz="3878263" eaLnBrk="0" hangingPunct="0">
              <a:lnSpc>
                <a:spcPct val="80000"/>
              </a:lnSpc>
              <a:spcBef>
                <a:spcPct val="60000"/>
              </a:spcBef>
              <a:buClr>
                <a:schemeClr val="tx2"/>
              </a:buClr>
              <a:buFontTx/>
              <a:buChar char="•"/>
              <a:defRPr/>
            </a:pPr>
            <a:endParaRPr lang="en-GB" sz="9600" kern="0" dirty="0" smtClean="0">
              <a:solidFill>
                <a:srgbClr val="009900"/>
              </a:solidFill>
              <a:latin typeface="Arial" pitchFamily="34" charset="0"/>
              <a:cs typeface="Arial" pitchFamily="34" charset="0"/>
            </a:endParaRPr>
          </a:p>
          <a:p>
            <a:pPr marL="598488" indent="-598488" defTabSz="3878263" eaLnBrk="0" hangingPunct="0">
              <a:lnSpc>
                <a:spcPct val="80000"/>
              </a:lnSpc>
              <a:spcBef>
                <a:spcPct val="60000"/>
              </a:spcBef>
              <a:buClr>
                <a:schemeClr val="tx2"/>
              </a:buClr>
              <a:buFontTx/>
              <a:buChar char="•"/>
              <a:defRPr/>
            </a:pPr>
            <a:endParaRPr lang="en-GB" sz="9600" kern="0" dirty="0">
              <a:solidFill>
                <a:srgbClr val="009900"/>
              </a:solidFill>
              <a:latin typeface="Arial" pitchFamily="34" charset="0"/>
              <a:cs typeface="Arial" pitchFamily="34" charset="0"/>
            </a:endParaRPr>
          </a:p>
          <a:p>
            <a:pPr marL="598488" indent="-598488" defTabSz="3878263" eaLnBrk="0" hangingPunct="0">
              <a:lnSpc>
                <a:spcPct val="80000"/>
              </a:lnSpc>
              <a:spcBef>
                <a:spcPct val="60000"/>
              </a:spcBef>
              <a:buClr>
                <a:schemeClr val="tx2"/>
              </a:buClr>
              <a:buFontTx/>
              <a:buChar char="•"/>
              <a:defRPr/>
            </a:pPr>
            <a:r>
              <a:rPr lang="en-GB" sz="9600" kern="0" dirty="0" smtClean="0">
                <a:solidFill>
                  <a:srgbClr val="009900"/>
                </a:solidFill>
                <a:latin typeface="Arial" pitchFamily="34" charset="0"/>
                <a:cs typeface="Arial" pitchFamily="34" charset="0"/>
              </a:rPr>
              <a:t> </a:t>
            </a:r>
            <a:r>
              <a:rPr lang="en-GB" sz="9600" kern="0" dirty="0" smtClean="0">
                <a:latin typeface="Arial" pitchFamily="34" charset="0"/>
                <a:cs typeface="Arial" pitchFamily="34" charset="0"/>
              </a:rPr>
              <a:t>this seems like a ‘constancy’ effect</a:t>
            </a:r>
          </a:p>
          <a:p>
            <a:pPr defTabSz="3878263" eaLnBrk="0" hangingPunct="0">
              <a:lnSpc>
                <a:spcPct val="80000"/>
              </a:lnSpc>
              <a:spcBef>
                <a:spcPct val="60000"/>
              </a:spcBef>
              <a:buClr>
                <a:schemeClr val="tx2"/>
              </a:buClr>
              <a:defRPr/>
            </a:pPr>
            <a:r>
              <a:rPr lang="en-GB" sz="9600" kern="0" dirty="0" smtClean="0">
                <a:latin typeface="Arial" pitchFamily="34" charset="0"/>
                <a:cs typeface="Arial" pitchFamily="34" charset="0"/>
              </a:rPr>
              <a:t>   - through a ‘taking account ‘ of reverb. in preceding context </a:t>
            </a:r>
          </a:p>
          <a:p>
            <a:pPr marL="598488"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1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1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wipe(left)">
                                      <p:cBhvr>
                                        <p:cTn id="32" dur="10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wipe(left)">
                                      <p:cBhvr>
                                        <p:cTn id="37"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368000" y="2808000"/>
            <a:ext cx="44121546" cy="27633994"/>
          </a:xfrm>
          <a:prstGeom prst="rect">
            <a:avLst/>
          </a:prstGeom>
        </p:spPr>
        <p:txBody>
          <a:bodyPr/>
          <a:lstStyle/>
          <a:p>
            <a:pPr marL="598488" lvl="0" indent="-598488" defTabSz="3878263" eaLnBrk="0" hangingPunct="0">
              <a:lnSpc>
                <a:spcPct val="80000"/>
              </a:lnSpc>
              <a:spcBef>
                <a:spcPct val="60000"/>
              </a:spcBef>
              <a:buClr>
                <a:schemeClr val="tx2"/>
              </a:buClr>
              <a:buFontTx/>
              <a:buChar char="•"/>
            </a:pPr>
            <a:r>
              <a:rPr lang="en-US" sz="9600" kern="0" dirty="0" smtClean="0">
                <a:latin typeface="Arial" pitchFamily="34" charset="0"/>
                <a:cs typeface="Arial" pitchFamily="34" charset="0"/>
              </a:rPr>
              <a:t>  r</a:t>
            </a:r>
            <a:r>
              <a:rPr kumimoji="0" lang="en-US" sz="9600" b="0" i="0" u="none" strike="noStrike" kern="0" cap="none" spc="0" normalizeH="0" baseline="0" noProof="0" dirty="0" err="1" smtClean="0">
                <a:ln>
                  <a:noFill/>
                </a:ln>
                <a:solidFill>
                  <a:schemeClr val="tx1"/>
                </a:solidFill>
                <a:effectLst/>
                <a:uLnTx/>
                <a:uFillTx/>
                <a:latin typeface="Arial" pitchFamily="34" charset="0"/>
                <a:ea typeface="+mn-ea"/>
                <a:cs typeface="Arial" pitchFamily="34" charset="0"/>
              </a:rPr>
              <a:t>eal</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-room </a:t>
            </a:r>
            <a:r>
              <a:rPr lang="en-US" sz="9600" kern="0" dirty="0" smtClean="0">
                <a:latin typeface="Arial" pitchFamily="34" charset="0"/>
                <a:cs typeface="Arial" pitchFamily="34" charset="0"/>
              </a:rPr>
              <a:t>reflection patterns:</a:t>
            </a:r>
            <a:r>
              <a:rPr kumimoji="0" lang="en-US" sz="9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a:t>
            </a:r>
          </a:p>
          <a:p>
            <a:pPr marL="598488" lvl="0" indent="-598488" defTabSz="3878263" eaLnBrk="0" hangingPunct="0">
              <a:lnSpc>
                <a:spcPct val="80000"/>
              </a:lnSpc>
              <a:spcBef>
                <a:spcPct val="60000"/>
              </a:spcBef>
              <a:buClr>
                <a:schemeClr val="tx2"/>
              </a:buClr>
            </a:pPr>
            <a:r>
              <a:rPr lang="en-US" sz="9600" kern="0" noProof="0" dirty="0" smtClean="0">
                <a:latin typeface="Arial" pitchFamily="34" charset="0"/>
                <a:cs typeface="Arial" pitchFamily="34" charset="0"/>
              </a:rPr>
              <a:t>    </a:t>
            </a:r>
            <a:r>
              <a:rPr kumimoji="0" lang="en-US" sz="9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taken </a:t>
            </a:r>
            <a:r>
              <a:rPr lang="en-US" sz="9600" kern="0" dirty="0" smtClean="0">
                <a:latin typeface="Arial" pitchFamily="34" charset="0"/>
                <a:cs typeface="Arial" pitchFamily="34" charset="0"/>
              </a:rPr>
              <a:t>from</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an office room</a:t>
            </a:r>
            <a:r>
              <a:rPr kumimoji="0" lang="en-US" sz="9600" b="0" i="0" u="none" strike="noStrike" kern="0" cap="none" spc="0" normalizeH="0" baseline="0" noProof="0" dirty="0" smtClean="0">
                <a:ln>
                  <a:noFill/>
                </a:ln>
                <a:solidFill>
                  <a:schemeClr val="tx1"/>
                </a:solidFill>
                <a:effectLst/>
                <a:uLnTx/>
                <a:uFillTx/>
                <a:latin typeface="Arial" pitchFamily="34" charset="0"/>
                <a:cs typeface="Arial" pitchFamily="34" charset="0"/>
              </a:rPr>
              <a:t>, volume=</a:t>
            </a:r>
            <a:r>
              <a:rPr lang="en-GB" sz="9600" dirty="0" smtClean="0">
                <a:latin typeface="Arial" pitchFamily="34" charset="0"/>
                <a:cs typeface="Arial" pitchFamily="34" charset="0"/>
              </a:rPr>
              <a:t>183.6 m</a:t>
            </a:r>
            <a:r>
              <a:rPr lang="en-GB" sz="9600" baseline="30000" dirty="0" smtClean="0">
                <a:latin typeface="Arial" pitchFamily="34" charset="0"/>
                <a:cs typeface="Arial" pitchFamily="34" charset="0"/>
              </a:rPr>
              <a:t>3</a:t>
            </a:r>
          </a:p>
          <a:p>
            <a:pPr marL="598488" lvl="0" indent="-598488" defTabSz="3878263" eaLnBrk="0" hangingPunct="0">
              <a:lnSpc>
                <a:spcPct val="80000"/>
              </a:lnSpc>
              <a:spcBef>
                <a:spcPct val="60000"/>
              </a:spcBef>
              <a:buClr>
                <a:schemeClr val="tx2"/>
              </a:buClr>
            </a:pPr>
            <a:r>
              <a:rPr lang="en-GB" sz="9600" baseline="30000" dirty="0" smtClean="0">
                <a:latin typeface="Arial" pitchFamily="34" charset="0"/>
                <a:cs typeface="Arial" pitchFamily="34" charset="0"/>
              </a:rPr>
              <a:t> </a:t>
            </a:r>
            <a:r>
              <a:rPr lang="en-GB" sz="9600" dirty="0" smtClean="0">
                <a:latin typeface="Arial" pitchFamily="34" charset="0"/>
                <a:cs typeface="Arial" pitchFamily="34" charset="0"/>
              </a:rPr>
              <a:t>   recorded with </a:t>
            </a:r>
            <a:r>
              <a:rPr lang="en-US" sz="9600" kern="0" dirty="0" smtClean="0">
                <a:latin typeface="Arial" pitchFamily="34" charset="0"/>
                <a:cs typeface="Arial" pitchFamily="34" charset="0"/>
              </a:rPr>
              <a:t>dummy-head transducers, facing each other</a:t>
            </a: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lang="en-US"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r>
              <a:rPr lang="en-GB" sz="9600" kern="0" dirty="0" smtClean="0">
                <a:latin typeface="Arial" pitchFamily="34" charset="0"/>
                <a:cs typeface="Arial" pitchFamily="34" charset="0"/>
              </a:rPr>
              <a:t>  room’s impulse response obtained at different distances,</a:t>
            </a: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this </a:t>
            </a:r>
            <a:r>
              <a:rPr kumimoji="0" lang="en-GB" sz="9600" b="0" i="0" u="none" strike="noStrike" kern="0" cap="none" spc="0" normalizeH="0" noProof="0" dirty="0" smtClean="0">
                <a:ln>
                  <a:noFill/>
                </a:ln>
                <a:effectLst/>
                <a:uLnTx/>
                <a:uFillTx/>
                <a:latin typeface="Arial" pitchFamily="34" charset="0"/>
                <a:ea typeface="+mn-ea"/>
                <a:cs typeface="Arial" pitchFamily="34" charset="0"/>
              </a:rPr>
              <a:t>varies the amount of reflected sound in signals i.e.:</a:t>
            </a:r>
            <a:endParaRPr kumimoji="0" lang="en-US" sz="9600" b="0" i="0" u="none" strike="noStrike" kern="0" cap="none" spc="0" normalizeH="0" baseline="0" noProof="0" dirty="0" smtClean="0">
              <a:ln>
                <a:noFill/>
              </a:ln>
              <a:effectLst/>
              <a:uLnTx/>
              <a:uFillTx/>
              <a:latin typeface="Arial" pitchFamily="34" charset="0"/>
              <a:ea typeface="+mn-ea"/>
              <a:cs typeface="Arial" pitchFamily="34" charset="0"/>
            </a:endParaRPr>
          </a:p>
          <a:p>
            <a:pPr marL="598488" marR="0" lvl="0" indent="-598488" algn="l" defTabSz="3878263" rtl="0" eaLnBrk="0" fontAlgn="base" latinLnBrk="0" hangingPunct="0">
              <a:spcBef>
                <a:spcPts val="0"/>
              </a:spcBef>
              <a:spcAft>
                <a:spcPts val="0"/>
              </a:spcAft>
              <a:buClr>
                <a:schemeClr val="tx2"/>
              </a:buClr>
              <a:buSzTx/>
              <a:tabLst/>
              <a:defRPr/>
            </a:pPr>
            <a:r>
              <a:rPr lang="en-US" sz="9600" kern="0" dirty="0" smtClean="0">
                <a:latin typeface="Arial" pitchFamily="34" charset="0"/>
                <a:cs typeface="Arial" pitchFamily="34" charset="0"/>
              </a:rPr>
              <a:t>    early (50 ms) to late energy ratio: </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t>
            </a:r>
            <a:r>
              <a:rPr lang="en-US" sz="9600" kern="0" dirty="0" smtClean="0">
                <a:latin typeface="Arial" pitchFamily="34" charset="0"/>
                <a:cs typeface="Arial" pitchFamily="34" charset="0"/>
              </a:rPr>
              <a:t>18</a:t>
            </a:r>
            <a:r>
              <a:rPr kumimoji="0" lang="en-US" sz="9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dB at 0.32 m </a:t>
            </a:r>
            <a:r>
              <a:rPr lang="en-GB" sz="13600" dirty="0" smtClean="0">
                <a:latin typeface="Arial" pitchFamily="34" charset="0"/>
                <a:cs typeface="Arial" pitchFamily="34" charset="0"/>
              </a:rPr>
              <a:t>→</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t>
            </a:r>
            <a:r>
              <a:rPr lang="en-US" sz="9600" kern="0" noProof="0" dirty="0" smtClean="0">
                <a:latin typeface="Arial" pitchFamily="34" charset="0"/>
                <a:cs typeface="Arial" pitchFamily="34" charset="0"/>
              </a:rPr>
              <a:t>2</a:t>
            </a:r>
            <a:r>
              <a:rPr kumimoji="0" lang="en-US" sz="9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dB at 10 m</a:t>
            </a:r>
            <a:endPar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with an A-weighted energy decay rate of 60 dB per 960 ms at 10 m</a:t>
            </a: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a:t>
            </a:r>
            <a:r>
              <a:rPr lang="en-US" sz="9600" dirty="0" smtClean="0">
                <a:latin typeface="Arial" pitchFamily="34" charset="0"/>
                <a:cs typeface="Arial" pitchFamily="34" charset="0"/>
              </a:rPr>
              <a:t>impulse responses convolved with ‘dry’ speech recordings</a:t>
            </a:r>
          </a:p>
          <a:p>
            <a:pPr marL="598488" indent="-598488" defTabSz="3878263" eaLnBrk="0" hangingPunct="0">
              <a:spcBef>
                <a:spcPts val="0"/>
              </a:spcBef>
              <a:buClr>
                <a:schemeClr val="tx2"/>
              </a:buClr>
            </a:pPr>
            <a:r>
              <a:rPr lang="en-US" sz="9600" dirty="0" smtClean="0">
                <a:latin typeface="Arial" pitchFamily="34" charset="0"/>
                <a:cs typeface="Arial" pitchFamily="34" charset="0"/>
              </a:rPr>
              <a:t>    </a:t>
            </a:r>
            <a:r>
              <a:rPr lang="en-GB" sz="9600" kern="0" dirty="0" smtClean="0">
                <a:latin typeface="Arial" pitchFamily="34" charset="0"/>
                <a:cs typeface="Arial" pitchFamily="34" charset="0"/>
              </a:rPr>
              <a:t>headphone presentation</a:t>
            </a:r>
            <a:r>
              <a:rPr lang="en-GB" sz="13600" dirty="0" smtClean="0">
                <a:solidFill>
                  <a:srgbClr val="000000"/>
                </a:solidFill>
                <a:latin typeface="Arial" pitchFamily="34" charset="0"/>
                <a:cs typeface="Arial" pitchFamily="34" charset="0"/>
              </a:rPr>
              <a:t> →</a:t>
            </a:r>
            <a:r>
              <a:rPr lang="en-GB" sz="9600" kern="0" dirty="0" smtClean="0">
                <a:latin typeface="Arial" pitchFamily="34" charset="0"/>
                <a:cs typeface="Arial" pitchFamily="34" charset="0"/>
              </a:rPr>
              <a:t> monaural ‘real-room’ listening</a:t>
            </a:r>
            <a:endParaRPr kumimoji="0" lang="en-US" sz="9600" b="0" i="0" u="none" strike="noStrike" kern="0" cap="none" spc="0" normalizeH="0" baseline="0" noProof="0" dirty="0" smtClean="0">
              <a:ln>
                <a:noFill/>
              </a:ln>
              <a:solidFill>
                <a:schemeClr val="tx1"/>
              </a:solidFill>
              <a:effectLst/>
              <a:uLnTx/>
              <a:uFillTx/>
              <a:latin typeface="+mn-lt"/>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1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10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10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1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left)">
                                      <p:cBhvr>
                                        <p:cTn id="42" dur="10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wipe(left)">
                                      <p:cBhvr>
                                        <p:cTn id="47"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368000" y="1907999"/>
            <a:ext cx="39967464" cy="31972425"/>
          </a:xfrm>
          <a:prstGeom prst="rect">
            <a:avLst/>
          </a:prstGeom>
        </p:spPr>
        <p:txBody>
          <a:bodyPr/>
          <a:lstStyle/>
          <a:p>
            <a:pPr marL="598488" lvl="0" indent="-598488" defTabSz="3878263" eaLnBrk="0" hangingPunct="0">
              <a:lnSpc>
                <a:spcPct val="80000"/>
              </a:lnSpc>
              <a:spcBef>
                <a:spcPct val="60000"/>
              </a:spcBef>
              <a:buClr>
                <a:schemeClr val="tx2"/>
              </a:buClr>
              <a:buFontTx/>
              <a:buChar char="•"/>
            </a:pPr>
            <a:r>
              <a:rPr lang="en-US" sz="9600" kern="0" dirty="0" smtClean="0">
                <a:latin typeface="Arial" pitchFamily="34" charset="0"/>
                <a:cs typeface="Arial" pitchFamily="34" charset="0"/>
              </a:rPr>
              <a:t> perceptual effects of </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room</a:t>
            </a:r>
            <a:r>
              <a:rPr kumimoji="0" lang="en-US" sz="9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reflections</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a:t>
            </a:r>
          </a:p>
          <a:p>
            <a:pPr marL="598488" lvl="0" indent="-598488" defTabSz="3878263" eaLnBrk="0" hangingPunct="0">
              <a:lnSpc>
                <a:spcPct val="80000"/>
              </a:lnSpc>
              <a:spcBef>
                <a:spcPct val="60000"/>
              </a:spcBef>
              <a:buClr>
                <a:schemeClr val="tx2"/>
              </a:buClr>
            </a:pPr>
            <a:r>
              <a:rPr lang="en-US" sz="9600" kern="0" dirty="0" smtClean="0">
                <a:latin typeface="Arial" pitchFamily="34" charset="0"/>
                <a:cs typeface="Arial" pitchFamily="34" charset="0"/>
              </a:rPr>
              <a:t>      from </a:t>
            </a:r>
            <a:r>
              <a:rPr lang="en-US" sz="9600" kern="0" dirty="0" smtClean="0">
                <a:solidFill>
                  <a:srgbClr val="009900"/>
                </a:solidFill>
                <a:latin typeface="Arial" pitchFamily="34" charset="0"/>
                <a:cs typeface="Arial" pitchFamily="34" charset="0"/>
              </a:rPr>
              <a:t>category boundary</a:t>
            </a:r>
            <a:r>
              <a:rPr lang="en-US" sz="9600" kern="0" dirty="0" smtClean="0">
                <a:latin typeface="Arial" pitchFamily="34" charset="0"/>
                <a:cs typeface="Arial" pitchFamily="34" charset="0"/>
              </a:rPr>
              <a:t>:</a:t>
            </a:r>
          </a:p>
          <a:p>
            <a:pPr marL="598488" lvl="0" indent="-598488" defTabSz="3878263" eaLnBrk="0" hangingPunct="0">
              <a:lnSpc>
                <a:spcPct val="80000"/>
              </a:lnSpc>
              <a:spcBef>
                <a:spcPct val="60000"/>
              </a:spcBef>
              <a:buClr>
                <a:schemeClr val="tx2"/>
              </a:buClr>
            </a:pPr>
            <a:endParaRPr kumimoji="0" lang="en-GB"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kumimoji="0" lang="en-GB"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598488" lvl="0" indent="-598488" defTabSz="3878263" eaLnBrk="0" hangingPunct="0">
              <a:lnSpc>
                <a:spcPct val="80000"/>
              </a:lnSpc>
              <a:spcBef>
                <a:spcPct val="60000"/>
              </a:spcBef>
              <a:buClr>
                <a:schemeClr val="tx2"/>
              </a:buClr>
            </a:pPr>
            <a:endParaRPr kumimoji="0" lang="en-GB"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598488" lvl="0" indent="-598488" defTabSz="3878263" eaLnBrk="0" hangingPunct="0">
              <a:lnSpc>
                <a:spcPct val="80000"/>
              </a:lnSpc>
              <a:spcBef>
                <a:spcPct val="60000"/>
              </a:spcBef>
              <a:buClr>
                <a:schemeClr val="tx2"/>
              </a:buClr>
            </a:pPr>
            <a:endPar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‘extrinsic’ context: </a:t>
            </a: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t>
            </a:r>
            <a:r>
              <a:rPr lang="en-US" sz="9600" dirty="0" smtClean="0">
                <a:latin typeface="Arial" pitchFamily="34" charset="0"/>
                <a:cs typeface="Arial" pitchFamily="34" charset="0"/>
              </a:rPr>
              <a:t>“next you’ll get _ to click on”</a:t>
            </a:r>
          </a:p>
          <a:p>
            <a:pPr marL="598488" lvl="0"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increase test-word’s distance:</a:t>
            </a: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more ‘sir’ responses, which increases category boundary</a:t>
            </a:r>
            <a:endParaRPr lang="en-US"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r>
              <a:rPr lang="en-GB" sz="9600" kern="0" dirty="0" smtClean="0">
                <a:latin typeface="Arial" pitchFamily="34" charset="0"/>
                <a:cs typeface="Arial" pitchFamily="34" charset="0"/>
              </a:rPr>
              <a:t> increase context’s distance as well:</a:t>
            </a: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‘perceptual constancy’ effect i.e.,</a:t>
            </a: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kumimoji="0" lang="en-GB" sz="9600" b="0" i="0" u="none" strike="noStrike" kern="0" cap="none" spc="0" normalizeH="0" noProof="0" dirty="0" smtClean="0">
                <a:ln>
                  <a:noFill/>
                </a:ln>
                <a:effectLst/>
                <a:uLnTx/>
                <a:uFillTx/>
                <a:latin typeface="Arial" pitchFamily="34" charset="0"/>
                <a:cs typeface="Arial" pitchFamily="34" charset="0"/>
              </a:rPr>
              <a:t>     fewer ‘sir’ responses, which restores category</a:t>
            </a:r>
            <a:r>
              <a:rPr lang="en-GB" sz="9600" kern="0" dirty="0" smtClean="0">
                <a:latin typeface="Arial" pitchFamily="34" charset="0"/>
                <a:cs typeface="Arial" pitchFamily="34" charset="0"/>
              </a:rPr>
              <a:t> boundary</a:t>
            </a:r>
            <a:endParaRPr kumimoji="0" lang="en-US" sz="9600" b="0" i="0" u="none" strike="noStrike" kern="0" cap="none" spc="0" normalizeH="0" baseline="0" noProof="0" dirty="0" smtClean="0">
              <a:ln>
                <a:noFill/>
              </a:ln>
              <a:effectLst/>
              <a:uLnTx/>
              <a:uFillTx/>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pic>
        <p:nvPicPr>
          <p:cNvPr id="20" name="Picture 19" descr="Clipboard01.tif"/>
          <p:cNvPicPr>
            <a:picLocks noChangeAspect="1"/>
          </p:cNvPicPr>
          <p:nvPr/>
        </p:nvPicPr>
        <p:blipFill>
          <a:blip r:embed="rId4" cstate="print"/>
          <a:stretch>
            <a:fillRect/>
          </a:stretch>
        </p:blipFill>
        <p:spPr>
          <a:xfrm>
            <a:off x="28562366" y="2223984"/>
            <a:ext cx="11940930" cy="15579602"/>
          </a:xfrm>
          <a:prstGeom prst="rect">
            <a:avLst/>
          </a:prstGeom>
        </p:spPr>
      </p:pic>
      <p:sp>
        <p:nvSpPr>
          <p:cNvPr id="21" name="Text Box 9"/>
          <p:cNvSpPr txBox="1">
            <a:spLocks noChangeArrowheads="1"/>
          </p:cNvSpPr>
          <p:nvPr/>
        </p:nvSpPr>
        <p:spPr bwMode="auto">
          <a:xfrm rot="16217124">
            <a:off x="18124900" y="9478590"/>
            <a:ext cx="17255034"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mean proportion of ‘sir’ responses</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grpSp>
        <p:nvGrpSpPr>
          <p:cNvPr id="22" name="Group 42"/>
          <p:cNvGrpSpPr/>
          <p:nvPr/>
        </p:nvGrpSpPr>
        <p:grpSpPr>
          <a:xfrm>
            <a:off x="26119170" y="3470394"/>
            <a:ext cx="2718203" cy="13278374"/>
            <a:chOff x="11549730" y="5057305"/>
            <a:chExt cx="3166761" cy="15469573"/>
          </a:xfrm>
        </p:grpSpPr>
        <p:sp>
          <p:nvSpPr>
            <p:cNvPr id="31" name="Text Box 27"/>
            <p:cNvSpPr txBox="1">
              <a:spLocks noChangeArrowheads="1"/>
            </p:cNvSpPr>
            <p:nvPr/>
          </p:nvSpPr>
          <p:spPr bwMode="auto">
            <a:xfrm>
              <a:off x="11549730" y="19212496"/>
              <a:ext cx="3166761" cy="1314382"/>
            </a:xfrm>
            <a:prstGeom prst="rect">
              <a:avLst/>
            </a:prstGeom>
            <a:noFill/>
            <a:ln w="9525">
              <a:noFill/>
              <a:miter lim="800000"/>
              <a:headEnd/>
              <a:tailEnd/>
            </a:ln>
            <a:effec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0.</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32" name="Text Box 28"/>
            <p:cNvSpPr txBox="1">
              <a:spLocks noChangeArrowheads="1"/>
            </p:cNvSpPr>
            <p:nvPr/>
          </p:nvSpPr>
          <p:spPr bwMode="auto">
            <a:xfrm>
              <a:off x="11549731" y="12215191"/>
              <a:ext cx="2987254" cy="1314382"/>
            </a:xfrm>
            <a:prstGeom prst="rect">
              <a:avLst/>
            </a:prstGeom>
            <a:noFill/>
            <a:ln w="9525">
              <a:noFill/>
              <a:miter lim="800000"/>
              <a:headEnd/>
              <a:tailEnd/>
            </a:ln>
            <a:effectLst/>
          </p:spPr>
          <p:txBody>
            <a:bodyPr wrap="square">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.5</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33" name="Text Box 29"/>
            <p:cNvSpPr txBox="1">
              <a:spLocks noChangeArrowheads="1"/>
            </p:cNvSpPr>
            <p:nvPr/>
          </p:nvSpPr>
          <p:spPr bwMode="auto">
            <a:xfrm>
              <a:off x="11549730" y="5057305"/>
              <a:ext cx="3166761" cy="1314382"/>
            </a:xfrm>
            <a:prstGeom prst="rect">
              <a:avLst/>
            </a:prstGeom>
            <a:noFill/>
            <a:ln w="9525">
              <a:noFill/>
              <a:miter lim="800000"/>
              <a:headEnd/>
              <a:tailEnd/>
            </a:ln>
            <a:effec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1.</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grpSp>
      <p:sp>
        <p:nvSpPr>
          <p:cNvPr id="23" name="Text Box 5"/>
          <p:cNvSpPr txBox="1">
            <a:spLocks noChangeArrowheads="1"/>
          </p:cNvSpPr>
          <p:nvPr/>
        </p:nvSpPr>
        <p:spPr bwMode="auto">
          <a:xfrm>
            <a:off x="30617733" y="20130294"/>
            <a:ext cx="8542922" cy="112820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continuum</a:t>
            </a:r>
            <a:r>
              <a:rPr kumimoji="0" lang="en-GB" sz="54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a:t>
            </a: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step</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grpSp>
        <p:nvGrpSpPr>
          <p:cNvPr id="24" name="Group 41"/>
          <p:cNvGrpSpPr/>
          <p:nvPr/>
        </p:nvGrpSpPr>
        <p:grpSpPr>
          <a:xfrm>
            <a:off x="28659980" y="17978895"/>
            <a:ext cx="12037755" cy="1128206"/>
            <a:chOff x="14264095" y="21749128"/>
            <a:chExt cx="14024227" cy="1314383"/>
          </a:xfrm>
        </p:grpSpPr>
        <p:sp>
          <p:nvSpPr>
            <p:cNvPr id="28" name="Text Box 30"/>
            <p:cNvSpPr txBox="1">
              <a:spLocks noChangeArrowheads="1"/>
            </p:cNvSpPr>
            <p:nvPr/>
          </p:nvSpPr>
          <p:spPr bwMode="auto">
            <a:xfrm>
              <a:off x="14264095" y="21749128"/>
              <a:ext cx="2714367" cy="1314382"/>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0</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29" name="Text Box 31"/>
            <p:cNvSpPr txBox="1">
              <a:spLocks noChangeArrowheads="1"/>
            </p:cNvSpPr>
            <p:nvPr/>
          </p:nvSpPr>
          <p:spPr bwMode="auto">
            <a:xfrm>
              <a:off x="20145223" y="21749129"/>
              <a:ext cx="2261972" cy="1314382"/>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5</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30" name="Text Box 32"/>
            <p:cNvSpPr txBox="1">
              <a:spLocks noChangeArrowheads="1"/>
            </p:cNvSpPr>
            <p:nvPr/>
          </p:nvSpPr>
          <p:spPr bwMode="auto">
            <a:xfrm>
              <a:off x="25573955" y="21749129"/>
              <a:ext cx="2714367" cy="1314382"/>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10</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grpSp>
      <p:sp>
        <p:nvSpPr>
          <p:cNvPr id="25" name="Text Box 35"/>
          <p:cNvSpPr txBox="1">
            <a:spLocks noChangeArrowheads="1"/>
          </p:cNvSpPr>
          <p:nvPr/>
        </p:nvSpPr>
        <p:spPr bwMode="auto">
          <a:xfrm>
            <a:off x="28417285" y="19062257"/>
            <a:ext cx="2936629" cy="112820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“sir”</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26" name="Text Box 36"/>
          <p:cNvSpPr txBox="1">
            <a:spLocks noChangeArrowheads="1"/>
          </p:cNvSpPr>
          <p:nvPr/>
        </p:nvSpPr>
        <p:spPr bwMode="auto">
          <a:xfrm>
            <a:off x="38327397" y="19062258"/>
            <a:ext cx="2936629" cy="112820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“stir”</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cxnSp>
        <p:nvCxnSpPr>
          <p:cNvPr id="27" name="Straight Connector 26"/>
          <p:cNvCxnSpPr/>
          <p:nvPr/>
        </p:nvCxnSpPr>
        <p:spPr>
          <a:xfrm rot="5400000">
            <a:off x="26676000" y="10302871"/>
            <a:ext cx="13747774" cy="0"/>
          </a:xfrm>
          <a:prstGeom prst="line">
            <a:avLst/>
          </a:prstGeom>
          <a:ln w="98425">
            <a:solidFill>
              <a:srgbClr val="009900"/>
            </a:solidFill>
            <a:prstDash val="dash"/>
          </a:ln>
        </p:spPr>
        <p:style>
          <a:lnRef idx="1">
            <a:schemeClr val="accent1"/>
          </a:lnRef>
          <a:fillRef idx="0">
            <a:schemeClr val="accent1"/>
          </a:fillRef>
          <a:effectRef idx="0">
            <a:schemeClr val="accent1"/>
          </a:effectRef>
          <a:fontRef idx="minor">
            <a:schemeClr val="tx1"/>
          </a:fontRef>
        </p:style>
      </p:cxnSp>
      <p:sp>
        <p:nvSpPr>
          <p:cNvPr id="18" name="Text Box 5"/>
          <p:cNvSpPr txBox="1">
            <a:spLocks noChangeArrowheads="1"/>
          </p:cNvSpPr>
          <p:nvPr/>
        </p:nvSpPr>
        <p:spPr bwMode="auto">
          <a:xfrm>
            <a:off x="34477416" y="3152678"/>
            <a:ext cx="6215106" cy="3785652"/>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GB" sz="8000" kern="0" dirty="0" smtClean="0">
                <a:solidFill>
                  <a:srgbClr val="009900"/>
                </a:solidFill>
                <a:latin typeface="Arial" pitchFamily="34" charset="0"/>
                <a:cs typeface="Arial" pitchFamily="34" charset="0"/>
              </a:rPr>
              <a:t>mean category boundary</a:t>
            </a:r>
          </a:p>
        </p:txBody>
      </p:sp>
      <p:sp>
        <p:nvSpPr>
          <p:cNvPr id="39" name="Left Arrow 38"/>
          <p:cNvSpPr/>
          <p:nvPr/>
        </p:nvSpPr>
        <p:spPr bwMode="auto">
          <a:xfrm>
            <a:off x="33977350" y="7153206"/>
            <a:ext cx="3286148" cy="1214446"/>
          </a:xfrm>
          <a:prstGeom prst="leftArrow">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9900"/>
              </a:solidFill>
              <a:effectLst/>
              <a:latin typeface="Rdg Vesta" pitchFamily="2" charset="0"/>
            </a:endParaRPr>
          </a:p>
        </p:txBody>
      </p:sp>
      <p:cxnSp>
        <p:nvCxnSpPr>
          <p:cNvPr id="43" name="Straight Arrow Connector 42"/>
          <p:cNvCxnSpPr/>
          <p:nvPr/>
        </p:nvCxnSpPr>
        <p:spPr bwMode="auto">
          <a:xfrm>
            <a:off x="34477416" y="25084144"/>
            <a:ext cx="5040000" cy="1588"/>
          </a:xfrm>
          <a:prstGeom prst="straightConnector1">
            <a:avLst/>
          </a:prstGeom>
          <a:solidFill>
            <a:schemeClr val="tx2"/>
          </a:solidFill>
          <a:ln w="241300" cap="flat" cmpd="sng" algn="ctr">
            <a:solidFill>
              <a:srgbClr val="106DB6"/>
            </a:solidFill>
            <a:prstDash val="solid"/>
            <a:round/>
            <a:headEnd type="none" w="med" len="med"/>
            <a:tailEnd type="triangle"/>
          </a:ln>
          <a:effectLst/>
        </p:spPr>
      </p:cxnSp>
      <p:cxnSp>
        <p:nvCxnSpPr>
          <p:cNvPr id="46" name="Straight Arrow Connector 45"/>
          <p:cNvCxnSpPr/>
          <p:nvPr/>
        </p:nvCxnSpPr>
        <p:spPr bwMode="auto">
          <a:xfrm rot="10800000">
            <a:off x="34191664" y="31156374"/>
            <a:ext cx="5040000" cy="1588"/>
          </a:xfrm>
          <a:prstGeom prst="straightConnector1">
            <a:avLst/>
          </a:prstGeom>
          <a:solidFill>
            <a:schemeClr val="tx2"/>
          </a:solidFill>
          <a:ln w="241300" cap="flat" cmpd="sng" algn="ctr">
            <a:solidFill>
              <a:srgbClr val="106DB6"/>
            </a:solidFill>
            <a:prstDash val="solid"/>
            <a:round/>
            <a:headEnd type="none" w="med" len="med"/>
            <a:tailEnd type="triangle"/>
          </a:ln>
          <a:effectLst/>
        </p:spPr>
      </p:cxnSp>
      <p:pic>
        <p:nvPicPr>
          <p:cNvPr id="34" name="next you'll get.wav">
            <a:hlinkClick r:id="" action="ppaction://media"/>
          </p:cNvPr>
          <p:cNvPicPr>
            <a:picLocks noRot="1" noChangeAspect="1"/>
          </p:cNvPicPr>
          <p:nvPr>
            <a:wavAudioFile r:embed="rId1" name="next you'll get.wav"/>
          </p:nvPr>
        </p:nvPicPr>
        <p:blipFill>
          <a:blip r:embed="rId5" cstate="print"/>
          <a:stretch>
            <a:fillRect/>
          </a:stretch>
        </p:blipFill>
        <p:spPr>
          <a:xfrm>
            <a:off x="19403998" y="20369236"/>
            <a:ext cx="1368433" cy="13684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000"/>
                                        <p:tgtEl>
                                          <p:spTgt spid="2">
                                            <p:txEl>
                                              <p:pRg st="1" end="1"/>
                                            </p:txEl>
                                          </p:spTgt>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1000"/>
                                        <p:tgtEl>
                                          <p:spTgt spid="23"/>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1000"/>
                                        <p:tgtEl>
                                          <p:spTgt spid="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1000"/>
                                        <p:tgtEl>
                                          <p:spTgt spid="26"/>
                                        </p:tgtEl>
                                      </p:cBhvr>
                                    </p:animEffect>
                                  </p:childTnLst>
                                </p:cTn>
                              </p:par>
                            </p:childTnLst>
                          </p:cTn>
                        </p:par>
                        <p:par>
                          <p:cTn id="28" fill="hold">
                            <p:stCondLst>
                              <p:cond delay="4000"/>
                            </p:stCondLst>
                            <p:childTnLst>
                              <p:par>
                                <p:cTn id="29" presetID="22" presetClass="entr" presetSubtype="4"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1000"/>
                                        <p:tgtEl>
                                          <p:spTgt spid="21"/>
                                        </p:tgtEl>
                                      </p:cBhvr>
                                    </p:animEffect>
                                  </p:childTnLst>
                                </p:cTn>
                              </p:par>
                            </p:childTnLst>
                          </p:cTn>
                        </p:par>
                        <p:par>
                          <p:cTn id="32" fill="hold">
                            <p:stCondLst>
                              <p:cond delay="5000"/>
                            </p:stCondLst>
                            <p:childTnLst>
                              <p:par>
                                <p:cTn id="33" presetID="22" presetClass="entr" presetSubtype="4"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1000"/>
                                        <p:tgtEl>
                                          <p:spTgt spid="22"/>
                                        </p:tgtEl>
                                      </p:cBhvr>
                                    </p:animEffect>
                                  </p:childTnLst>
                                </p:cTn>
                              </p:par>
                            </p:childTnLst>
                          </p:cTn>
                        </p:par>
                        <p:par>
                          <p:cTn id="36" fill="hold">
                            <p:stCondLst>
                              <p:cond delay="60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1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1000" fill="hold"/>
                                        <p:tgtEl>
                                          <p:spTgt spid="27"/>
                                        </p:tgtEl>
                                        <p:attrNameLst>
                                          <p:attrName>ppt_x</p:attrName>
                                        </p:attrNameLst>
                                      </p:cBhvr>
                                      <p:tavLst>
                                        <p:tav tm="0">
                                          <p:val>
                                            <p:strVal val="1+#ppt_w/2"/>
                                          </p:val>
                                        </p:tav>
                                        <p:tav tm="100000">
                                          <p:val>
                                            <p:strVal val="#ppt_x"/>
                                          </p:val>
                                        </p:tav>
                                      </p:tavLst>
                                    </p:anim>
                                    <p:anim calcmode="lin" valueType="num">
                                      <p:cBhvr additive="base">
                                        <p:cTn id="45" dur="1000" fill="hold"/>
                                        <p:tgtEl>
                                          <p:spTgt spid="27"/>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1000"/>
                                        <p:tgtEl>
                                          <p:spTgt spid="18"/>
                                        </p:tgtEl>
                                      </p:cBhvr>
                                    </p:animEffect>
                                  </p:childTnLst>
                                </p:cTn>
                              </p:par>
                            </p:childTnLst>
                          </p:cTn>
                        </p:par>
                        <p:par>
                          <p:cTn id="50" fill="hold">
                            <p:stCondLst>
                              <p:cond delay="2000"/>
                            </p:stCondLst>
                            <p:childTnLst>
                              <p:par>
                                <p:cTn id="51" presetID="22" presetClass="entr" presetSubtype="2"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right)">
                                      <p:cBhvr>
                                        <p:cTn id="53" dur="10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txEl>
                                              <p:pRg st="8" end="8"/>
                                            </p:txEl>
                                          </p:spTgt>
                                        </p:tgtEl>
                                        <p:attrNameLst>
                                          <p:attrName>style.visibility</p:attrName>
                                        </p:attrNameLst>
                                      </p:cBhvr>
                                      <p:to>
                                        <p:strVal val="visible"/>
                                      </p:to>
                                    </p:set>
                                    <p:animEffect transition="in" filter="wipe(left)">
                                      <p:cBhvr>
                                        <p:cTn id="58" dur="1000"/>
                                        <p:tgtEl>
                                          <p:spTgt spid="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wipe(left)">
                                      <p:cBhvr>
                                        <p:cTn id="63" dur="1000"/>
                                        <p:tgtEl>
                                          <p:spTgt spid="2">
                                            <p:txEl>
                                              <p:pRg st="9" end="9"/>
                                            </p:txEl>
                                          </p:spTgt>
                                        </p:tgtEl>
                                      </p:cBhvr>
                                    </p:animEffec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txEl>
                                              <p:pRg st="10" end="10"/>
                                            </p:txEl>
                                          </p:spTgt>
                                        </p:tgtEl>
                                        <p:attrNameLst>
                                          <p:attrName>style.visibility</p:attrName>
                                        </p:attrNameLst>
                                      </p:cBhvr>
                                      <p:to>
                                        <p:strVal val="visible"/>
                                      </p:to>
                                    </p:set>
                                    <p:animEffect transition="in" filter="wipe(left)">
                                      <p:cBhvr>
                                        <p:cTn id="71" dur="1000"/>
                                        <p:tgtEl>
                                          <p:spTgt spid="2">
                                            <p:txEl>
                                              <p:pRg st="10" end="1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
                                            <p:txEl>
                                              <p:pRg st="11" end="11"/>
                                            </p:txEl>
                                          </p:spTgt>
                                        </p:tgtEl>
                                        <p:attrNameLst>
                                          <p:attrName>style.visibility</p:attrName>
                                        </p:attrNameLst>
                                      </p:cBhvr>
                                      <p:to>
                                        <p:strVal val="visible"/>
                                      </p:to>
                                    </p:set>
                                    <p:animEffect transition="in" filter="wipe(left)">
                                      <p:cBhvr>
                                        <p:cTn id="76" dur="1000"/>
                                        <p:tgtEl>
                                          <p:spTgt spid="2">
                                            <p:txEl>
                                              <p:pRg st="11" end="11"/>
                                            </p:txEl>
                                          </p:spTgt>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wipe(left)">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
                                            <p:txEl>
                                              <p:pRg st="12" end="12"/>
                                            </p:txEl>
                                          </p:spTgt>
                                        </p:tgtEl>
                                        <p:attrNameLst>
                                          <p:attrName>style.visibility</p:attrName>
                                        </p:attrNameLst>
                                      </p:cBhvr>
                                      <p:to>
                                        <p:strVal val="visible"/>
                                      </p:to>
                                    </p:set>
                                    <p:animEffect transition="in" filter="wipe(left)">
                                      <p:cBhvr>
                                        <p:cTn id="85" dur="1000"/>
                                        <p:tgtEl>
                                          <p:spTgt spid="2">
                                            <p:txEl>
                                              <p:pRg st="12" end="1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13" end="13"/>
                                            </p:txEl>
                                          </p:spTgt>
                                        </p:tgtEl>
                                        <p:attrNameLst>
                                          <p:attrName>style.visibility</p:attrName>
                                        </p:attrNameLst>
                                      </p:cBhvr>
                                      <p:to>
                                        <p:strVal val="visible"/>
                                      </p:to>
                                    </p:set>
                                    <p:animEffect transition="in" filter="wipe(left)">
                                      <p:cBhvr>
                                        <p:cTn id="90" dur="1000"/>
                                        <p:tgtEl>
                                          <p:spTgt spid="2">
                                            <p:txEl>
                                              <p:pRg st="13" end="1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txEl>
                                              <p:pRg st="14" end="14"/>
                                            </p:txEl>
                                          </p:spTgt>
                                        </p:tgtEl>
                                        <p:attrNameLst>
                                          <p:attrName>style.visibility</p:attrName>
                                        </p:attrNameLst>
                                      </p:cBhvr>
                                      <p:to>
                                        <p:strVal val="visible"/>
                                      </p:to>
                                    </p:set>
                                    <p:animEffect transition="in" filter="wipe(left)">
                                      <p:cBhvr>
                                        <p:cTn id="95" dur="1000"/>
                                        <p:tgtEl>
                                          <p:spTgt spid="2">
                                            <p:txEl>
                                              <p:pRg st="14" end="14"/>
                                            </p:txEl>
                                          </p:spTgt>
                                        </p:tgtEl>
                                      </p:cBhvr>
                                    </p:animEffect>
                                  </p:childTnLst>
                                </p:cTn>
                              </p:par>
                            </p:childTnLst>
                          </p:cTn>
                        </p:par>
                        <p:par>
                          <p:cTn id="96" fill="hold">
                            <p:stCondLst>
                              <p:cond delay="1000"/>
                            </p:stCondLst>
                            <p:childTnLst>
                              <p:par>
                                <p:cTn id="97" presetID="22" presetClass="entr" presetSubtype="8" fill="hold" nodeType="after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wipe(left)">
                                      <p:cBhvr>
                                        <p:cTn id="9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0"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childTnLst>
        </p:cTn>
      </p:par>
    </p:tnLst>
    <p:bldLst>
      <p:bldP spid="2" grpId="0" uiExpand="1" build="p"/>
      <p:bldP spid="21" grpId="0"/>
      <p:bldP spid="23" grpId="0"/>
      <p:bldP spid="25" grpId="0"/>
      <p:bldP spid="26" grpId="0"/>
      <p:bldP spid="18" grpId="0"/>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spect="1" noChangeArrowheads="1"/>
          </p:cNvSpPr>
          <p:nvPr/>
        </p:nvSpPr>
        <p:spPr>
          <a:xfrm>
            <a:off x="1368000" y="1907999"/>
            <a:ext cx="39967464" cy="31972425"/>
          </a:xfrm>
          <a:prstGeom prst="rect">
            <a:avLst/>
          </a:prstGeom>
        </p:spPr>
        <p:txBody>
          <a:bodyPr/>
          <a:lstStyle/>
          <a:p>
            <a:pPr marL="598488" lvl="0" indent="-598488" defTabSz="3878263" eaLnBrk="0" hangingPunct="0">
              <a:lnSpc>
                <a:spcPct val="80000"/>
              </a:lnSpc>
              <a:spcBef>
                <a:spcPct val="60000"/>
              </a:spcBef>
              <a:buClr>
                <a:schemeClr val="tx2"/>
              </a:buClr>
              <a:buFontTx/>
              <a:buChar char="•"/>
            </a:pPr>
            <a:r>
              <a:rPr lang="en-US" sz="9600" kern="0" dirty="0" smtClean="0">
                <a:latin typeface="Arial" pitchFamily="34" charset="0"/>
                <a:cs typeface="Arial" pitchFamily="34" charset="0"/>
              </a:rPr>
              <a:t>  speech processed with an 8-band noise-excited </a:t>
            </a:r>
            <a:r>
              <a:rPr lang="en-US" sz="9600" kern="0" dirty="0" err="1" smtClean="0">
                <a:latin typeface="Arial" pitchFamily="34" charset="0"/>
                <a:cs typeface="Arial" pitchFamily="34" charset="0"/>
              </a:rPr>
              <a:t>vocoder</a:t>
            </a:r>
            <a:endParaRPr lang="en-US"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temporal envelope in each band from </a:t>
            </a:r>
            <a:r>
              <a:rPr lang="en-GB" sz="9600" kern="0" dirty="0" err="1" smtClean="0">
                <a:latin typeface="Arial" pitchFamily="34" charset="0"/>
                <a:cs typeface="Arial" pitchFamily="34" charset="0"/>
              </a:rPr>
              <a:t>gammatone</a:t>
            </a:r>
            <a:r>
              <a:rPr lang="en-GB" sz="9600" kern="0" dirty="0" smtClean="0">
                <a:latin typeface="Arial" pitchFamily="34" charset="0"/>
                <a:cs typeface="Arial" pitchFamily="34" charset="0"/>
              </a:rPr>
              <a:t>-filtered speech,</a:t>
            </a:r>
          </a:p>
          <a:p>
            <a:pPr marL="598488" indent="-598488"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t>
            </a:r>
            <a:r>
              <a:rPr lang="en-GB" sz="9600" dirty="0" smtClean="0">
                <a:latin typeface="Arial" pitchFamily="34" charset="0"/>
                <a:cs typeface="Arial" pitchFamily="34" charset="0"/>
              </a:rPr>
              <a:t>η</a:t>
            </a:r>
            <a:r>
              <a:rPr lang="en-GB" sz="9600" kern="0" dirty="0" smtClean="0">
                <a:latin typeface="Arial" pitchFamily="34" charset="0"/>
                <a:cs typeface="Arial" pitchFamily="34" charset="0"/>
              </a:rPr>
              <a:t>=4, and bandwidths= ‘Cambridge ERBs’)</a:t>
            </a:r>
          </a:p>
          <a:p>
            <a:pPr marL="598488" lvl="0"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each envelope applied to a (similarly) </a:t>
            </a:r>
            <a:r>
              <a:rPr lang="en-GB" sz="9600" kern="0" dirty="0" err="1" smtClean="0">
                <a:latin typeface="Arial" pitchFamily="34" charset="0"/>
                <a:cs typeface="Arial" pitchFamily="34" charset="0"/>
              </a:rPr>
              <a:t>gammatone</a:t>
            </a:r>
            <a:r>
              <a:rPr lang="en-GB" sz="9600" kern="0" dirty="0" smtClean="0">
                <a:latin typeface="Arial" pitchFamily="34" charset="0"/>
                <a:cs typeface="Arial" pitchFamily="34" charset="0"/>
              </a:rPr>
              <a:t>-filtered noise </a:t>
            </a:r>
            <a:endParaRPr lang="en-US" sz="9600" dirty="0" smtClean="0">
              <a:latin typeface="Arial" pitchFamily="34" charset="0"/>
              <a:cs typeface="Arial" pitchFamily="34" charset="0"/>
            </a:endParaRPr>
          </a:p>
          <a:p>
            <a:pPr marL="598488"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a:t>
            </a:r>
            <a:r>
              <a:rPr lang="en-GB" sz="9600" dirty="0" smtClean="0">
                <a:latin typeface="Arial" charset="0"/>
                <a:cs typeface="Arial" charset="0"/>
              </a:rPr>
              <a:t>band centre-frequencies in kHz = 0.25 x 2</a:t>
            </a:r>
            <a:r>
              <a:rPr lang="en-GB" sz="9600" baseline="30000" dirty="0" smtClean="0">
                <a:latin typeface="Arial" charset="0"/>
                <a:cs typeface="Arial" charset="0"/>
              </a:rPr>
              <a:t>(7/12)(n-1)</a:t>
            </a:r>
            <a:r>
              <a:rPr lang="en-GB" sz="9600" dirty="0" smtClean="0">
                <a:latin typeface="Arial" charset="0"/>
                <a:cs typeface="Arial" charset="0"/>
              </a:rPr>
              <a:t>,</a:t>
            </a:r>
          </a:p>
          <a:p>
            <a:pPr marL="598488" indent="-598488" defTabSz="3878263" eaLnBrk="0" hangingPunct="0">
              <a:lnSpc>
                <a:spcPct val="80000"/>
              </a:lnSpc>
              <a:spcBef>
                <a:spcPct val="60000"/>
              </a:spcBef>
              <a:buClr>
                <a:schemeClr val="tx2"/>
              </a:buClr>
            </a:pPr>
            <a:r>
              <a:rPr lang="en-GB" sz="9600" dirty="0" smtClean="0">
                <a:latin typeface="Arial" charset="0"/>
                <a:cs typeface="Arial" charset="0"/>
              </a:rPr>
              <a:t>      where </a:t>
            </a:r>
            <a:r>
              <a:rPr lang="en-GB" sz="9600" dirty="0" smtClean="0">
                <a:solidFill>
                  <a:srgbClr val="009900"/>
                </a:solidFill>
                <a:latin typeface="Arial" charset="0"/>
                <a:cs typeface="Arial" charset="0"/>
              </a:rPr>
              <a:t>n=band number</a:t>
            </a:r>
            <a:r>
              <a:rPr lang="en-GB" sz="9600" dirty="0" smtClean="0">
                <a:latin typeface="Arial" charset="0"/>
                <a:cs typeface="Arial" charset="0"/>
              </a:rPr>
              <a:t>, and n=1,2,…,8  </a:t>
            </a:r>
            <a:endParaRPr lang="en-US" sz="9600" dirty="0" smtClean="0">
              <a:latin typeface="Arial" charset="0"/>
              <a:cs typeface="Arial"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a:t>
            </a: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
        <p:nvSpPr>
          <p:cNvPr id="74" name="Rectangle 3"/>
          <p:cNvSpPr txBox="1">
            <a:spLocks noChangeArrowheads="1"/>
          </p:cNvSpPr>
          <p:nvPr/>
        </p:nvSpPr>
        <p:spPr>
          <a:xfrm>
            <a:off x="23261650" y="19548000"/>
            <a:ext cx="6357982" cy="2744877"/>
          </a:xfrm>
          <a:prstGeom prst="rect">
            <a:avLst/>
          </a:prstGeom>
        </p:spPr>
        <p:txBody>
          <a:bodyPr/>
          <a:lstStyle/>
          <a:p>
            <a:pPr marL="598488" lvl="0" indent="-598488"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grouping effect</a:t>
            </a:r>
            <a:endParaRPr kumimoji="0" lang="en-US" sz="9600" b="0" i="0" u="none" strike="noStrike" kern="0" cap="none" spc="0" normalizeH="0" baseline="0" noProof="0" dirty="0" smtClean="0">
              <a:ln>
                <a:noFill/>
              </a:ln>
              <a:effectLst/>
              <a:uLnTx/>
              <a:uFillTx/>
              <a:latin typeface="Arial" pitchFamily="34" charset="0"/>
              <a:cs typeface="Arial" pitchFamily="34" charset="0"/>
            </a:endParaRPr>
          </a:p>
        </p:txBody>
      </p:sp>
      <p:pic>
        <p:nvPicPr>
          <p:cNvPr id="73" name="Picture 72" descr="Picture1.png"/>
          <p:cNvPicPr>
            <a:picLocks noChangeAspect="1"/>
          </p:cNvPicPr>
          <p:nvPr/>
        </p:nvPicPr>
        <p:blipFill>
          <a:blip r:embed="rId24" cstate="print"/>
          <a:srcRect l="39394" t="31802" r="33333" b="5654"/>
          <a:stretch>
            <a:fillRect/>
          </a:stretch>
        </p:blipFill>
        <p:spPr>
          <a:xfrm>
            <a:off x="22475832" y="14544000"/>
            <a:ext cx="1928826" cy="12644526"/>
          </a:xfrm>
          <a:prstGeom prst="rect">
            <a:avLst/>
          </a:prstGeom>
        </p:spPr>
      </p:pic>
      <p:grpSp>
        <p:nvGrpSpPr>
          <p:cNvPr id="32" name="Group 340"/>
          <p:cNvGrpSpPr>
            <a:grpSpLocks/>
          </p:cNvGrpSpPr>
          <p:nvPr/>
        </p:nvGrpSpPr>
        <p:grpSpPr bwMode="auto">
          <a:xfrm>
            <a:off x="10545077" y="32126688"/>
            <a:ext cx="4620881" cy="1214403"/>
            <a:chOff x="10902876" y="28227416"/>
            <a:chExt cx="4620966" cy="1214446"/>
          </a:xfrm>
        </p:grpSpPr>
        <p:sp>
          <p:nvSpPr>
            <p:cNvPr id="33" name="Line 49"/>
            <p:cNvSpPr>
              <a:spLocks noChangeShapeType="1"/>
            </p:cNvSpPr>
            <p:nvPr/>
          </p:nvSpPr>
          <p:spPr bwMode="auto">
            <a:xfrm>
              <a:off x="13831836" y="28884465"/>
              <a:ext cx="1692006" cy="0"/>
            </a:xfrm>
            <a:prstGeom prst="line">
              <a:avLst/>
            </a:prstGeom>
            <a:noFill/>
            <a:ln w="127000">
              <a:solidFill>
                <a:srgbClr val="000000"/>
              </a:solidFill>
              <a:round/>
              <a:headEnd/>
              <a:tailEnd type="arrow" w="med" len="lg"/>
            </a:ln>
          </p:spPr>
          <p:txBody>
            <a:bodyPr/>
            <a:lstStyle/>
            <a:p>
              <a:endParaRPr lang="en-US"/>
            </a:p>
          </p:txBody>
        </p:sp>
        <p:sp>
          <p:nvSpPr>
            <p:cNvPr id="34" name="TextBox 31"/>
            <p:cNvSpPr txBox="1">
              <a:spLocks noChangeArrowheads="1"/>
            </p:cNvSpPr>
            <p:nvPr/>
          </p:nvSpPr>
          <p:spPr bwMode="auto">
            <a:xfrm>
              <a:off x="10902876" y="28227416"/>
              <a:ext cx="2428892" cy="1214446"/>
            </a:xfrm>
            <a:prstGeom prst="rect">
              <a:avLst/>
            </a:prstGeom>
            <a:noFill/>
            <a:ln w="9525">
              <a:noFill/>
              <a:miter lim="800000"/>
              <a:headEnd/>
              <a:tailEnd/>
            </a:ln>
          </p:spPr>
          <p:txBody>
            <a:bodyPr>
              <a:spAutoFit/>
            </a:bodyPr>
            <a:lstStyle/>
            <a:p>
              <a:pPr algn="r"/>
              <a:r>
                <a:rPr lang="en-GB" sz="7200" dirty="0">
                  <a:latin typeface="Arial" charset="0"/>
                  <a:cs typeface="Arial" charset="0"/>
                </a:rPr>
                <a:t>time</a:t>
              </a:r>
              <a:endParaRPr lang="en-US" sz="7200" dirty="0"/>
            </a:p>
          </p:txBody>
        </p:sp>
      </p:grpSp>
      <p:pic>
        <p:nvPicPr>
          <p:cNvPr id="3" name="Picture 2"/>
          <p:cNvPicPr>
            <a:picLocks noChangeAspect="1" noChangeArrowheads="1"/>
          </p:cNvPicPr>
          <p:nvPr/>
        </p:nvPicPr>
        <p:blipFill>
          <a:blip r:embed="rId25" cstate="print"/>
          <a:srcRect l="5536" t="21654" r="4798" b="19193"/>
          <a:stretch>
            <a:fillRect/>
          </a:stretch>
        </p:blipFill>
        <p:spPr bwMode="auto">
          <a:xfrm>
            <a:off x="5620847" y="14647455"/>
            <a:ext cx="14523725" cy="15414958"/>
          </a:xfrm>
          <a:prstGeom prst="rect">
            <a:avLst/>
          </a:prstGeom>
          <a:noFill/>
          <a:ln w="9525">
            <a:noFill/>
            <a:miter lim="800000"/>
            <a:headEnd/>
            <a:tailEnd/>
          </a:ln>
        </p:spPr>
      </p:pic>
      <p:grpSp>
        <p:nvGrpSpPr>
          <p:cNvPr id="38" name="Group 37"/>
          <p:cNvGrpSpPr/>
          <p:nvPr/>
        </p:nvGrpSpPr>
        <p:grpSpPr>
          <a:xfrm>
            <a:off x="1476000" y="13932000"/>
            <a:ext cx="3925141" cy="14577521"/>
            <a:chOff x="542923" y="14253077"/>
            <a:chExt cx="3925141" cy="14577521"/>
          </a:xfrm>
        </p:grpSpPr>
        <p:sp>
          <p:nvSpPr>
            <p:cNvPr id="12" name="Text Box 30"/>
            <p:cNvSpPr txBox="1">
              <a:spLocks noChangeArrowheads="1"/>
            </p:cNvSpPr>
            <p:nvPr/>
          </p:nvSpPr>
          <p:spPr bwMode="auto">
            <a:xfrm rot="16200000">
              <a:off x="-5832000" y="20628000"/>
              <a:ext cx="14073286"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dirty="0" smtClean="0">
                  <a:solidFill>
                    <a:sysClr val="windowText" lastClr="000000"/>
                  </a:solidFill>
                  <a:latin typeface="Arial" pitchFamily="34" charset="0"/>
                  <a:cs typeface="Arial" pitchFamily="34" charset="0"/>
                </a:rPr>
                <a:t>frequency, kHz (log scale)</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grpSp>
          <p:nvGrpSpPr>
            <p:cNvPr id="31" name="Group 30"/>
            <p:cNvGrpSpPr/>
            <p:nvPr/>
          </p:nvGrpSpPr>
          <p:grpSpPr>
            <a:xfrm>
              <a:off x="1476000" y="15082824"/>
              <a:ext cx="2992064" cy="13747774"/>
              <a:chOff x="1615936" y="15082824"/>
              <a:chExt cx="2992064" cy="13747774"/>
            </a:xfrm>
          </p:grpSpPr>
          <p:grpSp>
            <p:nvGrpSpPr>
              <p:cNvPr id="29" name="Group 28"/>
              <p:cNvGrpSpPr/>
              <p:nvPr/>
            </p:nvGrpSpPr>
            <p:grpSpPr>
              <a:xfrm>
                <a:off x="3921887" y="15082824"/>
                <a:ext cx="686113" cy="13747774"/>
                <a:chOff x="3921887" y="15082824"/>
                <a:chExt cx="686113" cy="13747774"/>
              </a:xfrm>
            </p:grpSpPr>
            <p:cxnSp>
              <p:nvCxnSpPr>
                <p:cNvPr id="5" name="Straight Connector 4"/>
                <p:cNvCxnSpPr/>
                <p:nvPr/>
              </p:nvCxnSpPr>
              <p:spPr>
                <a:xfrm rot="5400000">
                  <a:off x="-2952000" y="21956711"/>
                  <a:ext cx="13747774"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924000" y="16011518"/>
                  <a:ext cx="684000" cy="10282882"/>
                  <a:chOff x="19800000" y="16011518"/>
                  <a:chExt cx="684000" cy="10282882"/>
                </a:xfrm>
              </p:grpSpPr>
              <p:cxnSp>
                <p:nvCxnSpPr>
                  <p:cNvPr id="6" name="Straight Connector 5"/>
                  <p:cNvCxnSpPr/>
                  <p:nvPr/>
                </p:nvCxnSpPr>
                <p:spPr>
                  <a:xfrm>
                    <a:off x="19800000" y="16011518"/>
                    <a:ext cx="684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800000" y="18583286"/>
                    <a:ext cx="684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800000" y="21155054"/>
                    <a:ext cx="684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00000" y="23724000"/>
                    <a:ext cx="684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00000" y="26294400"/>
                    <a:ext cx="684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30" name="Group 29"/>
              <p:cNvGrpSpPr/>
              <p:nvPr/>
            </p:nvGrpSpPr>
            <p:grpSpPr>
              <a:xfrm>
                <a:off x="1615936" y="15297138"/>
                <a:ext cx="2945952" cy="11681949"/>
                <a:chOff x="1615936" y="15297138"/>
                <a:chExt cx="2945952" cy="11681949"/>
              </a:xfrm>
            </p:grpSpPr>
            <p:sp>
              <p:nvSpPr>
                <p:cNvPr id="13" name="Text Box 30"/>
                <p:cNvSpPr txBox="1">
                  <a:spLocks noChangeArrowheads="1"/>
                </p:cNvSpPr>
                <p:nvPr/>
              </p:nvSpPr>
              <p:spPr bwMode="auto">
                <a:xfrm>
                  <a:off x="1615936" y="25655648"/>
                  <a:ext cx="2329888" cy="1323439"/>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dirty="0" smtClean="0">
                      <a:solidFill>
                        <a:sysClr val="windowText" lastClr="000000"/>
                      </a:solidFill>
                      <a:latin typeface="Arial" pitchFamily="34" charset="0"/>
                      <a:cs typeface="Arial" pitchFamily="34" charset="0"/>
                    </a:rPr>
                    <a:t>.25</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14" name="Text Box 30"/>
                <p:cNvSpPr txBox="1">
                  <a:spLocks noChangeArrowheads="1"/>
                </p:cNvSpPr>
                <p:nvPr/>
              </p:nvSpPr>
              <p:spPr bwMode="auto">
                <a:xfrm>
                  <a:off x="1944000" y="23012442"/>
                  <a:ext cx="2329888" cy="1323439"/>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dirty="0" smtClean="0">
                      <a:solidFill>
                        <a:sysClr val="windowText" lastClr="000000"/>
                      </a:solidFill>
                      <a:latin typeface="Arial" pitchFamily="34" charset="0"/>
                      <a:cs typeface="Arial" pitchFamily="34" charset="0"/>
                    </a:rPr>
                    <a:t>.5</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15" name="Text Box 30"/>
                <p:cNvSpPr txBox="1">
                  <a:spLocks noChangeArrowheads="1"/>
                </p:cNvSpPr>
                <p:nvPr/>
              </p:nvSpPr>
              <p:spPr bwMode="auto">
                <a:xfrm>
                  <a:off x="2196000" y="20512112"/>
                  <a:ext cx="2329888" cy="1323439"/>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dirty="0" smtClean="0">
                      <a:solidFill>
                        <a:sysClr val="windowText" lastClr="000000"/>
                      </a:solidFill>
                      <a:latin typeface="Arial" pitchFamily="34" charset="0"/>
                      <a:cs typeface="Arial" pitchFamily="34" charset="0"/>
                    </a:rPr>
                    <a:t>1.</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16" name="Text Box 30"/>
                <p:cNvSpPr txBox="1">
                  <a:spLocks noChangeArrowheads="1"/>
                </p:cNvSpPr>
                <p:nvPr/>
              </p:nvSpPr>
              <p:spPr bwMode="auto">
                <a:xfrm>
                  <a:off x="2196000" y="17940344"/>
                  <a:ext cx="2329888" cy="1323439"/>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dirty="0" smtClean="0">
                      <a:solidFill>
                        <a:sysClr val="windowText" lastClr="000000"/>
                      </a:solidFill>
                      <a:latin typeface="Arial" pitchFamily="34" charset="0"/>
                      <a:cs typeface="Arial" pitchFamily="34" charset="0"/>
                    </a:rPr>
                    <a:t>2.</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17" name="Text Box 30"/>
                <p:cNvSpPr txBox="1">
                  <a:spLocks noChangeArrowheads="1"/>
                </p:cNvSpPr>
                <p:nvPr/>
              </p:nvSpPr>
              <p:spPr bwMode="auto">
                <a:xfrm>
                  <a:off x="2232000" y="15297138"/>
                  <a:ext cx="2329888" cy="1323439"/>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dirty="0" smtClean="0">
                      <a:solidFill>
                        <a:sysClr val="windowText" lastClr="000000"/>
                      </a:solidFill>
                      <a:latin typeface="Arial" pitchFamily="34" charset="0"/>
                      <a:cs typeface="Arial" pitchFamily="34" charset="0"/>
                    </a:rPr>
                    <a:t>4.</a:t>
                  </a:r>
                  <a:endParaRPr kumimoji="0" lang="en-US" sz="8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grpSp>
        </p:grpSp>
      </p:grpSp>
      <p:grpSp>
        <p:nvGrpSpPr>
          <p:cNvPr id="41" name="Group 40"/>
          <p:cNvGrpSpPr/>
          <p:nvPr/>
        </p:nvGrpSpPr>
        <p:grpSpPr>
          <a:xfrm>
            <a:off x="3417077" y="30240000"/>
            <a:ext cx="11380430" cy="2182425"/>
            <a:chOff x="2484000" y="29484000"/>
            <a:chExt cx="11380430" cy="2182425"/>
          </a:xfrm>
        </p:grpSpPr>
        <p:grpSp>
          <p:nvGrpSpPr>
            <p:cNvPr id="27" name="Group 26"/>
            <p:cNvGrpSpPr/>
            <p:nvPr/>
          </p:nvGrpSpPr>
          <p:grpSpPr>
            <a:xfrm>
              <a:off x="2484000" y="29484000"/>
              <a:ext cx="6711210" cy="2182425"/>
              <a:chOff x="4644000" y="31698000"/>
              <a:chExt cx="6711210" cy="2182425"/>
            </a:xfrm>
          </p:grpSpPr>
          <p:grpSp>
            <p:nvGrpSpPr>
              <p:cNvPr id="25" name="Group 24"/>
              <p:cNvGrpSpPr/>
              <p:nvPr/>
            </p:nvGrpSpPr>
            <p:grpSpPr>
              <a:xfrm>
                <a:off x="6804000" y="31698000"/>
                <a:ext cx="2253600" cy="594000"/>
                <a:chOff x="6804000" y="31698000"/>
                <a:chExt cx="1566000" cy="594000"/>
              </a:xfrm>
            </p:grpSpPr>
            <p:cxnSp>
              <p:nvCxnSpPr>
                <p:cNvPr id="22" name="Straight Connector 21"/>
                <p:cNvCxnSpPr/>
                <p:nvPr/>
              </p:nvCxnSpPr>
              <p:spPr>
                <a:xfrm rot="5400000">
                  <a:off x="8061108" y="31968000"/>
                  <a:ext cx="540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6560910" y="31968000"/>
                  <a:ext cx="540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04000" y="32292000"/>
                  <a:ext cx="1566000" cy="0"/>
                </a:xfrm>
                <a:prstGeom prst="line">
                  <a:avLst/>
                </a:prstGeom>
                <a:ln w="984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6" name="Text Box 7"/>
              <p:cNvSpPr txBox="1">
                <a:spLocks noChangeArrowheads="1"/>
              </p:cNvSpPr>
              <p:nvPr/>
            </p:nvSpPr>
            <p:spPr bwMode="auto">
              <a:xfrm>
                <a:off x="4644000" y="32252988"/>
                <a:ext cx="6711210" cy="1627437"/>
              </a:xfrm>
              <a:prstGeom prst="rect">
                <a:avLst/>
              </a:prstGeom>
              <a:noFill/>
              <a:ln w="9525">
                <a:noFill/>
                <a:miter lim="800000"/>
                <a:headEnd/>
                <a:tailEnd/>
              </a:ln>
            </p:spPr>
            <p:txBody>
              <a:bodyPr wrap="square" lIns="438217" tIns="219109" rIns="438217" bIns="219109">
                <a:spAutoFit/>
              </a:bodyPr>
              <a:lstStyle/>
              <a:p>
                <a:pPr algn="ctr"/>
                <a:r>
                  <a:rPr lang="en-US" sz="7700" dirty="0" smtClean="0">
                    <a:latin typeface="Arial" pitchFamily="34" charset="0"/>
                    <a:cs typeface="Arial" pitchFamily="34" charset="0"/>
                  </a:rPr>
                  <a:t>300 ms</a:t>
                </a:r>
                <a:endParaRPr lang="en-GB" sz="7700" dirty="0">
                  <a:latin typeface="Arial" pitchFamily="34" charset="0"/>
                  <a:cs typeface="Arial" pitchFamily="34" charset="0"/>
                </a:endParaRPr>
              </a:p>
            </p:txBody>
          </p:sp>
        </p:grpSp>
        <p:grpSp>
          <p:nvGrpSpPr>
            <p:cNvPr id="40" name="Group 39"/>
            <p:cNvGrpSpPr/>
            <p:nvPr/>
          </p:nvGrpSpPr>
          <p:grpSpPr>
            <a:xfrm>
              <a:off x="9688430" y="29664000"/>
              <a:ext cx="4176000" cy="1240211"/>
              <a:chOff x="9688430" y="31942192"/>
              <a:chExt cx="4176000" cy="1240211"/>
            </a:xfrm>
          </p:grpSpPr>
          <p:sp>
            <p:nvSpPr>
              <p:cNvPr id="35" name="Line 49"/>
              <p:cNvSpPr>
                <a:spLocks noChangeShapeType="1"/>
              </p:cNvSpPr>
              <p:nvPr/>
            </p:nvSpPr>
            <p:spPr bwMode="auto">
              <a:xfrm>
                <a:off x="9688430" y="31942192"/>
                <a:ext cx="4176000" cy="0"/>
              </a:xfrm>
              <a:prstGeom prst="line">
                <a:avLst/>
              </a:prstGeom>
              <a:noFill/>
              <a:ln w="127000">
                <a:solidFill>
                  <a:srgbClr val="000000"/>
                </a:solidFill>
                <a:round/>
                <a:headEnd type="arrow"/>
                <a:tailEnd type="arrow" w="med" len="med"/>
              </a:ln>
            </p:spPr>
            <p:txBody>
              <a:bodyPr/>
              <a:lstStyle/>
              <a:p>
                <a:endParaRPr lang="en-US"/>
              </a:p>
            </p:txBody>
          </p:sp>
          <p:sp>
            <p:nvSpPr>
              <p:cNvPr id="37" name="TextBox 31"/>
              <p:cNvSpPr txBox="1">
                <a:spLocks noChangeArrowheads="1"/>
              </p:cNvSpPr>
              <p:nvPr/>
            </p:nvSpPr>
            <p:spPr bwMode="auto">
              <a:xfrm>
                <a:off x="10584000" y="31968000"/>
                <a:ext cx="2428847" cy="1214403"/>
              </a:xfrm>
              <a:prstGeom prst="rect">
                <a:avLst/>
              </a:prstGeom>
              <a:noFill/>
              <a:ln w="9525">
                <a:noFill/>
                <a:miter lim="800000"/>
                <a:headEnd/>
                <a:tailEnd/>
              </a:ln>
            </p:spPr>
            <p:txBody>
              <a:bodyPr>
                <a:spAutoFit/>
              </a:bodyPr>
              <a:lstStyle/>
              <a:p>
                <a:pPr algn="ctr"/>
                <a:r>
                  <a:rPr lang="en-GB" sz="7200" dirty="0" smtClean="0">
                    <a:latin typeface="Arial" charset="0"/>
                    <a:cs typeface="Arial" charset="0"/>
                  </a:rPr>
                  <a:t>‘sir’</a:t>
                </a:r>
                <a:endParaRPr lang="en-US" sz="7200" dirty="0"/>
              </a:p>
            </p:txBody>
          </p:sp>
        </p:grpSp>
      </p:grpSp>
      <p:grpSp>
        <p:nvGrpSpPr>
          <p:cNvPr id="58" name="Group 57"/>
          <p:cNvGrpSpPr/>
          <p:nvPr/>
        </p:nvGrpSpPr>
        <p:grpSpPr>
          <a:xfrm>
            <a:off x="20232000" y="14724000"/>
            <a:ext cx="1143570" cy="15439979"/>
            <a:chOff x="20232000" y="13968000"/>
            <a:chExt cx="1143570" cy="15439979"/>
          </a:xfrm>
        </p:grpSpPr>
        <p:sp>
          <p:nvSpPr>
            <p:cNvPr id="44" name="Text Box 30"/>
            <p:cNvSpPr txBox="1">
              <a:spLocks noChangeArrowheads="1"/>
            </p:cNvSpPr>
            <p:nvPr/>
          </p:nvSpPr>
          <p:spPr bwMode="auto">
            <a:xfrm>
              <a:off x="20232000" y="20232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dirty="0" smtClean="0">
                  <a:solidFill>
                    <a:srgbClr val="009900"/>
                  </a:solidFill>
                  <a:latin typeface="Arial" pitchFamily="34" charset="0"/>
                  <a:cs typeface="Arial" pitchFamily="34" charset="0"/>
                </a:rPr>
                <a:t>4</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45" name="Text Box 30"/>
            <p:cNvSpPr txBox="1">
              <a:spLocks noChangeArrowheads="1"/>
            </p:cNvSpPr>
            <p:nvPr/>
          </p:nvSpPr>
          <p:spPr bwMode="auto">
            <a:xfrm>
              <a:off x="20232000" y="18720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5</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46" name="Text Box 30"/>
            <p:cNvSpPr txBox="1">
              <a:spLocks noChangeArrowheads="1"/>
            </p:cNvSpPr>
            <p:nvPr/>
          </p:nvSpPr>
          <p:spPr bwMode="auto">
            <a:xfrm>
              <a:off x="20232000" y="17136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6</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47" name="Text Box 30"/>
            <p:cNvSpPr txBox="1">
              <a:spLocks noChangeArrowheads="1"/>
            </p:cNvSpPr>
            <p:nvPr/>
          </p:nvSpPr>
          <p:spPr bwMode="auto">
            <a:xfrm>
              <a:off x="20232000" y="15516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7</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48" name="Text Box 30"/>
            <p:cNvSpPr txBox="1">
              <a:spLocks noChangeArrowheads="1"/>
            </p:cNvSpPr>
            <p:nvPr/>
          </p:nvSpPr>
          <p:spPr bwMode="auto">
            <a:xfrm>
              <a:off x="20232000" y="13968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8</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49" name="Text Box 30"/>
            <p:cNvSpPr txBox="1">
              <a:spLocks noChangeArrowheads="1"/>
            </p:cNvSpPr>
            <p:nvPr/>
          </p:nvSpPr>
          <p:spPr bwMode="auto">
            <a:xfrm>
              <a:off x="20232000" y="21780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3</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50" name="Text Box 30"/>
            <p:cNvSpPr txBox="1">
              <a:spLocks noChangeArrowheads="1"/>
            </p:cNvSpPr>
            <p:nvPr/>
          </p:nvSpPr>
          <p:spPr bwMode="auto">
            <a:xfrm>
              <a:off x="20232000" y="23328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2</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51" name="Text Box 30"/>
            <p:cNvSpPr txBox="1">
              <a:spLocks noChangeArrowheads="1"/>
            </p:cNvSpPr>
            <p:nvPr/>
          </p:nvSpPr>
          <p:spPr bwMode="auto">
            <a:xfrm>
              <a:off x="20232000" y="2480400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1</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sp>
          <p:nvSpPr>
            <p:cNvPr id="52" name="Text Box 30"/>
            <p:cNvSpPr txBox="1">
              <a:spLocks noChangeArrowheads="1"/>
            </p:cNvSpPr>
            <p:nvPr/>
          </p:nvSpPr>
          <p:spPr bwMode="auto">
            <a:xfrm>
              <a:off x="20304000" y="28084540"/>
              <a:ext cx="1071570" cy="1323439"/>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8000" kern="0" noProof="0" dirty="0" smtClean="0">
                  <a:solidFill>
                    <a:srgbClr val="009900"/>
                  </a:solidFill>
                  <a:latin typeface="Arial" pitchFamily="34" charset="0"/>
                  <a:cs typeface="Arial" pitchFamily="34" charset="0"/>
                </a:rPr>
                <a:t>n</a:t>
              </a:r>
              <a:endParaRPr kumimoji="0" lang="en-US" sz="8000" b="0" i="0" u="none" strike="noStrike" kern="0" cap="none" spc="0" normalizeH="0" baseline="0" noProof="0" dirty="0" smtClean="0">
                <a:ln>
                  <a:noFill/>
                </a:ln>
                <a:solidFill>
                  <a:srgbClr val="009900"/>
                </a:solidFill>
                <a:effectLst/>
                <a:uLnTx/>
                <a:uFillTx/>
                <a:latin typeface="Arial" pitchFamily="34" charset="0"/>
                <a:cs typeface="Arial" pitchFamily="34" charset="0"/>
              </a:endParaRPr>
            </a:p>
          </p:txBody>
        </p:sp>
        <p:cxnSp>
          <p:nvCxnSpPr>
            <p:cNvPr id="54" name="Straight Arrow Connector 35"/>
            <p:cNvCxnSpPr>
              <a:cxnSpLocks noChangeShapeType="1"/>
            </p:cNvCxnSpPr>
            <p:nvPr/>
          </p:nvCxnSpPr>
          <p:spPr bwMode="auto">
            <a:xfrm rot="5400000" flipH="1" flipV="1">
              <a:off x="20196000" y="27216000"/>
              <a:ext cx="1296000" cy="6005"/>
            </a:xfrm>
            <a:prstGeom prst="straightConnector1">
              <a:avLst/>
            </a:prstGeom>
            <a:noFill/>
            <a:ln w="114300" algn="ctr">
              <a:solidFill>
                <a:srgbClr val="009900"/>
              </a:solidFill>
              <a:round/>
              <a:headEnd/>
              <a:tailEnd type="arrow" w="med" len="med"/>
            </a:ln>
          </p:spPr>
        </p:cxnSp>
      </p:grpSp>
      <p:grpSp>
        <p:nvGrpSpPr>
          <p:cNvPr id="79" name="Group 78"/>
          <p:cNvGrpSpPr/>
          <p:nvPr/>
        </p:nvGrpSpPr>
        <p:grpSpPr>
          <a:xfrm>
            <a:off x="21492000" y="15048000"/>
            <a:ext cx="762000" cy="11583962"/>
            <a:chOff x="21492000" y="15048000"/>
            <a:chExt cx="762000" cy="11583962"/>
          </a:xfrm>
        </p:grpSpPr>
        <p:pic>
          <p:nvPicPr>
            <p:cNvPr id="82" name="sirscn6figs.00.1259.9.31p5d5.wav">
              <a:hlinkClick r:id="" action="ppaction://media"/>
            </p:cNvPr>
            <p:cNvPicPr>
              <a:picLocks noRot="1" noChangeAspect="1"/>
            </p:cNvPicPr>
            <p:nvPr>
              <a:wavAudioFile r:embed="rId14" name="sirscn6figs.00.1259.9.31p5d5.wav"/>
            </p:nvPr>
          </p:nvPicPr>
          <p:blipFill>
            <a:blip r:embed="rId26" cstate="print"/>
            <a:stretch>
              <a:fillRect/>
            </a:stretch>
          </p:blipFill>
          <p:spPr>
            <a:xfrm>
              <a:off x="21492000" y="19800000"/>
              <a:ext cx="762000" cy="762000"/>
            </a:xfrm>
            <a:prstGeom prst="rect">
              <a:avLst/>
            </a:prstGeom>
          </p:spPr>
        </p:pic>
        <p:pic>
          <p:nvPicPr>
            <p:cNvPr id="78" name="sirscn6figs.00.250.31p5d5.wav">
              <a:hlinkClick r:id="" action="ppaction://media"/>
            </p:cNvPr>
            <p:cNvPicPr>
              <a:picLocks noRot="1" noChangeAspect="1"/>
            </p:cNvPicPr>
            <p:nvPr>
              <a:wavAudioFile r:embed="rId15" name="sirscn6figs.00.250.31p5d5.wav"/>
            </p:nvPr>
          </p:nvPicPr>
          <p:blipFill>
            <a:blip r:embed="rId26" cstate="print"/>
            <a:stretch>
              <a:fillRect/>
            </a:stretch>
          </p:blipFill>
          <p:spPr>
            <a:xfrm>
              <a:off x="21492000" y="25869962"/>
              <a:ext cx="762000" cy="762000"/>
            </a:xfrm>
            <a:prstGeom prst="rect">
              <a:avLst/>
            </a:prstGeom>
          </p:spPr>
        </p:pic>
        <p:pic>
          <p:nvPicPr>
            <p:cNvPr id="80" name="sirscn6figs.00.561.2.31p5d5.wav">
              <a:hlinkClick r:id="" action="ppaction://media"/>
            </p:cNvPr>
            <p:cNvPicPr>
              <a:picLocks noRot="1" noChangeAspect="1"/>
            </p:cNvPicPr>
            <p:nvPr>
              <a:wavAudioFile r:embed="rId16" name="sirscn6figs.00.561.2.31p5d5.wav"/>
            </p:nvPr>
          </p:nvPicPr>
          <p:blipFill>
            <a:blip r:embed="rId26" cstate="print"/>
            <a:stretch>
              <a:fillRect/>
            </a:stretch>
          </p:blipFill>
          <p:spPr>
            <a:xfrm>
              <a:off x="21492000" y="22824000"/>
              <a:ext cx="762000" cy="762000"/>
            </a:xfrm>
            <a:prstGeom prst="rect">
              <a:avLst/>
            </a:prstGeom>
          </p:spPr>
        </p:pic>
        <p:pic>
          <p:nvPicPr>
            <p:cNvPr id="81" name="sirscn6figs.00.840.9.31p5d5.wav">
              <a:hlinkClick r:id="" action="ppaction://media"/>
            </p:cNvPr>
            <p:cNvPicPr>
              <a:picLocks noRot="1" noChangeAspect="1"/>
            </p:cNvPicPr>
            <p:nvPr>
              <a:wavAudioFile r:embed="rId17" name="sirscn6figs.00.840.9.31p5d5.wav"/>
            </p:nvPr>
          </p:nvPicPr>
          <p:blipFill>
            <a:blip r:embed="rId26" cstate="print"/>
            <a:stretch>
              <a:fillRect/>
            </a:stretch>
          </p:blipFill>
          <p:spPr>
            <a:xfrm>
              <a:off x="21492000" y="21276000"/>
              <a:ext cx="762000" cy="762000"/>
            </a:xfrm>
            <a:prstGeom prst="rect">
              <a:avLst/>
            </a:prstGeom>
          </p:spPr>
        </p:pic>
        <p:pic>
          <p:nvPicPr>
            <p:cNvPr id="83" name="sirscn6figs.00.1887.7.31p5d5.wav">
              <a:hlinkClick r:id="" action="ppaction://media"/>
            </p:cNvPr>
            <p:cNvPicPr>
              <a:picLocks noRot="1" noChangeAspect="1"/>
            </p:cNvPicPr>
            <p:nvPr>
              <a:wavAudioFile r:embed="rId18" name="sirscn6figs.00.1887.7.31p5d5.wav"/>
            </p:nvPr>
          </p:nvPicPr>
          <p:blipFill>
            <a:blip r:embed="rId26" cstate="print"/>
            <a:stretch>
              <a:fillRect/>
            </a:stretch>
          </p:blipFill>
          <p:spPr>
            <a:xfrm>
              <a:off x="21492000" y="18216000"/>
              <a:ext cx="762000" cy="762000"/>
            </a:xfrm>
            <a:prstGeom prst="rect">
              <a:avLst/>
            </a:prstGeom>
          </p:spPr>
        </p:pic>
        <p:pic>
          <p:nvPicPr>
            <p:cNvPr id="84" name="sirscn6figs.00.2828.4.31p5d5.wav">
              <a:hlinkClick r:id="" action="ppaction://media"/>
            </p:cNvPr>
            <p:cNvPicPr>
              <a:picLocks noRot="1" noChangeAspect="1"/>
            </p:cNvPicPr>
            <p:nvPr>
              <a:wavAudioFile r:embed="rId19" name="sirscn6figs.00.2828.4.31p5d5.wav"/>
            </p:nvPr>
          </p:nvPicPr>
          <p:blipFill>
            <a:blip r:embed="rId26" cstate="print"/>
            <a:stretch>
              <a:fillRect/>
            </a:stretch>
          </p:blipFill>
          <p:spPr>
            <a:xfrm>
              <a:off x="21492000" y="16632000"/>
              <a:ext cx="762000" cy="762000"/>
            </a:xfrm>
            <a:prstGeom prst="rect">
              <a:avLst/>
            </a:prstGeom>
          </p:spPr>
        </p:pic>
        <p:pic>
          <p:nvPicPr>
            <p:cNvPr id="85" name="sirscn6figs.00.4237.9.31p5d5.wav">
              <a:hlinkClick r:id="" action="ppaction://media"/>
            </p:cNvPr>
            <p:cNvPicPr>
              <a:picLocks noRot="1" noChangeAspect="1"/>
            </p:cNvPicPr>
            <p:nvPr>
              <a:wavAudioFile r:embed="rId20" name="sirscn6figs.00.4237.9.31p5d5.wav"/>
            </p:nvPr>
          </p:nvPicPr>
          <p:blipFill>
            <a:blip r:embed="rId26" cstate="print"/>
            <a:stretch>
              <a:fillRect/>
            </a:stretch>
          </p:blipFill>
          <p:spPr>
            <a:xfrm>
              <a:off x="21492000" y="15048000"/>
              <a:ext cx="762000" cy="762000"/>
            </a:xfrm>
            <a:prstGeom prst="rect">
              <a:avLst/>
            </a:prstGeom>
          </p:spPr>
        </p:pic>
        <p:pic>
          <p:nvPicPr>
            <p:cNvPr id="87" name="sirscn6figs.00.374.6.31p5d5.wav">
              <a:hlinkClick r:id="" action="ppaction://media"/>
            </p:cNvPr>
            <p:cNvPicPr>
              <a:picLocks noRot="1" noChangeAspect="1"/>
            </p:cNvPicPr>
            <p:nvPr>
              <a:wavAudioFile r:embed="rId21" name="sirscn6figs.00.374.6.31p5d5.wav"/>
            </p:nvPr>
          </p:nvPicPr>
          <p:blipFill>
            <a:blip r:embed="rId26" cstate="print"/>
            <a:stretch>
              <a:fillRect/>
            </a:stretch>
          </p:blipFill>
          <p:spPr>
            <a:xfrm>
              <a:off x="21492000" y="24372000"/>
              <a:ext cx="762000" cy="762000"/>
            </a:xfrm>
            <a:prstGeom prst="rect">
              <a:avLst/>
            </a:prstGeom>
          </p:spPr>
        </p:pic>
      </p:grpSp>
      <p:pic>
        <p:nvPicPr>
          <p:cNvPr id="88" name="sirscn6hi2mat.00.31p5d5.31p5d5mono.wav">
            <a:hlinkClick r:id="" action="ppaction://media"/>
          </p:cNvPr>
          <p:cNvPicPr>
            <a:picLocks noRot="1" noChangeAspect="1"/>
          </p:cNvPicPr>
          <p:nvPr>
            <a:wavAudioFile r:embed="rId1" name="sirscn6hi2mat.00.31p5d5.31p5d5mono.wav"/>
          </p:nvPr>
        </p:nvPicPr>
        <p:blipFill>
          <a:blip r:embed="rId27" cstate="print"/>
          <a:stretch>
            <a:fillRect/>
          </a:stretch>
        </p:blipFill>
        <p:spPr>
          <a:xfrm>
            <a:off x="27905120" y="21083616"/>
            <a:ext cx="1071570" cy="1071570"/>
          </a:xfrm>
          <a:prstGeom prst="rect">
            <a:avLst/>
          </a:prstGeom>
        </p:spPr>
      </p:pic>
      <p:grpSp>
        <p:nvGrpSpPr>
          <p:cNvPr id="89" name="Group 88"/>
          <p:cNvGrpSpPr/>
          <p:nvPr/>
        </p:nvGrpSpPr>
        <p:grpSpPr>
          <a:xfrm>
            <a:off x="28262310" y="16154394"/>
            <a:ext cx="8330808" cy="11930808"/>
            <a:chOff x="7560000" y="16560000"/>
            <a:chExt cx="8330808" cy="11930808"/>
          </a:xfrm>
        </p:grpSpPr>
        <p:pic>
          <p:nvPicPr>
            <p:cNvPr id="90" name="sirscn41b8.00.31p5d5.31p5d5.wav">
              <a:hlinkClick r:id="" action="ppaction://media"/>
            </p:cNvPr>
            <p:cNvPicPr>
              <a:picLocks noRot="1" noChangeAspect="1"/>
            </p:cNvPicPr>
            <p:nvPr>
              <a:wavAudioFile r:embed="rId3" name="sirscn41b8.00.31p5d5.31p5d5.wav"/>
            </p:nvPr>
          </p:nvPicPr>
          <p:blipFill>
            <a:blip r:embed="rId28" cstate="print"/>
            <a:srcRect/>
            <a:stretch>
              <a:fillRect/>
            </a:stretch>
          </p:blipFill>
          <p:spPr bwMode="auto">
            <a:xfrm>
              <a:off x="7560000" y="27360000"/>
              <a:ext cx="1130808" cy="1130808"/>
            </a:xfrm>
            <a:prstGeom prst="rect">
              <a:avLst/>
            </a:prstGeom>
            <a:noFill/>
            <a:ln w="9525">
              <a:noFill/>
              <a:miter lim="800000"/>
              <a:headEnd/>
              <a:tailEnd/>
            </a:ln>
          </p:spPr>
        </p:pic>
        <p:pic>
          <p:nvPicPr>
            <p:cNvPr id="91" name="sirscn41b8.01.31p5d5.31p5d5.wav">
              <a:hlinkClick r:id="" action="ppaction://media"/>
            </p:cNvPr>
            <p:cNvPicPr>
              <a:picLocks noRot="1" noChangeAspect="1"/>
            </p:cNvPicPr>
            <p:nvPr>
              <a:wavAudioFile r:embed="rId4" name="sirscn41b8.01.31p5d5.31p5d5.wav"/>
            </p:nvPr>
          </p:nvPicPr>
          <p:blipFill>
            <a:blip r:embed="rId29" cstate="print"/>
            <a:srcRect/>
            <a:stretch>
              <a:fillRect/>
            </a:stretch>
          </p:blipFill>
          <p:spPr bwMode="auto">
            <a:xfrm>
              <a:off x="8280000" y="26280000"/>
              <a:ext cx="1130808" cy="1130808"/>
            </a:xfrm>
            <a:prstGeom prst="rect">
              <a:avLst/>
            </a:prstGeom>
            <a:noFill/>
            <a:ln w="9525">
              <a:noFill/>
              <a:miter lim="800000"/>
              <a:headEnd/>
              <a:tailEnd/>
            </a:ln>
          </p:spPr>
        </p:pic>
        <p:pic>
          <p:nvPicPr>
            <p:cNvPr id="92" name="sirscn41b8.02.31p5d5.31p5d5.wav">
              <a:hlinkClick r:id="" action="ppaction://media"/>
            </p:cNvPr>
            <p:cNvPicPr>
              <a:picLocks noRot="1" noChangeAspect="1"/>
            </p:cNvPicPr>
            <p:nvPr>
              <a:wavAudioFile r:embed="rId5" name="sirscn41b8.02.31p5d5.31p5d5.wav"/>
            </p:nvPr>
          </p:nvPicPr>
          <p:blipFill>
            <a:blip r:embed="rId30" cstate="print"/>
            <a:srcRect/>
            <a:stretch>
              <a:fillRect/>
            </a:stretch>
          </p:blipFill>
          <p:spPr bwMode="auto">
            <a:xfrm>
              <a:off x="9000000" y="25200000"/>
              <a:ext cx="1130808" cy="1130808"/>
            </a:xfrm>
            <a:prstGeom prst="rect">
              <a:avLst/>
            </a:prstGeom>
            <a:noFill/>
            <a:ln w="9525">
              <a:noFill/>
              <a:miter lim="800000"/>
              <a:headEnd/>
              <a:tailEnd/>
            </a:ln>
          </p:spPr>
        </p:pic>
        <p:pic>
          <p:nvPicPr>
            <p:cNvPr id="93" name="sirscn41b8.03.31p5d5.31p5d5.wav">
              <a:hlinkClick r:id="" action="ppaction://media"/>
            </p:cNvPr>
            <p:cNvPicPr>
              <a:picLocks noRot="1" noChangeAspect="1"/>
            </p:cNvPicPr>
            <p:nvPr>
              <a:wavAudioFile r:embed="rId6" name="sirscn41b8.03.31p5d5.31p5d5.wav"/>
            </p:nvPr>
          </p:nvPicPr>
          <p:blipFill>
            <a:blip r:embed="rId31" cstate="print"/>
            <a:srcRect/>
            <a:stretch>
              <a:fillRect/>
            </a:stretch>
          </p:blipFill>
          <p:spPr bwMode="auto">
            <a:xfrm>
              <a:off x="9720000" y="24120000"/>
              <a:ext cx="1130808" cy="1130808"/>
            </a:xfrm>
            <a:prstGeom prst="rect">
              <a:avLst/>
            </a:prstGeom>
            <a:noFill/>
            <a:ln w="9525">
              <a:noFill/>
              <a:miter lim="800000"/>
              <a:headEnd/>
              <a:tailEnd/>
            </a:ln>
          </p:spPr>
        </p:pic>
        <p:pic>
          <p:nvPicPr>
            <p:cNvPr id="94" name="sirscn41b8.04.31p5d5.31p5d5.wav">
              <a:hlinkClick r:id="" action="ppaction://media"/>
            </p:cNvPr>
            <p:cNvPicPr>
              <a:picLocks noRot="1" noChangeAspect="1"/>
            </p:cNvPicPr>
            <p:nvPr>
              <a:wavAudioFile r:embed="rId7" name="sirscn41b8.04.31p5d5.31p5d5.wav"/>
            </p:nvPr>
          </p:nvPicPr>
          <p:blipFill>
            <a:blip r:embed="rId32" cstate="print"/>
            <a:srcRect/>
            <a:stretch>
              <a:fillRect/>
            </a:stretch>
          </p:blipFill>
          <p:spPr bwMode="auto">
            <a:xfrm>
              <a:off x="10440000" y="23040000"/>
              <a:ext cx="1130808" cy="1130808"/>
            </a:xfrm>
            <a:prstGeom prst="rect">
              <a:avLst/>
            </a:prstGeom>
            <a:noFill/>
            <a:ln w="9525">
              <a:noFill/>
              <a:miter lim="800000"/>
              <a:headEnd/>
              <a:tailEnd/>
            </a:ln>
          </p:spPr>
        </p:pic>
        <p:pic>
          <p:nvPicPr>
            <p:cNvPr id="95" name="sirscn41b8.05.31p5d5.31p5d5.wav">
              <a:hlinkClick r:id="" action="ppaction://media"/>
            </p:cNvPr>
            <p:cNvPicPr>
              <a:picLocks noRot="1" noChangeAspect="1"/>
            </p:cNvPicPr>
            <p:nvPr>
              <a:wavAudioFile r:embed="rId8" name="sirscn41b8.05.31p5d5.31p5d5.wav"/>
            </p:nvPr>
          </p:nvPicPr>
          <p:blipFill>
            <a:blip r:embed="rId33" cstate="print"/>
            <a:srcRect/>
            <a:stretch>
              <a:fillRect/>
            </a:stretch>
          </p:blipFill>
          <p:spPr bwMode="auto">
            <a:xfrm>
              <a:off x="11160000" y="21960000"/>
              <a:ext cx="1130808" cy="1130808"/>
            </a:xfrm>
            <a:prstGeom prst="rect">
              <a:avLst/>
            </a:prstGeom>
            <a:noFill/>
            <a:ln w="9525">
              <a:noFill/>
              <a:miter lim="800000"/>
              <a:headEnd/>
              <a:tailEnd/>
            </a:ln>
          </p:spPr>
        </p:pic>
        <p:pic>
          <p:nvPicPr>
            <p:cNvPr id="96" name="sirscn41b8.06.31p5d5.31p5d5.wav">
              <a:hlinkClick r:id="" action="ppaction://media"/>
            </p:cNvPr>
            <p:cNvPicPr>
              <a:picLocks noRot="1" noChangeAspect="1"/>
            </p:cNvPicPr>
            <p:nvPr>
              <a:wavAudioFile r:embed="rId9" name="sirscn41b8.06.31p5d5.31p5d5.wav"/>
            </p:nvPr>
          </p:nvPicPr>
          <p:blipFill>
            <a:blip r:embed="rId34" cstate="print"/>
            <a:srcRect/>
            <a:stretch>
              <a:fillRect/>
            </a:stretch>
          </p:blipFill>
          <p:spPr bwMode="auto">
            <a:xfrm>
              <a:off x="11880000" y="20880000"/>
              <a:ext cx="1130808" cy="1130808"/>
            </a:xfrm>
            <a:prstGeom prst="rect">
              <a:avLst/>
            </a:prstGeom>
            <a:noFill/>
            <a:ln w="9525">
              <a:noFill/>
              <a:miter lim="800000"/>
              <a:headEnd/>
              <a:tailEnd/>
            </a:ln>
          </p:spPr>
        </p:pic>
        <p:pic>
          <p:nvPicPr>
            <p:cNvPr id="97" name="sirscn41b8.07.31p5d5.31p5d5.wav">
              <a:hlinkClick r:id="" action="ppaction://media"/>
            </p:cNvPr>
            <p:cNvPicPr>
              <a:picLocks noRot="1" noChangeAspect="1"/>
            </p:cNvPicPr>
            <p:nvPr>
              <a:wavAudioFile r:embed="rId10" name="sirscn41b8.07.31p5d5.31p5d5.wav"/>
            </p:nvPr>
          </p:nvPicPr>
          <p:blipFill>
            <a:blip r:embed="rId35" cstate="print"/>
            <a:srcRect/>
            <a:stretch>
              <a:fillRect/>
            </a:stretch>
          </p:blipFill>
          <p:spPr bwMode="auto">
            <a:xfrm>
              <a:off x="12600000" y="19800000"/>
              <a:ext cx="1130808" cy="1130808"/>
            </a:xfrm>
            <a:prstGeom prst="rect">
              <a:avLst/>
            </a:prstGeom>
            <a:noFill/>
            <a:ln w="9525">
              <a:noFill/>
              <a:miter lim="800000"/>
              <a:headEnd/>
              <a:tailEnd/>
            </a:ln>
          </p:spPr>
        </p:pic>
        <p:pic>
          <p:nvPicPr>
            <p:cNvPr id="98" name="sirscn41b8.08.31p5d5.31p5d5.wav">
              <a:hlinkClick r:id="" action="ppaction://media"/>
            </p:cNvPr>
            <p:cNvPicPr>
              <a:picLocks noRot="1" noChangeAspect="1"/>
            </p:cNvPicPr>
            <p:nvPr>
              <a:wavAudioFile r:embed="rId11" name="sirscn41b8.08.31p5d5.31p5d5.wav"/>
            </p:nvPr>
          </p:nvPicPr>
          <p:blipFill>
            <a:blip r:embed="rId36" cstate="print"/>
            <a:srcRect/>
            <a:stretch>
              <a:fillRect/>
            </a:stretch>
          </p:blipFill>
          <p:spPr bwMode="auto">
            <a:xfrm>
              <a:off x="13320000" y="18720000"/>
              <a:ext cx="1130808" cy="1130808"/>
            </a:xfrm>
            <a:prstGeom prst="rect">
              <a:avLst/>
            </a:prstGeom>
            <a:noFill/>
            <a:ln w="9525">
              <a:noFill/>
              <a:miter lim="800000"/>
              <a:headEnd/>
              <a:tailEnd/>
            </a:ln>
          </p:spPr>
        </p:pic>
        <p:pic>
          <p:nvPicPr>
            <p:cNvPr id="99" name="sirscn41b8.09.31p5d5.31p5d5.wav">
              <a:hlinkClick r:id="" action="ppaction://media"/>
            </p:cNvPr>
            <p:cNvPicPr>
              <a:picLocks noRot="1" noChangeAspect="1"/>
            </p:cNvPicPr>
            <p:nvPr>
              <a:wavAudioFile r:embed="rId12" name="sirscn41b8.09.31p5d5.31p5d5.wav"/>
            </p:nvPr>
          </p:nvPicPr>
          <p:blipFill>
            <a:blip r:embed="rId36" cstate="print"/>
            <a:srcRect/>
            <a:stretch>
              <a:fillRect/>
            </a:stretch>
          </p:blipFill>
          <p:spPr bwMode="auto">
            <a:xfrm>
              <a:off x="14040000" y="17640000"/>
              <a:ext cx="1130808" cy="1130808"/>
            </a:xfrm>
            <a:prstGeom prst="rect">
              <a:avLst/>
            </a:prstGeom>
            <a:noFill/>
            <a:ln w="9525">
              <a:noFill/>
              <a:miter lim="800000"/>
              <a:headEnd/>
              <a:tailEnd/>
            </a:ln>
          </p:spPr>
        </p:pic>
        <p:pic>
          <p:nvPicPr>
            <p:cNvPr id="100" name="sirscn41b8.10.31p5d5.31p5d5.wav">
              <a:hlinkClick r:id="" action="ppaction://media"/>
            </p:cNvPr>
            <p:cNvPicPr>
              <a:picLocks noRot="1" noChangeAspect="1"/>
            </p:cNvPicPr>
            <p:nvPr>
              <a:wavAudioFile r:embed="rId13" name="sirscn41b8.10.31p5d5.31p5d5.wav"/>
            </p:nvPr>
          </p:nvPicPr>
          <p:blipFill>
            <a:blip r:embed="rId36" cstate="print"/>
            <a:srcRect/>
            <a:stretch>
              <a:fillRect/>
            </a:stretch>
          </p:blipFill>
          <p:spPr bwMode="auto">
            <a:xfrm>
              <a:off x="14760000" y="16560000"/>
              <a:ext cx="1130808" cy="1130808"/>
            </a:xfrm>
            <a:prstGeom prst="rect">
              <a:avLst/>
            </a:prstGeom>
            <a:noFill/>
            <a:ln w="9525">
              <a:noFill/>
              <a:miter lim="800000"/>
              <a:headEnd/>
              <a:tailEnd/>
            </a:ln>
          </p:spPr>
        </p:pic>
      </p:grpSp>
      <p:grpSp>
        <p:nvGrpSpPr>
          <p:cNvPr id="86" name="Group 85"/>
          <p:cNvGrpSpPr/>
          <p:nvPr/>
        </p:nvGrpSpPr>
        <p:grpSpPr>
          <a:xfrm>
            <a:off x="30405450" y="16154394"/>
            <a:ext cx="10709954" cy="12153935"/>
            <a:chOff x="30405450" y="16154394"/>
            <a:chExt cx="10709954" cy="12153935"/>
          </a:xfrm>
        </p:grpSpPr>
        <p:sp>
          <p:nvSpPr>
            <p:cNvPr id="101" name="TextBox 31"/>
            <p:cNvSpPr txBox="1">
              <a:spLocks noChangeArrowheads="1"/>
            </p:cNvSpPr>
            <p:nvPr/>
          </p:nvSpPr>
          <p:spPr bwMode="auto">
            <a:xfrm>
              <a:off x="30405450" y="27108000"/>
              <a:ext cx="2786082" cy="1200329"/>
            </a:xfrm>
            <a:prstGeom prst="rect">
              <a:avLst/>
            </a:prstGeom>
            <a:noFill/>
            <a:ln w="9525">
              <a:noFill/>
              <a:miter lim="800000"/>
              <a:headEnd/>
              <a:tailEnd/>
            </a:ln>
          </p:spPr>
          <p:txBody>
            <a:bodyPr wrap="square">
              <a:spAutoFit/>
            </a:bodyPr>
            <a:lstStyle/>
            <a:p>
              <a:pPr algn="ctr"/>
              <a:r>
                <a:rPr lang="en-GB" sz="7200" dirty="0" smtClean="0">
                  <a:latin typeface="Arial" charset="0"/>
                  <a:cs typeface="Arial" charset="0"/>
                </a:rPr>
                <a:t>step 0</a:t>
              </a:r>
              <a:endParaRPr lang="en-US" sz="7200" dirty="0"/>
            </a:p>
          </p:txBody>
        </p:sp>
        <p:sp>
          <p:nvSpPr>
            <p:cNvPr id="102" name="TextBox 31"/>
            <p:cNvSpPr txBox="1">
              <a:spLocks noChangeArrowheads="1"/>
            </p:cNvSpPr>
            <p:nvPr/>
          </p:nvSpPr>
          <p:spPr bwMode="auto">
            <a:xfrm>
              <a:off x="36972000" y="16154394"/>
              <a:ext cx="4143404" cy="1107996"/>
            </a:xfrm>
            <a:prstGeom prst="rect">
              <a:avLst/>
            </a:prstGeom>
            <a:noFill/>
            <a:ln w="9525">
              <a:noFill/>
              <a:miter lim="800000"/>
              <a:headEnd/>
              <a:tailEnd/>
            </a:ln>
          </p:spPr>
          <p:txBody>
            <a:bodyPr wrap="square">
              <a:spAutoFit/>
            </a:bodyPr>
            <a:lstStyle/>
            <a:p>
              <a:pPr algn="ctr"/>
              <a:r>
                <a:rPr lang="en-GB" sz="6600" dirty="0" smtClean="0">
                  <a:latin typeface="Arial" charset="0"/>
                  <a:cs typeface="Arial" charset="0"/>
                </a:rPr>
                <a:t>step 10</a:t>
              </a:r>
              <a:endParaRPr lang="en-US" sz="6600" dirty="0"/>
            </a:p>
          </p:txBody>
        </p:sp>
        <p:sp>
          <p:nvSpPr>
            <p:cNvPr id="103" name="Left Arrow 102"/>
            <p:cNvSpPr/>
            <p:nvPr/>
          </p:nvSpPr>
          <p:spPr bwMode="auto">
            <a:xfrm rot="5088372">
              <a:off x="31356000" y="19351273"/>
              <a:ext cx="8568927" cy="5180741"/>
            </a:xfrm>
            <a:prstGeom prst="leftArrow">
              <a:avLst>
                <a:gd name="adj1" fmla="val 49749"/>
                <a:gd name="adj2" fmla="val 50126"/>
              </a:avLst>
            </a:prstGeom>
            <a:solidFill>
              <a:srgbClr val="106DB6"/>
            </a:solidFill>
            <a:ln w="9525" cap="flat" cmpd="sng" algn="ctr">
              <a:noFill/>
              <a:prstDash val="solid"/>
              <a:round/>
              <a:headEnd type="none" w="med" len="med"/>
              <a:tailEnd type="none" w="med" len="med"/>
            </a:ln>
            <a:effectLst/>
            <a:scene3d>
              <a:camera prst="orthographicFront">
                <a:rot lat="4200000" lon="1860000" rev="21120000"/>
              </a:camera>
              <a:lightRig rig="threePt" dir="t"/>
            </a:scene3d>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9900"/>
                </a:solidFill>
                <a:effectLst/>
                <a:latin typeface="Rdg Vesta" pitchFamily="2" charset="0"/>
              </a:endParaRPr>
            </a:p>
          </p:txBody>
        </p:sp>
      </p:grpSp>
      <p:pic>
        <p:nvPicPr>
          <p:cNvPr id="75" name="vocoder natural.wav">
            <a:hlinkClick r:id="" action="ppaction://media"/>
          </p:cNvPr>
          <p:cNvPicPr>
            <a:picLocks noRot="1" noChangeAspect="1"/>
          </p:cNvPicPr>
          <p:nvPr>
            <a:wavAudioFile r:embed="rId2" name="vocoder natural.wav"/>
          </p:nvPr>
        </p:nvPicPr>
        <p:blipFill>
          <a:blip r:embed="rId37" cstate="print"/>
          <a:stretch>
            <a:fillRect/>
          </a:stretch>
        </p:blipFill>
        <p:spPr>
          <a:xfrm>
            <a:off x="25261914" y="23012442"/>
            <a:ext cx="928694" cy="9286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1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1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down)">
                                      <p:cBhvr>
                                        <p:cTn id="37" dur="1000"/>
                                        <p:tgtEl>
                                          <p:spTgt spid="38"/>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1000"/>
                                        <p:tgtEl>
                                          <p:spTgt spid="32"/>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1000"/>
                                        <p:tgtEl>
                                          <p:spTgt spid="3"/>
                                        </p:tgtEl>
                                      </p:cBhvr>
                                    </p:animEffect>
                                  </p:childTnLst>
                                </p:cTn>
                              </p:par>
                            </p:childTnLst>
                          </p:cTn>
                        </p:par>
                        <p:par>
                          <p:cTn id="46" fill="hold">
                            <p:stCondLst>
                              <p:cond delay="3000"/>
                            </p:stCondLst>
                            <p:childTnLst>
                              <p:par>
                                <p:cTn id="47" presetID="22" presetClass="entr" presetSubtype="1"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up)">
                                      <p:cBhvr>
                                        <p:cTn id="49" dur="1000"/>
                                        <p:tgtEl>
                                          <p:spTgt spid="41"/>
                                        </p:tgtEl>
                                      </p:cBhvr>
                                    </p:animEffect>
                                  </p:childTnLst>
                                </p:cTn>
                              </p:par>
                            </p:childTnLst>
                          </p:cTn>
                        </p:par>
                        <p:par>
                          <p:cTn id="50" fill="hold">
                            <p:stCondLst>
                              <p:cond delay="4000"/>
                            </p:stCondLst>
                            <p:childTnLst>
                              <p:par>
                                <p:cTn id="51" presetID="22" presetClass="entr" presetSubtype="4"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down)">
                                      <p:cBhvr>
                                        <p:cTn id="53" dur="1000"/>
                                        <p:tgtEl>
                                          <p:spTgt spid="58"/>
                                        </p:tgtEl>
                                      </p:cBhvr>
                                    </p:animEffect>
                                  </p:childTnLst>
                                </p:cTn>
                              </p:par>
                            </p:childTnLst>
                          </p:cTn>
                        </p:par>
                        <p:par>
                          <p:cTn id="54" fill="hold">
                            <p:stCondLst>
                              <p:cond delay="5000"/>
                            </p:stCondLst>
                            <p:childTnLst>
                              <p:par>
                                <p:cTn id="55" presetID="22" presetClass="entr" presetSubtype="1" fill="hold"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wipe(up)">
                                      <p:cBhvr>
                                        <p:cTn id="57" dur="1000"/>
                                        <p:tgtEl>
                                          <p:spTgt spid="7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wipe(left)">
                                      <p:cBhvr>
                                        <p:cTn id="62" dur="2000"/>
                                        <p:tgtEl>
                                          <p:spTgt spid="73"/>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left)">
                                      <p:cBhvr>
                                        <p:cTn id="66" dur="1000"/>
                                        <p:tgtEl>
                                          <p:spTgt spid="74">
                                            <p:txEl>
                                              <p:pRg st="0" end="0"/>
                                            </p:txEl>
                                          </p:spTgt>
                                        </p:tgtEl>
                                      </p:cBhvr>
                                    </p:animEffect>
                                  </p:childTnLst>
                                </p:cTn>
                              </p:par>
                            </p:childTnLst>
                          </p:cTn>
                        </p:par>
                        <p:par>
                          <p:cTn id="67" fill="hold">
                            <p:stCondLst>
                              <p:cond delay="3000"/>
                            </p:stCondLst>
                            <p:childTnLst>
                              <p:par>
                                <p:cTn id="68" presetID="1" presetClass="entr" presetSubtype="0" fill="hold" nodeType="afterEffect">
                                  <p:stCondLst>
                                    <p:cond delay="0"/>
                                  </p:stCondLst>
                                  <p:childTnLst>
                                    <p:set>
                                      <p:cBhvr>
                                        <p:cTn id="69" dur="1" fill="hold">
                                          <p:stCondLst>
                                            <p:cond delay="0"/>
                                          </p:stCondLst>
                                        </p:cTn>
                                        <p:tgtEl>
                                          <p:spTgt spid="8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wipe(down)">
                                      <p:cBhvr>
                                        <p:cTn id="78" dur="500"/>
                                        <p:tgtEl>
                                          <p:spTgt spid="86"/>
                                        </p:tgtEl>
                                      </p:cBhvr>
                                    </p:animEffect>
                                  </p:childTnLst>
                                </p:cTn>
                              </p:par>
                              <p:par>
                                <p:cTn id="79" presetID="22" presetClass="entr" presetSubtype="4" fill="hold" nodeType="with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wipe(down)">
                                      <p:cBhvr>
                                        <p:cTn id="81"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2"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83" fill="hold" display="0">
                  <p:stCondLst>
                    <p:cond delay="indefinite"/>
                  </p:stCondLst>
                  <p:endCondLst>
                    <p:cond evt="onNext" delay="0">
                      <p:tgtEl>
                        <p:sldTgt/>
                      </p:tgtEl>
                    </p:cond>
                    <p:cond evt="onPrev" delay="0">
                      <p:tgtEl>
                        <p:sldTgt/>
                      </p:tgtEl>
                    </p:cond>
                    <p:cond evt="onStopAudio" delay="0">
                      <p:tgtEl>
                        <p:sldTgt/>
                      </p:tgtEl>
                    </p:cond>
                  </p:endCondLst>
                </p:cTn>
                <p:tgtEl>
                  <p:spTgt spid="75"/>
                </p:tgtEl>
              </p:cMediaNode>
            </p:audio>
            <p:audio>
              <p:cMediaNode>
                <p:cTn id="84" display="0">
                  <p:stCondLst>
                    <p:cond delay="indefinite"/>
                  </p:stCondLst>
                  <p:endCondLst>
                    <p:cond evt="onNext" delay="0">
                      <p:tgtEl>
                        <p:sldTgt/>
                      </p:tgtEl>
                    </p:cond>
                    <p:cond evt="onPrev" delay="0">
                      <p:tgtEl>
                        <p:sldTgt/>
                      </p:tgtEl>
                    </p:cond>
                    <p:cond evt="onStopAudio" delay="0">
                      <p:tgtEl>
                        <p:sldTgt/>
                      </p:tgtEl>
                    </p:cond>
                  </p:endCondLst>
                </p:cTn>
                <p:tgtEl>
                  <p:spTgt spid="92"/>
                </p:tgtEl>
              </p:cMediaNode>
            </p:audio>
          </p:childTnLst>
        </p:cTn>
      </p:par>
    </p:tnLst>
    <p:bldLst>
      <p:bldP spid="2" grpId="0" build="p"/>
      <p:bldP spid="7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3"/>
          <p:cNvSpPr txBox="1">
            <a:spLocks noChangeAspect="1" noChangeArrowheads="1"/>
          </p:cNvSpPr>
          <p:nvPr/>
        </p:nvSpPr>
        <p:spPr>
          <a:xfrm>
            <a:off x="1401622" y="938100"/>
            <a:ext cx="39967464" cy="31972425"/>
          </a:xfrm>
          <a:prstGeom prst="rect">
            <a:avLst/>
          </a:prstGeom>
        </p:spPr>
        <p:txBody>
          <a:bodyPr/>
          <a:lstStyle/>
          <a:p>
            <a:pPr marL="598488" lvl="0" indent="-598488" defTabSz="3878263" eaLnBrk="0" hangingPunct="0">
              <a:lnSpc>
                <a:spcPct val="80000"/>
              </a:lnSpc>
              <a:spcBef>
                <a:spcPct val="60000"/>
              </a:spcBef>
              <a:buClr>
                <a:schemeClr val="tx2"/>
              </a:buClr>
              <a:buFontTx/>
              <a:buChar char="•"/>
            </a:pPr>
            <a:r>
              <a:rPr lang="en-US" sz="9600" kern="0" dirty="0" smtClean="0">
                <a:latin typeface="Arial" pitchFamily="34" charset="0"/>
                <a:cs typeface="Arial" pitchFamily="34" charset="0"/>
              </a:rPr>
              <a:t>   what is the relative importance of the different bands in the test word?</a:t>
            </a:r>
          </a:p>
          <a:p>
            <a:pPr marL="598488" lvl="0" indent="-598488" defTabSz="3878263" eaLnBrk="0" hangingPunct="0">
              <a:lnSpc>
                <a:spcPct val="80000"/>
              </a:lnSpc>
              <a:spcBef>
                <a:spcPct val="60000"/>
              </a:spcBef>
              <a:buClr>
                <a:schemeClr val="tx2"/>
              </a:buClr>
              <a:buFontTx/>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context held at 0.32 m throughout</a:t>
            </a: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a:t>
            </a: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grpSp>
        <p:nvGrpSpPr>
          <p:cNvPr id="206" name="Group 205"/>
          <p:cNvGrpSpPr/>
          <p:nvPr/>
        </p:nvGrpSpPr>
        <p:grpSpPr>
          <a:xfrm>
            <a:off x="11747174" y="4724261"/>
            <a:ext cx="1546225" cy="4565650"/>
            <a:chOff x="4032000" y="10725150"/>
            <a:chExt cx="1546225" cy="4565650"/>
          </a:xfrm>
        </p:grpSpPr>
        <p:sp>
          <p:nvSpPr>
            <p:cNvPr id="1175" name="Flowchart: Delay 3"/>
            <p:cNvSpPr>
              <a:spLocks noChangeArrowheads="1"/>
            </p:cNvSpPr>
            <p:nvPr/>
          </p:nvSpPr>
          <p:spPr bwMode="auto">
            <a:xfrm>
              <a:off x="4061643"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6" name="Flowchart: Delay 4"/>
            <p:cNvSpPr>
              <a:spLocks noChangeArrowheads="1"/>
            </p:cNvSpPr>
            <p:nvPr/>
          </p:nvSpPr>
          <p:spPr bwMode="auto">
            <a:xfrm>
              <a:off x="4758740"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7" name="Flowchart: Process 112"/>
            <p:cNvSpPr>
              <a:spLocks noChangeArrowheads="1"/>
            </p:cNvSpPr>
            <p:nvPr/>
          </p:nvSpPr>
          <p:spPr bwMode="auto">
            <a:xfrm>
              <a:off x="4061643"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sp>
          <p:nvSpPr>
            <p:cNvPr id="1178" name="Flowchart: Process 113"/>
            <p:cNvSpPr>
              <a:spLocks noChangeArrowheads="1"/>
            </p:cNvSpPr>
            <p:nvPr/>
          </p:nvSpPr>
          <p:spPr bwMode="auto">
            <a:xfrm>
              <a:off x="4758740"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cxnSp>
          <p:nvCxnSpPr>
            <p:cNvPr id="1179" name="Straight Connector 114"/>
            <p:cNvCxnSpPr>
              <a:cxnSpLocks noChangeShapeType="1"/>
            </p:cNvCxnSpPr>
            <p:nvPr/>
          </p:nvCxnSpPr>
          <p:spPr bwMode="auto">
            <a:xfrm>
              <a:off x="4064370" y="11484328"/>
              <a:ext cx="1513470" cy="216"/>
            </a:xfrm>
            <a:prstGeom prst="line">
              <a:avLst/>
            </a:prstGeom>
            <a:noFill/>
            <a:ln w="127000" algn="ctr">
              <a:solidFill>
                <a:srgbClr val="009900">
                  <a:alpha val="40000"/>
                </a:srgbClr>
              </a:solidFill>
              <a:round/>
              <a:headEnd/>
              <a:tailEnd/>
            </a:ln>
          </p:spPr>
        </p:cxnSp>
        <p:sp>
          <p:nvSpPr>
            <p:cNvPr id="1180" name="Flowchart: Delay 3"/>
            <p:cNvSpPr>
              <a:spLocks noChangeArrowheads="1"/>
            </p:cNvSpPr>
            <p:nvPr/>
          </p:nvSpPr>
          <p:spPr bwMode="auto">
            <a:xfrm>
              <a:off x="4051762"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1" name="Flowchart: Delay 4"/>
            <p:cNvSpPr>
              <a:spLocks noChangeArrowheads="1"/>
            </p:cNvSpPr>
            <p:nvPr/>
          </p:nvSpPr>
          <p:spPr bwMode="auto">
            <a:xfrm>
              <a:off x="4748859"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2" name="Flowchart: Process 102"/>
            <p:cNvSpPr>
              <a:spLocks noChangeArrowheads="1"/>
            </p:cNvSpPr>
            <p:nvPr/>
          </p:nvSpPr>
          <p:spPr bwMode="auto">
            <a:xfrm>
              <a:off x="4051762"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3" name="Flowchart: Process 103"/>
            <p:cNvSpPr>
              <a:spLocks noChangeArrowheads="1"/>
            </p:cNvSpPr>
            <p:nvPr/>
          </p:nvSpPr>
          <p:spPr bwMode="auto">
            <a:xfrm>
              <a:off x="4748859"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4" name="Straight Connector 104"/>
            <p:cNvCxnSpPr>
              <a:cxnSpLocks noChangeShapeType="1"/>
            </p:cNvCxnSpPr>
            <p:nvPr/>
          </p:nvCxnSpPr>
          <p:spPr bwMode="auto">
            <a:xfrm>
              <a:off x="4064370" y="12699249"/>
              <a:ext cx="1513470" cy="216"/>
            </a:xfrm>
            <a:prstGeom prst="line">
              <a:avLst/>
            </a:prstGeom>
            <a:noFill/>
            <a:ln w="127000" algn="ctr">
              <a:solidFill>
                <a:srgbClr val="009900">
                  <a:alpha val="40000"/>
                </a:srgbClr>
              </a:solidFill>
              <a:round/>
              <a:headEnd/>
              <a:tailEnd/>
            </a:ln>
          </p:spPr>
        </p:cxnSp>
        <p:sp>
          <p:nvSpPr>
            <p:cNvPr id="1185" name="Flowchart: Delay 3"/>
            <p:cNvSpPr>
              <a:spLocks noChangeArrowheads="1"/>
            </p:cNvSpPr>
            <p:nvPr/>
          </p:nvSpPr>
          <p:spPr bwMode="auto">
            <a:xfrm>
              <a:off x="4041881"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6" name="Flowchart: Delay 4"/>
            <p:cNvSpPr>
              <a:spLocks noChangeArrowheads="1"/>
            </p:cNvSpPr>
            <p:nvPr/>
          </p:nvSpPr>
          <p:spPr bwMode="auto">
            <a:xfrm>
              <a:off x="4738978"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7" name="Flowchart: Process 90"/>
            <p:cNvSpPr>
              <a:spLocks noChangeArrowheads="1"/>
            </p:cNvSpPr>
            <p:nvPr/>
          </p:nvSpPr>
          <p:spPr bwMode="auto">
            <a:xfrm>
              <a:off x="4041881"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8" name="Flowchart: Process 91"/>
            <p:cNvSpPr>
              <a:spLocks noChangeArrowheads="1"/>
            </p:cNvSpPr>
            <p:nvPr/>
          </p:nvSpPr>
          <p:spPr bwMode="auto">
            <a:xfrm>
              <a:off x="4738978"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9" name="Straight Connector 92"/>
            <p:cNvCxnSpPr>
              <a:cxnSpLocks noChangeShapeType="1"/>
            </p:cNvCxnSpPr>
            <p:nvPr/>
          </p:nvCxnSpPr>
          <p:spPr bwMode="auto">
            <a:xfrm>
              <a:off x="4064370" y="13904451"/>
              <a:ext cx="1513470" cy="216"/>
            </a:xfrm>
            <a:prstGeom prst="line">
              <a:avLst/>
            </a:prstGeom>
            <a:noFill/>
            <a:ln w="127000" algn="ctr">
              <a:solidFill>
                <a:srgbClr val="009900">
                  <a:alpha val="40000"/>
                </a:srgbClr>
              </a:solidFill>
              <a:round/>
              <a:headEnd/>
              <a:tailEnd/>
            </a:ln>
          </p:spPr>
        </p:cxnSp>
        <p:sp>
          <p:nvSpPr>
            <p:cNvPr id="1190" name="Flowchart: Delay 3"/>
            <p:cNvSpPr>
              <a:spLocks noChangeArrowheads="1"/>
            </p:cNvSpPr>
            <p:nvPr/>
          </p:nvSpPr>
          <p:spPr bwMode="auto">
            <a:xfrm>
              <a:off x="4032000"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91" name="Flowchart: Delay 4"/>
            <p:cNvSpPr>
              <a:spLocks noChangeArrowheads="1"/>
            </p:cNvSpPr>
            <p:nvPr/>
          </p:nvSpPr>
          <p:spPr bwMode="auto">
            <a:xfrm>
              <a:off x="4729097"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92" name="Flowchart: Process 80"/>
            <p:cNvSpPr>
              <a:spLocks noChangeArrowheads="1"/>
            </p:cNvSpPr>
            <p:nvPr/>
          </p:nvSpPr>
          <p:spPr bwMode="auto">
            <a:xfrm>
              <a:off x="4032000"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93" name="Flowchart: Process 81"/>
            <p:cNvSpPr>
              <a:spLocks noChangeArrowheads="1"/>
            </p:cNvSpPr>
            <p:nvPr/>
          </p:nvSpPr>
          <p:spPr bwMode="auto">
            <a:xfrm>
              <a:off x="4729097"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94" name="Straight Connector 82"/>
            <p:cNvCxnSpPr>
              <a:cxnSpLocks noChangeShapeType="1"/>
            </p:cNvCxnSpPr>
            <p:nvPr/>
          </p:nvCxnSpPr>
          <p:spPr bwMode="auto">
            <a:xfrm>
              <a:off x="4064370" y="15119373"/>
              <a:ext cx="1513470" cy="216"/>
            </a:xfrm>
            <a:prstGeom prst="line">
              <a:avLst/>
            </a:prstGeom>
            <a:noFill/>
            <a:ln w="127000" algn="ctr">
              <a:solidFill>
                <a:srgbClr val="009900">
                  <a:alpha val="40000"/>
                </a:srgbClr>
              </a:solidFill>
              <a:round/>
              <a:headEnd/>
              <a:tailEnd/>
            </a:ln>
          </p:spPr>
        </p:cxnSp>
      </p:grpSp>
      <p:sp>
        <p:nvSpPr>
          <p:cNvPr id="209" name="TextBox 3"/>
          <p:cNvSpPr txBox="1">
            <a:spLocks noChangeArrowheads="1"/>
          </p:cNvSpPr>
          <p:nvPr/>
        </p:nvSpPr>
        <p:spPr bwMode="auto">
          <a:xfrm>
            <a:off x="10902746" y="4509903"/>
            <a:ext cx="714380" cy="4714908"/>
          </a:xfrm>
          <a:prstGeom prst="rect">
            <a:avLst/>
          </a:prstGeom>
          <a:noFill/>
          <a:ln w="9525">
            <a:noFill/>
            <a:miter lim="800000"/>
            <a:headEnd/>
            <a:tailEnd/>
          </a:ln>
        </p:spPr>
        <p:txBody>
          <a:bodyPr/>
          <a:lstStyle/>
          <a:p>
            <a:pPr algn="r"/>
            <a:r>
              <a:rPr lang="en-GB" sz="4000" dirty="0" smtClean="0">
                <a:latin typeface="Arial" charset="0"/>
                <a:cs typeface="Arial" charset="0"/>
              </a:rPr>
              <a:t>87654321</a:t>
            </a:r>
            <a:endParaRPr lang="en-GB" sz="4000" dirty="0">
              <a:latin typeface="Arial" charset="0"/>
              <a:cs typeface="Arial" charset="0"/>
            </a:endParaRPr>
          </a:p>
          <a:p>
            <a:endParaRPr lang="en-US" sz="8000" dirty="0"/>
          </a:p>
        </p:txBody>
      </p:sp>
      <p:sp>
        <p:nvSpPr>
          <p:cNvPr id="210" name="TextBox 3"/>
          <p:cNvSpPr txBox="1">
            <a:spLocks noChangeArrowheads="1"/>
          </p:cNvSpPr>
          <p:nvPr/>
        </p:nvSpPr>
        <p:spPr bwMode="auto">
          <a:xfrm>
            <a:off x="11052000" y="3652647"/>
            <a:ext cx="571504" cy="927057"/>
          </a:xfrm>
          <a:prstGeom prst="rect">
            <a:avLst/>
          </a:prstGeom>
          <a:noFill/>
          <a:ln w="9525">
            <a:noFill/>
            <a:miter lim="800000"/>
            <a:headEnd/>
            <a:tailEnd/>
          </a:ln>
        </p:spPr>
        <p:txBody>
          <a:bodyPr/>
          <a:lstStyle/>
          <a:p>
            <a:r>
              <a:rPr lang="en-GB" sz="6000" dirty="0" smtClean="0">
                <a:latin typeface="Arial" pitchFamily="34" charset="0"/>
                <a:cs typeface="Arial" pitchFamily="34" charset="0"/>
              </a:rPr>
              <a:t>n</a:t>
            </a:r>
            <a:endParaRPr lang="en-US" sz="6000" dirty="0">
              <a:latin typeface="Arial" pitchFamily="34" charset="0"/>
              <a:cs typeface="Arial" pitchFamily="34" charset="0"/>
            </a:endParaRPr>
          </a:p>
        </p:txBody>
      </p:sp>
      <p:sp>
        <p:nvSpPr>
          <p:cNvPr id="264" name="TextBox 3"/>
          <p:cNvSpPr txBox="1">
            <a:spLocks noChangeArrowheads="1"/>
          </p:cNvSpPr>
          <p:nvPr/>
        </p:nvSpPr>
        <p:spPr bwMode="auto">
          <a:xfrm>
            <a:off x="10045620" y="9653536"/>
            <a:ext cx="5562770"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test word’s bands </a:t>
            </a:r>
            <a:endParaRPr lang="en-US" sz="5400" dirty="0">
              <a:latin typeface="Arial" pitchFamily="34" charset="0"/>
              <a:cs typeface="Arial" pitchFamily="34" charset="0"/>
            </a:endParaRPr>
          </a:p>
        </p:txBody>
      </p:sp>
      <p:sp>
        <p:nvSpPr>
          <p:cNvPr id="265" name="TextBox 3"/>
          <p:cNvSpPr txBox="1">
            <a:spLocks noChangeArrowheads="1"/>
          </p:cNvSpPr>
          <p:nvPr/>
        </p:nvSpPr>
        <p:spPr bwMode="auto">
          <a:xfrm>
            <a:off x="16475040" y="4081372"/>
            <a:ext cx="15001980"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test-word band varied between 0.32 m and 10 m   </a:t>
            </a:r>
            <a:endParaRPr lang="en-US" sz="5400" dirty="0">
              <a:latin typeface="Arial" pitchFamily="34" charset="0"/>
              <a:cs typeface="Arial" pitchFamily="34" charset="0"/>
            </a:endParaRPr>
          </a:p>
        </p:txBody>
      </p:sp>
      <p:sp>
        <p:nvSpPr>
          <p:cNvPr id="266" name="TextBox 3"/>
          <p:cNvSpPr txBox="1">
            <a:spLocks noChangeArrowheads="1"/>
          </p:cNvSpPr>
          <p:nvPr/>
        </p:nvSpPr>
        <p:spPr bwMode="auto">
          <a:xfrm>
            <a:off x="16689354" y="5224380"/>
            <a:ext cx="14359038"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test-word band held at 0.32 m in all conditions    </a:t>
            </a:r>
            <a:endParaRPr lang="en-US" sz="5400" dirty="0">
              <a:latin typeface="Arial" pitchFamily="34" charset="0"/>
              <a:cs typeface="Arial" pitchFamily="34" charset="0"/>
            </a:endParaRPr>
          </a:p>
        </p:txBody>
      </p:sp>
      <p:sp>
        <p:nvSpPr>
          <p:cNvPr id="267" name="Line 49"/>
          <p:cNvSpPr>
            <a:spLocks noChangeShapeType="1"/>
          </p:cNvSpPr>
          <p:nvPr/>
        </p:nvSpPr>
        <p:spPr bwMode="auto">
          <a:xfrm flipH="1">
            <a:off x="13331768" y="4581438"/>
            <a:ext cx="2786082" cy="285816"/>
          </a:xfrm>
          <a:prstGeom prst="line">
            <a:avLst/>
          </a:prstGeom>
          <a:noFill/>
          <a:ln w="127000">
            <a:solidFill>
              <a:srgbClr val="FF0000"/>
            </a:solidFill>
            <a:round/>
            <a:headEnd/>
            <a:tailEnd type="arrow" w="med" len="lg"/>
          </a:ln>
        </p:spPr>
        <p:txBody>
          <a:bodyPr/>
          <a:lstStyle/>
          <a:p>
            <a:endParaRPr lang="en-US"/>
          </a:p>
        </p:txBody>
      </p:sp>
      <p:sp>
        <p:nvSpPr>
          <p:cNvPr id="268" name="Line 49"/>
          <p:cNvSpPr>
            <a:spLocks noChangeShapeType="1"/>
          </p:cNvSpPr>
          <p:nvPr/>
        </p:nvSpPr>
        <p:spPr bwMode="auto">
          <a:xfrm flipH="1" flipV="1">
            <a:off x="13403206" y="5510132"/>
            <a:ext cx="2786082" cy="142876"/>
          </a:xfrm>
          <a:prstGeom prst="line">
            <a:avLst/>
          </a:prstGeom>
          <a:noFill/>
          <a:ln w="127000">
            <a:solidFill>
              <a:srgbClr val="FF0000"/>
            </a:solidFill>
            <a:round/>
            <a:headEnd/>
            <a:tailEnd type="arrow" w="med" len="lg"/>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wipe(left)">
                                      <p:cBhvr>
                                        <p:cTn id="7" dur="1000"/>
                                        <p:tgtEl>
                                          <p:spTgt spid="2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wipe(left)">
                                      <p:cBhvr>
                                        <p:cTn id="12" dur="1000"/>
                                        <p:tgtEl>
                                          <p:spTgt spid="264"/>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06"/>
                                        </p:tgtEl>
                                        <p:attrNameLst>
                                          <p:attrName>style.visibility</p:attrName>
                                        </p:attrNameLst>
                                      </p:cBhvr>
                                      <p:to>
                                        <p:strVal val="visible"/>
                                      </p:to>
                                    </p:set>
                                    <p:animEffect transition="in" filter="wipe(down)">
                                      <p:cBhvr>
                                        <p:cTn id="16" dur="1000"/>
                                        <p:tgtEl>
                                          <p:spTgt spid="206"/>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210"/>
                                        </p:tgtEl>
                                        <p:attrNameLst>
                                          <p:attrName>style.visibility</p:attrName>
                                        </p:attrNameLst>
                                      </p:cBhvr>
                                      <p:to>
                                        <p:strVal val="visible"/>
                                      </p:to>
                                    </p:set>
                                    <p:animEffect transition="in" filter="wipe(down)">
                                      <p:cBhvr>
                                        <p:cTn id="20" dur="500"/>
                                        <p:tgtEl>
                                          <p:spTgt spid="210"/>
                                        </p:tgtEl>
                                      </p:cBhvr>
                                    </p:animEffect>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209"/>
                                        </p:tgtEl>
                                        <p:attrNameLst>
                                          <p:attrName>style.visibility</p:attrName>
                                        </p:attrNameLst>
                                      </p:cBhvr>
                                      <p:to>
                                        <p:strVal val="visible"/>
                                      </p:to>
                                    </p:set>
                                    <p:animEffect transition="in" filter="wipe(down)">
                                      <p:cBhvr>
                                        <p:cTn id="24" dur="500"/>
                                        <p:tgtEl>
                                          <p:spTgt spid="20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67"/>
                                        </p:tgtEl>
                                        <p:attrNameLst>
                                          <p:attrName>style.visibility</p:attrName>
                                        </p:attrNameLst>
                                      </p:cBhvr>
                                      <p:to>
                                        <p:strVal val="visible"/>
                                      </p:to>
                                    </p:set>
                                    <p:animEffect transition="in" filter="wipe(right)">
                                      <p:cBhvr>
                                        <p:cTn id="29" dur="500"/>
                                        <p:tgtEl>
                                          <p:spTgt spid="26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65"/>
                                        </p:tgtEl>
                                        <p:attrNameLst>
                                          <p:attrName>style.visibility</p:attrName>
                                        </p:attrNameLst>
                                      </p:cBhvr>
                                      <p:to>
                                        <p:strVal val="visible"/>
                                      </p:to>
                                    </p:set>
                                    <p:animEffect transition="in" filter="wipe(left)">
                                      <p:cBhvr>
                                        <p:cTn id="33" dur="1000"/>
                                        <p:tgtEl>
                                          <p:spTgt spid="2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68"/>
                                        </p:tgtEl>
                                        <p:attrNameLst>
                                          <p:attrName>style.visibility</p:attrName>
                                        </p:attrNameLst>
                                      </p:cBhvr>
                                      <p:to>
                                        <p:strVal val="visible"/>
                                      </p:to>
                                    </p:set>
                                    <p:animEffect transition="in" filter="wipe(right)">
                                      <p:cBhvr>
                                        <p:cTn id="38" dur="500"/>
                                        <p:tgtEl>
                                          <p:spTgt spid="26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6"/>
                                        </p:tgtEl>
                                        <p:attrNameLst>
                                          <p:attrName>style.visibility</p:attrName>
                                        </p:attrNameLst>
                                      </p:cBhvr>
                                      <p:to>
                                        <p:strVal val="visible"/>
                                      </p:to>
                                    </p:set>
                                    <p:animEffect transition="in" filter="wipe(left)">
                                      <p:cBhvr>
                                        <p:cTn id="42" dur="1000"/>
                                        <p:tgtEl>
                                          <p:spTgt spid="2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3">
                                            <p:txEl>
                                              <p:pRg st="6" end="6"/>
                                            </p:txEl>
                                          </p:spTgt>
                                        </p:tgtEl>
                                        <p:attrNameLst>
                                          <p:attrName>style.visibility</p:attrName>
                                        </p:attrNameLst>
                                      </p:cBhvr>
                                      <p:to>
                                        <p:strVal val="visible"/>
                                      </p:to>
                                    </p:set>
                                    <p:animEffect transition="in" filter="wipe(left)">
                                      <p:cBhvr>
                                        <p:cTn id="47" dur="1000"/>
                                        <p:tgtEl>
                                          <p:spTgt spid="2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uiExpand="1" build="p"/>
      <p:bldP spid="209" grpId="0"/>
      <p:bldP spid="210" grpId="0"/>
      <p:bldP spid="264" grpId="0"/>
      <p:bldP spid="265" grpId="0"/>
      <p:bldP spid="266" grpId="0"/>
      <p:bldP spid="267" grpId="0" animBg="1"/>
      <p:bldP spid="2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5" descr="plot.plotscn6.e9.cgm"/>
          <p:cNvPicPr>
            <a:picLocks noChangeAspect="1"/>
          </p:cNvPicPr>
          <p:nvPr/>
        </p:nvPicPr>
        <p:blipFill>
          <a:blip r:embed="rId3" cstate="print"/>
          <a:srcRect l="8633" t="16623" r="47482" b="33247"/>
          <a:stretch>
            <a:fillRect/>
          </a:stretch>
        </p:blipFill>
        <p:spPr bwMode="auto">
          <a:xfrm>
            <a:off x="10617124" y="-2776676"/>
            <a:ext cx="16603663" cy="24623712"/>
          </a:xfrm>
          <a:prstGeom prst="rect">
            <a:avLst/>
          </a:prstGeom>
          <a:noFill/>
          <a:ln w="9525">
            <a:noFill/>
            <a:miter lim="800000"/>
            <a:headEnd/>
            <a:tailEnd/>
          </a:ln>
        </p:spPr>
      </p:pic>
      <p:cxnSp>
        <p:nvCxnSpPr>
          <p:cNvPr id="247" name="Straight Arrow Connector 246"/>
          <p:cNvCxnSpPr/>
          <p:nvPr/>
        </p:nvCxnSpPr>
        <p:spPr bwMode="auto">
          <a:xfrm rot="5400000" flipH="1" flipV="1">
            <a:off x="14986927" y="17693867"/>
            <a:ext cx="1548000" cy="794"/>
          </a:xfrm>
          <a:prstGeom prst="straightConnector1">
            <a:avLst/>
          </a:prstGeom>
          <a:solidFill>
            <a:schemeClr val="tx2"/>
          </a:solidFill>
          <a:ln w="241300" cap="flat" cmpd="sng" algn="ctr">
            <a:solidFill>
              <a:srgbClr val="009900"/>
            </a:solidFill>
            <a:prstDash val="solid"/>
            <a:round/>
            <a:headEnd type="triangle" w="med" len="med"/>
            <a:tailEnd type="triangle"/>
          </a:ln>
          <a:effectLst/>
        </p:spPr>
      </p:cxnSp>
      <p:sp>
        <p:nvSpPr>
          <p:cNvPr id="250" name="TextBox 3"/>
          <p:cNvSpPr txBox="1">
            <a:spLocks noChangeArrowheads="1"/>
          </p:cNvSpPr>
          <p:nvPr/>
        </p:nvSpPr>
        <p:spPr bwMode="auto">
          <a:xfrm>
            <a:off x="14617522" y="17154429"/>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2</a:t>
            </a:r>
            <a:endParaRPr lang="en-US" sz="4000" baseline="-25000" dirty="0">
              <a:latin typeface="Arial" pitchFamily="34" charset="0"/>
              <a:cs typeface="Arial" pitchFamily="34" charset="0"/>
            </a:endParaRPr>
          </a:p>
        </p:txBody>
      </p:sp>
      <p:sp>
        <p:nvSpPr>
          <p:cNvPr id="1195" name="TextBox 28"/>
          <p:cNvSpPr txBox="1">
            <a:spLocks noChangeArrowheads="1"/>
          </p:cNvSpPr>
          <p:nvPr/>
        </p:nvSpPr>
        <p:spPr bwMode="auto">
          <a:xfrm>
            <a:off x="13117172" y="22439111"/>
            <a:ext cx="11360374" cy="2071713"/>
          </a:xfrm>
          <a:prstGeom prst="rect">
            <a:avLst/>
          </a:prstGeom>
          <a:noFill/>
          <a:ln w="9525">
            <a:noFill/>
            <a:miter lim="800000"/>
            <a:headEnd/>
            <a:tailEnd/>
          </a:ln>
        </p:spPr>
        <p:txBody>
          <a:bodyPr/>
          <a:lstStyle/>
          <a:p>
            <a:pPr algn="ctr"/>
            <a:r>
              <a:rPr lang="en-GB" sz="6000" dirty="0" smtClean="0">
                <a:latin typeface="Arial" charset="0"/>
                <a:cs typeface="Arial" charset="0"/>
              </a:rPr>
              <a:t>condition number (</a:t>
            </a:r>
            <a:r>
              <a:rPr lang="en-GB" sz="6000" dirty="0" err="1" smtClean="0">
                <a:latin typeface="Arial" charset="0"/>
                <a:cs typeface="Arial" charset="0"/>
              </a:rPr>
              <a:t>cond</a:t>
            </a:r>
            <a:r>
              <a:rPr lang="en-GB" sz="6000" dirty="0" smtClean="0">
                <a:latin typeface="Arial" charset="0"/>
                <a:cs typeface="Arial" charset="0"/>
              </a:rPr>
              <a:t>)</a:t>
            </a:r>
            <a:endParaRPr lang="en-GB" sz="6000" dirty="0">
              <a:latin typeface="Arial" charset="0"/>
              <a:cs typeface="Arial" charset="0"/>
            </a:endParaRPr>
          </a:p>
          <a:p>
            <a:endParaRPr lang="en-US" sz="8000" dirty="0"/>
          </a:p>
        </p:txBody>
      </p:sp>
      <p:sp>
        <p:nvSpPr>
          <p:cNvPr id="1213" name="TextBox 28"/>
          <p:cNvSpPr txBox="1">
            <a:spLocks noChangeArrowheads="1"/>
          </p:cNvSpPr>
          <p:nvPr/>
        </p:nvSpPr>
        <p:spPr bwMode="auto">
          <a:xfrm>
            <a:off x="16998362" y="12094117"/>
            <a:ext cx="4072587" cy="714384"/>
          </a:xfrm>
          <a:prstGeom prst="rect">
            <a:avLst/>
          </a:prstGeom>
          <a:noFill/>
          <a:ln w="9525">
            <a:noFill/>
            <a:miter lim="800000"/>
            <a:headEnd/>
            <a:tailEnd/>
          </a:ln>
        </p:spPr>
        <p:txBody>
          <a:bodyPr/>
          <a:lstStyle/>
          <a:p>
            <a:endParaRPr lang="en-US" sz="8000"/>
          </a:p>
        </p:txBody>
      </p:sp>
      <p:sp>
        <p:nvSpPr>
          <p:cNvPr id="1214" name="TextBox 28"/>
          <p:cNvSpPr txBox="1">
            <a:spLocks noChangeArrowheads="1"/>
          </p:cNvSpPr>
          <p:nvPr/>
        </p:nvSpPr>
        <p:spPr bwMode="auto">
          <a:xfrm>
            <a:off x="15923334" y="10451034"/>
            <a:ext cx="6144605" cy="3000412"/>
          </a:xfrm>
          <a:prstGeom prst="rect">
            <a:avLst/>
          </a:prstGeom>
          <a:solidFill>
            <a:schemeClr val="bg1"/>
          </a:solidFill>
          <a:ln w="63500">
            <a:solidFill>
              <a:schemeClr val="tx1"/>
            </a:solidFill>
            <a:miter lim="800000"/>
            <a:headEnd/>
            <a:tailEnd/>
          </a:ln>
        </p:spPr>
        <p:txBody>
          <a:bodyPr/>
          <a:lstStyle/>
          <a:p>
            <a:pPr algn="ctr"/>
            <a:endParaRPr lang="en-GB" sz="4000">
              <a:latin typeface="Arial" charset="0"/>
              <a:cs typeface="Arial" charset="0"/>
            </a:endParaRPr>
          </a:p>
          <a:p>
            <a:pPr algn="ctr"/>
            <a:endParaRPr lang="en-GB" sz="4000">
              <a:latin typeface="Arial" charset="0"/>
              <a:cs typeface="Arial" charset="0"/>
            </a:endParaRPr>
          </a:p>
          <a:p>
            <a:pPr algn="ctr"/>
            <a:endParaRPr lang="en-GB" sz="4000">
              <a:latin typeface="Arial" charset="0"/>
              <a:cs typeface="Arial" charset="0"/>
            </a:endParaRPr>
          </a:p>
        </p:txBody>
      </p:sp>
      <p:grpSp>
        <p:nvGrpSpPr>
          <p:cNvPr id="2" name="Group 24"/>
          <p:cNvGrpSpPr>
            <a:grpSpLocks/>
          </p:cNvGrpSpPr>
          <p:nvPr/>
        </p:nvGrpSpPr>
        <p:grpSpPr bwMode="auto">
          <a:xfrm>
            <a:off x="16247869" y="10780146"/>
            <a:ext cx="6358952" cy="2376013"/>
            <a:chOff x="19368000" y="15912000"/>
            <a:chExt cx="6357982" cy="2376000"/>
          </a:xfrm>
        </p:grpSpPr>
        <p:grpSp>
          <p:nvGrpSpPr>
            <p:cNvPr id="3" name="Group 17"/>
            <p:cNvGrpSpPr>
              <a:grpSpLocks noChangeAspect="1"/>
            </p:cNvGrpSpPr>
            <p:nvPr/>
          </p:nvGrpSpPr>
          <p:grpSpPr bwMode="auto">
            <a:xfrm>
              <a:off x="19403999" y="15912000"/>
              <a:ext cx="592320" cy="2376000"/>
              <a:chOff x="20118378" y="3938496"/>
              <a:chExt cx="3587022" cy="14388654"/>
            </a:xfrm>
          </p:grpSpPr>
          <p:pic>
            <p:nvPicPr>
              <p:cNvPr id="1219" name="Picture 2"/>
              <p:cNvPicPr>
                <a:picLocks noChangeAspect="1" noChangeArrowheads="1"/>
              </p:cNvPicPr>
              <p:nvPr/>
            </p:nvPicPr>
            <p:blipFill>
              <a:blip r:embed="rId4" cstate="print"/>
              <a:srcRect/>
              <a:stretch>
                <a:fillRect/>
              </a:stretch>
            </p:blipFill>
            <p:spPr bwMode="auto">
              <a:xfrm rot="5400000">
                <a:off x="18451503" y="5605371"/>
                <a:ext cx="6915150" cy="3581400"/>
              </a:xfrm>
              <a:prstGeom prst="rect">
                <a:avLst/>
              </a:prstGeom>
              <a:noFill/>
              <a:ln w="9525">
                <a:noFill/>
                <a:miter lim="800000"/>
                <a:headEnd/>
                <a:tailEnd/>
              </a:ln>
            </p:spPr>
          </p:pic>
          <p:grpSp>
            <p:nvGrpSpPr>
              <p:cNvPr id="4" name="Group 6"/>
              <p:cNvGrpSpPr>
                <a:grpSpLocks/>
              </p:cNvGrpSpPr>
              <p:nvPr/>
            </p:nvGrpSpPr>
            <p:grpSpPr bwMode="auto">
              <a:xfrm>
                <a:off x="20124000" y="11412000"/>
                <a:ext cx="3581400" cy="6915150"/>
                <a:chOff x="19613563" y="13482638"/>
                <a:chExt cx="3581400" cy="6915150"/>
              </a:xfrm>
            </p:grpSpPr>
            <p:pic>
              <p:nvPicPr>
                <p:cNvPr id="1221" name="Picture 2"/>
                <p:cNvPicPr>
                  <a:picLocks noChangeAspect="1" noChangeArrowheads="1"/>
                </p:cNvPicPr>
                <p:nvPr/>
              </p:nvPicPr>
              <p:blipFill>
                <a:blip r:embed="rId4" cstate="print"/>
                <a:srcRect/>
                <a:stretch>
                  <a:fillRect/>
                </a:stretch>
              </p:blipFill>
              <p:spPr bwMode="auto">
                <a:xfrm rot="5400000">
                  <a:off x="17946688" y="15149513"/>
                  <a:ext cx="6915150" cy="3581400"/>
                </a:xfrm>
                <a:prstGeom prst="rect">
                  <a:avLst/>
                </a:prstGeom>
                <a:noFill/>
                <a:ln w="9525">
                  <a:noFill/>
                  <a:miter lim="800000"/>
                  <a:headEnd/>
                  <a:tailEnd/>
                </a:ln>
              </p:spPr>
            </p:pic>
            <p:pic>
              <p:nvPicPr>
                <p:cNvPr id="1222" name="Picture 4"/>
                <p:cNvPicPr>
                  <a:picLocks noChangeArrowheads="1"/>
                </p:cNvPicPr>
                <p:nvPr/>
              </p:nvPicPr>
              <p:blipFill>
                <a:blip r:embed="rId5" cstate="print"/>
                <a:srcRect t="2438" b="2438"/>
                <a:stretch>
                  <a:fillRect/>
                </a:stretch>
              </p:blipFill>
              <p:spPr bwMode="auto">
                <a:xfrm>
                  <a:off x="19764000" y="15732000"/>
                  <a:ext cx="2995553" cy="2268000"/>
                </a:xfrm>
                <a:prstGeom prst="rect">
                  <a:avLst/>
                </a:prstGeom>
                <a:noFill/>
                <a:ln w="9525">
                  <a:noFill/>
                  <a:miter lim="800000"/>
                  <a:headEnd/>
                  <a:tailEnd/>
                </a:ln>
              </p:spPr>
            </p:pic>
          </p:grpSp>
        </p:grpSp>
        <p:sp>
          <p:nvSpPr>
            <p:cNvPr id="1217" name="TextBox 28"/>
            <p:cNvSpPr txBox="1">
              <a:spLocks noChangeArrowheads="1"/>
            </p:cNvSpPr>
            <p:nvPr/>
          </p:nvSpPr>
          <p:spPr bwMode="auto">
            <a:xfrm>
              <a:off x="19368000" y="16082956"/>
              <a:ext cx="6357982" cy="923330"/>
            </a:xfrm>
            <a:prstGeom prst="rect">
              <a:avLst/>
            </a:prstGeom>
            <a:noFill/>
            <a:ln w="9525">
              <a:noFill/>
              <a:miter lim="800000"/>
              <a:headEnd/>
              <a:tailEnd/>
            </a:ln>
          </p:spPr>
          <p:txBody>
            <a:bodyPr>
              <a:spAutoFit/>
            </a:bodyPr>
            <a:lstStyle/>
            <a:p>
              <a:pPr algn="ctr"/>
              <a:r>
                <a:rPr lang="en-GB" sz="5400" dirty="0">
                  <a:latin typeface="Arial" charset="0"/>
                  <a:cs typeface="Arial" charset="0"/>
                </a:rPr>
                <a:t>test dist.=10. m</a:t>
              </a:r>
            </a:p>
          </p:txBody>
        </p:sp>
        <p:sp>
          <p:nvSpPr>
            <p:cNvPr id="1218" name="TextBox 28"/>
            <p:cNvSpPr txBox="1">
              <a:spLocks noChangeArrowheads="1"/>
            </p:cNvSpPr>
            <p:nvPr/>
          </p:nvSpPr>
          <p:spPr bwMode="auto">
            <a:xfrm>
              <a:off x="19368000" y="17225964"/>
              <a:ext cx="6357982" cy="923330"/>
            </a:xfrm>
            <a:prstGeom prst="rect">
              <a:avLst/>
            </a:prstGeom>
            <a:noFill/>
            <a:ln w="9525">
              <a:noFill/>
              <a:miter lim="800000"/>
              <a:headEnd/>
              <a:tailEnd/>
            </a:ln>
          </p:spPr>
          <p:txBody>
            <a:bodyPr>
              <a:spAutoFit/>
            </a:bodyPr>
            <a:lstStyle/>
            <a:p>
              <a:pPr algn="ctr"/>
              <a:r>
                <a:rPr lang="en-GB" sz="5400">
                  <a:latin typeface="Arial" charset="0"/>
                  <a:cs typeface="Arial" charset="0"/>
                </a:rPr>
                <a:t>test dist.=.32 m</a:t>
              </a:r>
            </a:p>
          </p:txBody>
        </p:sp>
      </p:grpSp>
      <p:grpSp>
        <p:nvGrpSpPr>
          <p:cNvPr id="5" name="Group 230"/>
          <p:cNvGrpSpPr/>
          <p:nvPr/>
        </p:nvGrpSpPr>
        <p:grpSpPr>
          <a:xfrm>
            <a:off x="10759453" y="21539111"/>
            <a:ext cx="16383546" cy="927480"/>
            <a:chOff x="3044279" y="27798695"/>
            <a:chExt cx="16383546" cy="927480"/>
          </a:xfrm>
        </p:grpSpPr>
        <p:grpSp>
          <p:nvGrpSpPr>
            <p:cNvPr id="6" name="Group 29"/>
            <p:cNvGrpSpPr>
              <a:grpSpLocks/>
            </p:cNvGrpSpPr>
            <p:nvPr/>
          </p:nvGrpSpPr>
          <p:grpSpPr bwMode="auto">
            <a:xfrm>
              <a:off x="3044279" y="27798703"/>
              <a:ext cx="5809540" cy="927061"/>
              <a:chOff x="13952224" y="28650839"/>
              <a:chExt cx="5808654" cy="2154445"/>
            </a:xfrm>
          </p:grpSpPr>
          <p:sp>
            <p:nvSpPr>
              <p:cNvPr id="1211" name="TextBox 3"/>
              <p:cNvSpPr txBox="1">
                <a:spLocks noChangeArrowheads="1"/>
              </p:cNvSpPr>
              <p:nvPr/>
            </p:nvSpPr>
            <p:spPr bwMode="auto">
              <a:xfrm>
                <a:off x="13952224" y="28650839"/>
                <a:ext cx="2522639" cy="2154438"/>
              </a:xfrm>
              <a:prstGeom prst="rect">
                <a:avLst/>
              </a:prstGeom>
              <a:noFill/>
              <a:ln w="9525">
                <a:noFill/>
                <a:miter lim="800000"/>
                <a:headEnd/>
                <a:tailEnd/>
              </a:ln>
            </p:spPr>
            <p:txBody>
              <a:bodyPr/>
              <a:lstStyle/>
              <a:p>
                <a:pPr algn="ctr"/>
                <a:r>
                  <a:rPr lang="en-GB" sz="5400" dirty="0" smtClean="0">
                    <a:latin typeface="Arial" charset="0"/>
                    <a:cs typeface="Arial" charset="0"/>
                  </a:rPr>
                  <a:t>1</a:t>
                </a:r>
                <a:endParaRPr lang="en-GB" sz="5400" dirty="0">
                  <a:latin typeface="Arial" charset="0"/>
                  <a:cs typeface="Arial" charset="0"/>
                </a:endParaRPr>
              </a:p>
              <a:p>
                <a:endParaRPr lang="en-US" sz="8000" dirty="0"/>
              </a:p>
            </p:txBody>
          </p:sp>
          <p:sp>
            <p:nvSpPr>
              <p:cNvPr id="1212" name="TextBox 6"/>
              <p:cNvSpPr txBox="1">
                <a:spLocks noChangeArrowheads="1"/>
              </p:cNvSpPr>
              <p:nvPr/>
            </p:nvSpPr>
            <p:spPr bwMode="auto">
              <a:xfrm>
                <a:off x="17238239" y="28650846"/>
                <a:ext cx="2522639" cy="2154438"/>
              </a:xfrm>
              <a:prstGeom prst="rect">
                <a:avLst/>
              </a:prstGeom>
              <a:noFill/>
              <a:ln w="9525">
                <a:noFill/>
                <a:miter lim="800000"/>
                <a:headEnd/>
                <a:tailEnd/>
              </a:ln>
            </p:spPr>
            <p:txBody>
              <a:bodyPr/>
              <a:lstStyle/>
              <a:p>
                <a:pPr algn="ctr"/>
                <a:r>
                  <a:rPr lang="en-GB" sz="5400" dirty="0" smtClean="0">
                    <a:latin typeface="Arial" charset="0"/>
                    <a:cs typeface="Arial" charset="0"/>
                  </a:rPr>
                  <a:t>2</a:t>
                </a:r>
                <a:endParaRPr lang="en-GB" sz="5400" dirty="0">
                  <a:latin typeface="Arial" charset="0"/>
                  <a:cs typeface="Arial" charset="0"/>
                </a:endParaRPr>
              </a:p>
              <a:p>
                <a:endParaRPr lang="en-US" sz="8000" dirty="0"/>
              </a:p>
            </p:txBody>
          </p:sp>
        </p:grpSp>
        <p:grpSp>
          <p:nvGrpSpPr>
            <p:cNvPr id="7" name="Group 30"/>
            <p:cNvGrpSpPr>
              <a:grpSpLocks/>
            </p:cNvGrpSpPr>
            <p:nvPr/>
          </p:nvGrpSpPr>
          <p:grpSpPr bwMode="auto">
            <a:xfrm>
              <a:off x="8402728" y="27798695"/>
              <a:ext cx="5738094" cy="927463"/>
              <a:chOff x="14023444" y="28654646"/>
              <a:chExt cx="5737219" cy="2155380"/>
            </a:xfrm>
          </p:grpSpPr>
          <p:sp>
            <p:nvSpPr>
              <p:cNvPr id="1209" name="TextBox 3"/>
              <p:cNvSpPr txBox="1">
                <a:spLocks noChangeArrowheads="1"/>
              </p:cNvSpPr>
              <p:nvPr/>
            </p:nvSpPr>
            <p:spPr bwMode="auto">
              <a:xfrm>
                <a:off x="14023444" y="28654646"/>
                <a:ext cx="2522639" cy="2154436"/>
              </a:xfrm>
              <a:prstGeom prst="rect">
                <a:avLst/>
              </a:prstGeom>
              <a:noFill/>
              <a:ln w="9525">
                <a:noFill/>
                <a:miter lim="800000"/>
                <a:headEnd/>
                <a:tailEnd/>
              </a:ln>
            </p:spPr>
            <p:txBody>
              <a:bodyPr/>
              <a:lstStyle/>
              <a:p>
                <a:pPr algn="ctr"/>
                <a:r>
                  <a:rPr lang="en-GB" sz="5400" dirty="0" smtClean="0">
                    <a:latin typeface="Arial" charset="0"/>
                    <a:cs typeface="Arial" charset="0"/>
                  </a:rPr>
                  <a:t>3</a:t>
                </a:r>
                <a:endParaRPr lang="en-GB" sz="5400" dirty="0">
                  <a:latin typeface="Arial" charset="0"/>
                  <a:cs typeface="Arial" charset="0"/>
                </a:endParaRPr>
              </a:p>
              <a:p>
                <a:endParaRPr lang="en-US" sz="8000" dirty="0"/>
              </a:p>
            </p:txBody>
          </p:sp>
          <p:sp>
            <p:nvSpPr>
              <p:cNvPr id="1210" name="TextBox 6"/>
              <p:cNvSpPr txBox="1">
                <a:spLocks noChangeArrowheads="1"/>
              </p:cNvSpPr>
              <p:nvPr/>
            </p:nvSpPr>
            <p:spPr bwMode="auto">
              <a:xfrm>
                <a:off x="17238024" y="28655590"/>
                <a:ext cx="2522639" cy="2154436"/>
              </a:xfrm>
              <a:prstGeom prst="rect">
                <a:avLst/>
              </a:prstGeom>
              <a:noFill/>
              <a:ln w="9525">
                <a:noFill/>
                <a:miter lim="800000"/>
                <a:headEnd/>
                <a:tailEnd/>
              </a:ln>
            </p:spPr>
            <p:txBody>
              <a:bodyPr/>
              <a:lstStyle/>
              <a:p>
                <a:pPr algn="ctr"/>
                <a:r>
                  <a:rPr lang="en-GB" sz="5400" dirty="0" smtClean="0">
                    <a:latin typeface="Arial" charset="0"/>
                    <a:cs typeface="Arial" charset="0"/>
                  </a:rPr>
                  <a:t>4</a:t>
                </a:r>
                <a:endParaRPr lang="en-GB" sz="5400" dirty="0">
                  <a:latin typeface="Arial" charset="0"/>
                  <a:cs typeface="Arial" charset="0"/>
                </a:endParaRPr>
              </a:p>
              <a:p>
                <a:endParaRPr lang="en-US" sz="8000" dirty="0"/>
              </a:p>
            </p:txBody>
          </p:sp>
        </p:grpSp>
        <p:grpSp>
          <p:nvGrpSpPr>
            <p:cNvPr id="8" name="Group 33"/>
            <p:cNvGrpSpPr>
              <a:grpSpLocks/>
            </p:cNvGrpSpPr>
            <p:nvPr/>
          </p:nvGrpSpPr>
          <p:grpSpPr bwMode="auto">
            <a:xfrm>
              <a:off x="13618286" y="27799112"/>
              <a:ext cx="5809539" cy="927063"/>
              <a:chOff x="14023233" y="28655559"/>
              <a:chExt cx="5808653" cy="2154446"/>
            </a:xfrm>
          </p:grpSpPr>
          <p:sp>
            <p:nvSpPr>
              <p:cNvPr id="1207" name="TextBox 3"/>
              <p:cNvSpPr txBox="1">
                <a:spLocks noChangeArrowheads="1"/>
              </p:cNvSpPr>
              <p:nvPr/>
            </p:nvSpPr>
            <p:spPr bwMode="auto">
              <a:xfrm>
                <a:off x="14023233" y="28655571"/>
                <a:ext cx="2522639" cy="2154434"/>
              </a:xfrm>
              <a:prstGeom prst="rect">
                <a:avLst/>
              </a:prstGeom>
              <a:noFill/>
              <a:ln w="9525">
                <a:noFill/>
                <a:miter lim="800000"/>
                <a:headEnd/>
                <a:tailEnd/>
              </a:ln>
            </p:spPr>
            <p:txBody>
              <a:bodyPr/>
              <a:lstStyle/>
              <a:p>
                <a:pPr algn="ctr"/>
                <a:r>
                  <a:rPr lang="en-GB" sz="5400" dirty="0" smtClean="0">
                    <a:latin typeface="Arial" charset="0"/>
                    <a:cs typeface="Arial" charset="0"/>
                  </a:rPr>
                  <a:t>5</a:t>
                </a:r>
                <a:endParaRPr lang="en-GB" sz="5400" dirty="0">
                  <a:latin typeface="Arial" charset="0"/>
                  <a:cs typeface="Arial" charset="0"/>
                </a:endParaRPr>
              </a:p>
              <a:p>
                <a:endParaRPr lang="en-US" sz="8000" dirty="0"/>
              </a:p>
            </p:txBody>
          </p:sp>
          <p:sp>
            <p:nvSpPr>
              <p:cNvPr id="1208" name="TextBox 6"/>
              <p:cNvSpPr txBox="1">
                <a:spLocks noChangeArrowheads="1"/>
              </p:cNvSpPr>
              <p:nvPr/>
            </p:nvSpPr>
            <p:spPr bwMode="auto">
              <a:xfrm>
                <a:off x="17309247" y="28655559"/>
                <a:ext cx="2522639" cy="2154434"/>
              </a:xfrm>
              <a:prstGeom prst="rect">
                <a:avLst/>
              </a:prstGeom>
              <a:noFill/>
              <a:ln w="9525">
                <a:noFill/>
                <a:miter lim="800000"/>
                <a:headEnd/>
                <a:tailEnd/>
              </a:ln>
            </p:spPr>
            <p:txBody>
              <a:bodyPr/>
              <a:lstStyle/>
              <a:p>
                <a:pPr algn="ctr"/>
                <a:r>
                  <a:rPr lang="en-GB" sz="5400" dirty="0" smtClean="0">
                    <a:latin typeface="Arial" charset="0"/>
                    <a:cs typeface="Arial" charset="0"/>
                  </a:rPr>
                  <a:t>6</a:t>
                </a:r>
                <a:endParaRPr lang="en-GB" sz="5400" dirty="0">
                  <a:latin typeface="Arial" charset="0"/>
                  <a:cs typeface="Arial" charset="0"/>
                </a:endParaRPr>
              </a:p>
              <a:p>
                <a:endParaRPr lang="en-US" sz="8000" dirty="0"/>
              </a:p>
            </p:txBody>
          </p:sp>
        </p:grpSp>
      </p:grpSp>
      <p:sp>
        <p:nvSpPr>
          <p:cNvPr id="1199" name="TextBox 28"/>
          <p:cNvSpPr txBox="1">
            <a:spLocks noChangeArrowheads="1"/>
          </p:cNvSpPr>
          <p:nvPr/>
        </p:nvSpPr>
        <p:spPr bwMode="auto">
          <a:xfrm rot="16200000">
            <a:off x="4078654" y="14842890"/>
            <a:ext cx="11358701" cy="2072018"/>
          </a:xfrm>
          <a:prstGeom prst="rect">
            <a:avLst/>
          </a:prstGeom>
          <a:noFill/>
          <a:ln w="9525">
            <a:noFill/>
            <a:miter lim="800000"/>
            <a:headEnd/>
            <a:tailEnd/>
          </a:ln>
        </p:spPr>
        <p:txBody>
          <a:bodyPr/>
          <a:lstStyle/>
          <a:p>
            <a:pPr algn="ctr"/>
            <a:r>
              <a:rPr lang="en-GB" sz="6000" dirty="0">
                <a:latin typeface="Arial" charset="0"/>
                <a:cs typeface="Arial" charset="0"/>
              </a:rPr>
              <a:t>category boundary, step</a:t>
            </a:r>
          </a:p>
          <a:p>
            <a:endParaRPr lang="en-US" sz="8000" dirty="0"/>
          </a:p>
        </p:txBody>
      </p:sp>
      <p:grpSp>
        <p:nvGrpSpPr>
          <p:cNvPr id="9" name="Group 42"/>
          <p:cNvGrpSpPr>
            <a:grpSpLocks/>
          </p:cNvGrpSpPr>
          <p:nvPr/>
        </p:nvGrpSpPr>
        <p:grpSpPr bwMode="auto">
          <a:xfrm>
            <a:off x="8219174" y="10559021"/>
            <a:ext cx="2631033" cy="10323042"/>
            <a:chOff x="11303636" y="17538107"/>
            <a:chExt cx="2630632" cy="10322989"/>
          </a:xfrm>
        </p:grpSpPr>
        <p:sp>
          <p:nvSpPr>
            <p:cNvPr id="1201" name="TextBox 3"/>
            <p:cNvSpPr txBox="1">
              <a:spLocks noChangeArrowheads="1"/>
            </p:cNvSpPr>
            <p:nvPr/>
          </p:nvSpPr>
          <p:spPr bwMode="auto">
            <a:xfrm>
              <a:off x="11339631" y="26934044"/>
              <a:ext cx="2522638" cy="927052"/>
            </a:xfrm>
            <a:prstGeom prst="rect">
              <a:avLst/>
            </a:prstGeom>
            <a:noFill/>
            <a:ln w="9525">
              <a:noFill/>
              <a:miter lim="800000"/>
              <a:headEnd/>
              <a:tailEnd/>
            </a:ln>
          </p:spPr>
          <p:txBody>
            <a:bodyPr/>
            <a:lstStyle/>
            <a:p>
              <a:pPr algn="r"/>
              <a:r>
                <a:rPr lang="en-GB" sz="5400" dirty="0">
                  <a:latin typeface="Arial" charset="0"/>
                  <a:cs typeface="Arial" charset="0"/>
                </a:rPr>
                <a:t>0</a:t>
              </a:r>
            </a:p>
            <a:p>
              <a:endParaRPr lang="en-US" sz="8000" dirty="0"/>
            </a:p>
          </p:txBody>
        </p:sp>
        <p:sp>
          <p:nvSpPr>
            <p:cNvPr id="1202" name="TextBox 3"/>
            <p:cNvSpPr txBox="1">
              <a:spLocks noChangeArrowheads="1"/>
            </p:cNvSpPr>
            <p:nvPr/>
          </p:nvSpPr>
          <p:spPr bwMode="auto">
            <a:xfrm>
              <a:off x="11303636" y="22218077"/>
              <a:ext cx="2522638" cy="927052"/>
            </a:xfrm>
            <a:prstGeom prst="rect">
              <a:avLst/>
            </a:prstGeom>
            <a:noFill/>
            <a:ln w="9525">
              <a:noFill/>
              <a:miter lim="800000"/>
              <a:headEnd/>
              <a:tailEnd/>
            </a:ln>
          </p:spPr>
          <p:txBody>
            <a:bodyPr/>
            <a:lstStyle/>
            <a:p>
              <a:pPr algn="r"/>
              <a:r>
                <a:rPr lang="en-GB" sz="5400">
                  <a:latin typeface="Arial" charset="0"/>
                  <a:cs typeface="Arial" charset="0"/>
                </a:rPr>
                <a:t>5</a:t>
              </a:r>
            </a:p>
            <a:p>
              <a:pPr algn="r"/>
              <a:endParaRPr lang="en-US" sz="8000"/>
            </a:p>
          </p:txBody>
        </p:sp>
        <p:sp>
          <p:nvSpPr>
            <p:cNvPr id="1203" name="TextBox 3"/>
            <p:cNvSpPr txBox="1">
              <a:spLocks noChangeArrowheads="1"/>
            </p:cNvSpPr>
            <p:nvPr/>
          </p:nvSpPr>
          <p:spPr bwMode="auto">
            <a:xfrm>
              <a:off x="11411631" y="17538107"/>
              <a:ext cx="2522637" cy="927052"/>
            </a:xfrm>
            <a:prstGeom prst="rect">
              <a:avLst/>
            </a:prstGeom>
            <a:noFill/>
            <a:ln w="9525">
              <a:noFill/>
              <a:miter lim="800000"/>
              <a:headEnd/>
              <a:tailEnd/>
            </a:ln>
          </p:spPr>
          <p:txBody>
            <a:bodyPr/>
            <a:lstStyle/>
            <a:p>
              <a:pPr algn="r"/>
              <a:r>
                <a:rPr lang="en-GB" sz="5400" dirty="0">
                  <a:latin typeface="Arial" charset="0"/>
                  <a:cs typeface="Arial" charset="0"/>
                </a:rPr>
                <a:t>10</a:t>
              </a:r>
            </a:p>
            <a:p>
              <a:endParaRPr lang="en-US" sz="8000" dirty="0"/>
            </a:p>
          </p:txBody>
        </p:sp>
      </p:grpSp>
      <p:grpSp>
        <p:nvGrpSpPr>
          <p:cNvPr id="10" name="Group 205"/>
          <p:cNvGrpSpPr/>
          <p:nvPr/>
        </p:nvGrpSpPr>
        <p:grpSpPr>
          <a:xfrm>
            <a:off x="11747174" y="4724261"/>
            <a:ext cx="1546225" cy="4565650"/>
            <a:chOff x="4032000" y="10725150"/>
            <a:chExt cx="1546225" cy="4565650"/>
          </a:xfrm>
        </p:grpSpPr>
        <p:sp>
          <p:nvSpPr>
            <p:cNvPr id="1175" name="Flowchart: Delay 3"/>
            <p:cNvSpPr>
              <a:spLocks noChangeArrowheads="1"/>
            </p:cNvSpPr>
            <p:nvPr/>
          </p:nvSpPr>
          <p:spPr bwMode="auto">
            <a:xfrm>
              <a:off x="4061643"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6" name="Flowchart: Delay 4"/>
            <p:cNvSpPr>
              <a:spLocks noChangeArrowheads="1"/>
            </p:cNvSpPr>
            <p:nvPr/>
          </p:nvSpPr>
          <p:spPr bwMode="auto">
            <a:xfrm>
              <a:off x="4758740"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7" name="Flowchart: Process 112"/>
            <p:cNvSpPr>
              <a:spLocks noChangeArrowheads="1"/>
            </p:cNvSpPr>
            <p:nvPr/>
          </p:nvSpPr>
          <p:spPr bwMode="auto">
            <a:xfrm>
              <a:off x="4061643"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sp>
          <p:nvSpPr>
            <p:cNvPr id="1178" name="Flowchart: Process 113"/>
            <p:cNvSpPr>
              <a:spLocks noChangeArrowheads="1"/>
            </p:cNvSpPr>
            <p:nvPr/>
          </p:nvSpPr>
          <p:spPr bwMode="auto">
            <a:xfrm>
              <a:off x="4758740"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cxnSp>
          <p:nvCxnSpPr>
            <p:cNvPr id="1179" name="Straight Connector 114"/>
            <p:cNvCxnSpPr>
              <a:cxnSpLocks noChangeShapeType="1"/>
            </p:cNvCxnSpPr>
            <p:nvPr/>
          </p:nvCxnSpPr>
          <p:spPr bwMode="auto">
            <a:xfrm>
              <a:off x="4064370" y="11484328"/>
              <a:ext cx="1513470" cy="216"/>
            </a:xfrm>
            <a:prstGeom prst="line">
              <a:avLst/>
            </a:prstGeom>
            <a:noFill/>
            <a:ln w="127000" algn="ctr">
              <a:solidFill>
                <a:srgbClr val="009900">
                  <a:alpha val="40000"/>
                </a:srgbClr>
              </a:solidFill>
              <a:round/>
              <a:headEnd/>
              <a:tailEnd/>
            </a:ln>
          </p:spPr>
        </p:cxnSp>
        <p:sp>
          <p:nvSpPr>
            <p:cNvPr id="1180" name="Flowchart: Delay 3"/>
            <p:cNvSpPr>
              <a:spLocks noChangeArrowheads="1"/>
            </p:cNvSpPr>
            <p:nvPr/>
          </p:nvSpPr>
          <p:spPr bwMode="auto">
            <a:xfrm>
              <a:off x="4051762"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1" name="Flowchart: Delay 4"/>
            <p:cNvSpPr>
              <a:spLocks noChangeArrowheads="1"/>
            </p:cNvSpPr>
            <p:nvPr/>
          </p:nvSpPr>
          <p:spPr bwMode="auto">
            <a:xfrm>
              <a:off x="4748859"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2" name="Flowchart: Process 102"/>
            <p:cNvSpPr>
              <a:spLocks noChangeArrowheads="1"/>
            </p:cNvSpPr>
            <p:nvPr/>
          </p:nvSpPr>
          <p:spPr bwMode="auto">
            <a:xfrm>
              <a:off x="4051762"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3" name="Flowchart: Process 103"/>
            <p:cNvSpPr>
              <a:spLocks noChangeArrowheads="1"/>
            </p:cNvSpPr>
            <p:nvPr/>
          </p:nvSpPr>
          <p:spPr bwMode="auto">
            <a:xfrm>
              <a:off x="4748859"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4" name="Straight Connector 104"/>
            <p:cNvCxnSpPr>
              <a:cxnSpLocks noChangeShapeType="1"/>
            </p:cNvCxnSpPr>
            <p:nvPr/>
          </p:nvCxnSpPr>
          <p:spPr bwMode="auto">
            <a:xfrm>
              <a:off x="4064370" y="12699249"/>
              <a:ext cx="1513470" cy="216"/>
            </a:xfrm>
            <a:prstGeom prst="line">
              <a:avLst/>
            </a:prstGeom>
            <a:noFill/>
            <a:ln w="127000" algn="ctr">
              <a:solidFill>
                <a:srgbClr val="009900">
                  <a:alpha val="40000"/>
                </a:srgbClr>
              </a:solidFill>
              <a:round/>
              <a:headEnd/>
              <a:tailEnd/>
            </a:ln>
          </p:spPr>
        </p:cxnSp>
        <p:sp>
          <p:nvSpPr>
            <p:cNvPr id="1185" name="Flowchart: Delay 3"/>
            <p:cNvSpPr>
              <a:spLocks noChangeArrowheads="1"/>
            </p:cNvSpPr>
            <p:nvPr/>
          </p:nvSpPr>
          <p:spPr bwMode="auto">
            <a:xfrm>
              <a:off x="4041881"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6" name="Flowchart: Delay 4"/>
            <p:cNvSpPr>
              <a:spLocks noChangeArrowheads="1"/>
            </p:cNvSpPr>
            <p:nvPr/>
          </p:nvSpPr>
          <p:spPr bwMode="auto">
            <a:xfrm>
              <a:off x="4738978"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7" name="Flowchart: Process 90"/>
            <p:cNvSpPr>
              <a:spLocks noChangeArrowheads="1"/>
            </p:cNvSpPr>
            <p:nvPr/>
          </p:nvSpPr>
          <p:spPr bwMode="auto">
            <a:xfrm>
              <a:off x="4041881"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8" name="Flowchart: Process 91"/>
            <p:cNvSpPr>
              <a:spLocks noChangeArrowheads="1"/>
            </p:cNvSpPr>
            <p:nvPr/>
          </p:nvSpPr>
          <p:spPr bwMode="auto">
            <a:xfrm>
              <a:off x="4738978"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9" name="Straight Connector 92"/>
            <p:cNvCxnSpPr>
              <a:cxnSpLocks noChangeShapeType="1"/>
            </p:cNvCxnSpPr>
            <p:nvPr/>
          </p:nvCxnSpPr>
          <p:spPr bwMode="auto">
            <a:xfrm>
              <a:off x="4064370" y="13904451"/>
              <a:ext cx="1513470" cy="216"/>
            </a:xfrm>
            <a:prstGeom prst="line">
              <a:avLst/>
            </a:prstGeom>
            <a:noFill/>
            <a:ln w="127000" algn="ctr">
              <a:solidFill>
                <a:srgbClr val="009900">
                  <a:alpha val="40000"/>
                </a:srgbClr>
              </a:solidFill>
              <a:round/>
              <a:headEnd/>
              <a:tailEnd/>
            </a:ln>
          </p:spPr>
        </p:cxnSp>
        <p:sp>
          <p:nvSpPr>
            <p:cNvPr id="1190" name="Flowchart: Delay 3"/>
            <p:cNvSpPr>
              <a:spLocks noChangeArrowheads="1"/>
            </p:cNvSpPr>
            <p:nvPr/>
          </p:nvSpPr>
          <p:spPr bwMode="auto">
            <a:xfrm>
              <a:off x="4032000"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91" name="Flowchart: Delay 4"/>
            <p:cNvSpPr>
              <a:spLocks noChangeArrowheads="1"/>
            </p:cNvSpPr>
            <p:nvPr/>
          </p:nvSpPr>
          <p:spPr bwMode="auto">
            <a:xfrm>
              <a:off x="4729097"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92" name="Flowchart: Process 80"/>
            <p:cNvSpPr>
              <a:spLocks noChangeArrowheads="1"/>
            </p:cNvSpPr>
            <p:nvPr/>
          </p:nvSpPr>
          <p:spPr bwMode="auto">
            <a:xfrm>
              <a:off x="4032000"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93" name="Flowchart: Process 81"/>
            <p:cNvSpPr>
              <a:spLocks noChangeArrowheads="1"/>
            </p:cNvSpPr>
            <p:nvPr/>
          </p:nvSpPr>
          <p:spPr bwMode="auto">
            <a:xfrm>
              <a:off x="4729097"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94" name="Straight Connector 82"/>
            <p:cNvCxnSpPr>
              <a:cxnSpLocks noChangeShapeType="1"/>
            </p:cNvCxnSpPr>
            <p:nvPr/>
          </p:nvCxnSpPr>
          <p:spPr bwMode="auto">
            <a:xfrm>
              <a:off x="4064370" y="15119373"/>
              <a:ext cx="1513470" cy="216"/>
            </a:xfrm>
            <a:prstGeom prst="line">
              <a:avLst/>
            </a:prstGeom>
            <a:noFill/>
            <a:ln w="127000" algn="ctr">
              <a:solidFill>
                <a:srgbClr val="009900">
                  <a:alpha val="40000"/>
                </a:srgbClr>
              </a:solidFill>
              <a:round/>
              <a:headEnd/>
              <a:tailEnd/>
            </a:ln>
          </p:spPr>
        </p:cxnSp>
      </p:grpSp>
      <p:grpSp>
        <p:nvGrpSpPr>
          <p:cNvPr id="200" name="Group 199"/>
          <p:cNvGrpSpPr/>
          <p:nvPr/>
        </p:nvGrpSpPr>
        <p:grpSpPr>
          <a:xfrm>
            <a:off x="14231174" y="4652824"/>
            <a:ext cx="12051875" cy="4629150"/>
            <a:chOff x="14231174" y="4652824"/>
            <a:chExt cx="12051875" cy="4629150"/>
          </a:xfrm>
        </p:grpSpPr>
        <p:grpSp>
          <p:nvGrpSpPr>
            <p:cNvPr id="11" name="Group 204"/>
            <p:cNvGrpSpPr/>
            <p:nvPr/>
          </p:nvGrpSpPr>
          <p:grpSpPr>
            <a:xfrm>
              <a:off x="14231174" y="4724261"/>
              <a:ext cx="1546225" cy="4557713"/>
              <a:chOff x="6516000" y="10725150"/>
              <a:chExt cx="1546225" cy="4557713"/>
            </a:xfrm>
          </p:grpSpPr>
          <p:sp>
            <p:nvSpPr>
              <p:cNvPr id="1172" name="Flowchart: Process 112"/>
              <p:cNvSpPr>
                <a:spLocks noChangeArrowheads="1"/>
              </p:cNvSpPr>
              <p:nvPr/>
            </p:nvSpPr>
            <p:spPr bwMode="auto">
              <a:xfrm>
                <a:off x="6521787" y="1186817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73" name="Flowchart: Process 113"/>
              <p:cNvSpPr>
                <a:spLocks noChangeArrowheads="1"/>
              </p:cNvSpPr>
              <p:nvPr/>
            </p:nvSpPr>
            <p:spPr bwMode="auto">
              <a:xfrm>
                <a:off x="7219057" y="1186817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74" name="Straight Connector 114"/>
              <p:cNvCxnSpPr>
                <a:cxnSpLocks noChangeShapeType="1"/>
              </p:cNvCxnSpPr>
              <p:nvPr/>
            </p:nvCxnSpPr>
            <p:spPr bwMode="auto">
              <a:xfrm>
                <a:off x="6524516" y="12039584"/>
                <a:ext cx="1513846" cy="216"/>
              </a:xfrm>
              <a:prstGeom prst="line">
                <a:avLst/>
              </a:prstGeom>
              <a:noFill/>
              <a:ln w="127000" algn="ctr">
                <a:solidFill>
                  <a:srgbClr val="009900">
                    <a:alpha val="40000"/>
                  </a:srgbClr>
                </a:solidFill>
                <a:round/>
                <a:headEnd/>
                <a:tailEnd/>
              </a:ln>
            </p:spPr>
          </p:cxnSp>
          <p:sp>
            <p:nvSpPr>
              <p:cNvPr id="1170" name="Flowchart: Delay 3"/>
              <p:cNvSpPr>
                <a:spLocks noChangeArrowheads="1"/>
              </p:cNvSpPr>
              <p:nvPr/>
            </p:nvSpPr>
            <p:spPr bwMode="auto">
              <a:xfrm>
                <a:off x="6521787" y="11296660"/>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1" name="Flowchart: Delay 4"/>
              <p:cNvSpPr>
                <a:spLocks noChangeArrowheads="1"/>
              </p:cNvSpPr>
              <p:nvPr/>
            </p:nvSpPr>
            <p:spPr bwMode="auto">
              <a:xfrm>
                <a:off x="7219057" y="11296660"/>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68" name="Flowchart: Delay 3"/>
              <p:cNvSpPr>
                <a:spLocks noChangeArrowheads="1"/>
              </p:cNvSpPr>
              <p:nvPr/>
            </p:nvSpPr>
            <p:spPr bwMode="auto">
              <a:xfrm>
                <a:off x="6535767" y="1251758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69" name="Flowchart: Delay 4"/>
              <p:cNvSpPr>
                <a:spLocks noChangeArrowheads="1"/>
              </p:cNvSpPr>
              <p:nvPr/>
            </p:nvSpPr>
            <p:spPr bwMode="auto">
              <a:xfrm>
                <a:off x="7233036" y="1251758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65" name="Flowchart: Process 102"/>
              <p:cNvSpPr>
                <a:spLocks noChangeArrowheads="1"/>
              </p:cNvSpPr>
              <p:nvPr/>
            </p:nvSpPr>
            <p:spPr bwMode="auto">
              <a:xfrm>
                <a:off x="6535767" y="13105293"/>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66" name="Flowchart: Process 103"/>
              <p:cNvSpPr>
                <a:spLocks noChangeArrowheads="1"/>
              </p:cNvSpPr>
              <p:nvPr/>
            </p:nvSpPr>
            <p:spPr bwMode="auto">
              <a:xfrm>
                <a:off x="7233036" y="13105293"/>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67" name="Straight Connector 104"/>
              <p:cNvCxnSpPr>
                <a:cxnSpLocks noChangeShapeType="1"/>
              </p:cNvCxnSpPr>
              <p:nvPr/>
            </p:nvCxnSpPr>
            <p:spPr bwMode="auto">
              <a:xfrm>
                <a:off x="6548379" y="13276707"/>
                <a:ext cx="1513846" cy="216"/>
              </a:xfrm>
              <a:prstGeom prst="line">
                <a:avLst/>
              </a:prstGeom>
              <a:noFill/>
              <a:ln w="127000" algn="ctr">
                <a:solidFill>
                  <a:srgbClr val="009900">
                    <a:alpha val="40000"/>
                  </a:srgbClr>
                </a:solidFill>
                <a:round/>
                <a:headEnd/>
                <a:tailEnd/>
              </a:ln>
            </p:spPr>
          </p:cxnSp>
          <p:sp>
            <p:nvSpPr>
              <p:cNvPr id="1163" name="Flowchart: Delay 3"/>
              <p:cNvSpPr>
                <a:spLocks noChangeArrowheads="1"/>
              </p:cNvSpPr>
              <p:nvPr/>
            </p:nvSpPr>
            <p:spPr bwMode="auto">
              <a:xfrm>
                <a:off x="6525883" y="1372269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64" name="Flowchart: Delay 4"/>
              <p:cNvSpPr>
                <a:spLocks noChangeArrowheads="1"/>
              </p:cNvSpPr>
              <p:nvPr/>
            </p:nvSpPr>
            <p:spPr bwMode="auto">
              <a:xfrm>
                <a:off x="7223153" y="1372269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60" name="Flowchart: Process 90"/>
              <p:cNvSpPr>
                <a:spLocks noChangeArrowheads="1"/>
              </p:cNvSpPr>
              <p:nvPr/>
            </p:nvSpPr>
            <p:spPr bwMode="auto">
              <a:xfrm>
                <a:off x="6516000" y="14368526"/>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61" name="Flowchart: Process 91"/>
              <p:cNvSpPr>
                <a:spLocks noChangeArrowheads="1"/>
              </p:cNvSpPr>
              <p:nvPr/>
            </p:nvSpPr>
            <p:spPr bwMode="auto">
              <a:xfrm>
                <a:off x="7213270" y="14368526"/>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62" name="Straight Connector 92"/>
              <p:cNvCxnSpPr>
                <a:cxnSpLocks noChangeShapeType="1"/>
              </p:cNvCxnSpPr>
              <p:nvPr/>
            </p:nvCxnSpPr>
            <p:spPr bwMode="auto">
              <a:xfrm>
                <a:off x="6538496" y="14539941"/>
                <a:ext cx="1513846" cy="216"/>
              </a:xfrm>
              <a:prstGeom prst="line">
                <a:avLst/>
              </a:prstGeom>
              <a:noFill/>
              <a:ln w="127000" algn="ctr">
                <a:solidFill>
                  <a:srgbClr val="009900">
                    <a:alpha val="40000"/>
                  </a:srgbClr>
                </a:solidFill>
                <a:round/>
                <a:headEnd/>
                <a:tailEnd/>
              </a:ln>
            </p:spPr>
          </p:cxnSp>
          <p:sp>
            <p:nvSpPr>
              <p:cNvPr id="1158" name="Flowchart: Delay 3"/>
              <p:cNvSpPr>
                <a:spLocks noChangeArrowheads="1"/>
              </p:cNvSpPr>
              <p:nvPr/>
            </p:nvSpPr>
            <p:spPr bwMode="auto">
              <a:xfrm>
                <a:off x="6516000" y="14940035"/>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59" name="Flowchart: Delay 4"/>
              <p:cNvSpPr>
                <a:spLocks noChangeArrowheads="1"/>
              </p:cNvSpPr>
              <p:nvPr/>
            </p:nvSpPr>
            <p:spPr bwMode="auto">
              <a:xfrm>
                <a:off x="7213270" y="14940035"/>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55" name="Flowchart: Process 112"/>
              <p:cNvSpPr>
                <a:spLocks noChangeArrowheads="1"/>
              </p:cNvSpPr>
              <p:nvPr/>
            </p:nvSpPr>
            <p:spPr bwMode="auto">
              <a:xfrm>
                <a:off x="6521787" y="1072515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56" name="Flowchart: Process 113"/>
              <p:cNvSpPr>
                <a:spLocks noChangeArrowheads="1"/>
              </p:cNvSpPr>
              <p:nvPr/>
            </p:nvSpPr>
            <p:spPr bwMode="auto">
              <a:xfrm>
                <a:off x="7219057" y="1072515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57" name="Straight Connector 114"/>
              <p:cNvCxnSpPr>
                <a:cxnSpLocks noChangeShapeType="1"/>
              </p:cNvCxnSpPr>
              <p:nvPr/>
            </p:nvCxnSpPr>
            <p:spPr bwMode="auto">
              <a:xfrm>
                <a:off x="6524516" y="10896564"/>
                <a:ext cx="1513846" cy="216"/>
              </a:xfrm>
              <a:prstGeom prst="line">
                <a:avLst/>
              </a:prstGeom>
              <a:noFill/>
              <a:ln w="127000" algn="ctr">
                <a:solidFill>
                  <a:srgbClr val="009900">
                    <a:alpha val="40000"/>
                  </a:srgbClr>
                </a:solidFill>
                <a:round/>
                <a:headEnd/>
                <a:tailEnd/>
              </a:ln>
            </p:spPr>
          </p:cxnSp>
        </p:grpSp>
        <p:grpSp>
          <p:nvGrpSpPr>
            <p:cNvPr id="12" name="Group 202"/>
            <p:cNvGrpSpPr/>
            <p:nvPr/>
          </p:nvGrpSpPr>
          <p:grpSpPr>
            <a:xfrm>
              <a:off x="19487174" y="4724261"/>
              <a:ext cx="1546225" cy="4557713"/>
              <a:chOff x="11772000" y="10725150"/>
              <a:chExt cx="1546225" cy="4557713"/>
            </a:xfrm>
          </p:grpSpPr>
          <p:sp>
            <p:nvSpPr>
              <p:cNvPr id="1144" name="Flowchart: Process 112"/>
              <p:cNvSpPr>
                <a:spLocks noChangeArrowheads="1"/>
              </p:cNvSpPr>
              <p:nvPr/>
            </p:nvSpPr>
            <p:spPr bwMode="auto">
              <a:xfrm>
                <a:off x="11778350" y="112966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45" name="Flowchart: Process 113"/>
              <p:cNvSpPr>
                <a:spLocks noChangeArrowheads="1"/>
              </p:cNvSpPr>
              <p:nvPr/>
            </p:nvSpPr>
            <p:spPr bwMode="auto">
              <a:xfrm>
                <a:off x="12475384" y="112966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46" name="Straight Connector 114"/>
              <p:cNvCxnSpPr>
                <a:cxnSpLocks noChangeShapeType="1"/>
              </p:cNvCxnSpPr>
              <p:nvPr/>
            </p:nvCxnSpPr>
            <p:spPr bwMode="auto">
              <a:xfrm>
                <a:off x="11781078" y="11468100"/>
                <a:ext cx="1513334" cy="216"/>
              </a:xfrm>
              <a:prstGeom prst="line">
                <a:avLst/>
              </a:prstGeom>
              <a:noFill/>
              <a:ln w="127000" algn="ctr">
                <a:solidFill>
                  <a:srgbClr val="009900">
                    <a:alpha val="40000"/>
                  </a:srgbClr>
                </a:solidFill>
                <a:round/>
                <a:headEnd/>
                <a:tailEnd/>
              </a:ln>
            </p:spPr>
          </p:cxnSp>
          <p:sp>
            <p:nvSpPr>
              <p:cNvPr id="1142" name="Flowchart: Delay 3"/>
              <p:cNvSpPr>
                <a:spLocks noChangeArrowheads="1"/>
              </p:cNvSpPr>
              <p:nvPr/>
            </p:nvSpPr>
            <p:spPr bwMode="auto">
              <a:xfrm>
                <a:off x="11778350" y="11868150"/>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43" name="Flowchart: Delay 4"/>
              <p:cNvSpPr>
                <a:spLocks noChangeArrowheads="1"/>
              </p:cNvSpPr>
              <p:nvPr/>
            </p:nvSpPr>
            <p:spPr bwMode="auto">
              <a:xfrm>
                <a:off x="12475208" y="11868150"/>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40" name="Flowchart: Delay 3"/>
              <p:cNvSpPr>
                <a:spLocks noChangeArrowheads="1"/>
              </p:cNvSpPr>
              <p:nvPr/>
            </p:nvSpPr>
            <p:spPr bwMode="auto">
              <a:xfrm>
                <a:off x="11792637" y="12517438"/>
                <a:ext cx="819205"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41" name="Flowchart: Delay 4"/>
              <p:cNvSpPr>
                <a:spLocks noChangeArrowheads="1"/>
              </p:cNvSpPr>
              <p:nvPr/>
            </p:nvSpPr>
            <p:spPr bwMode="auto">
              <a:xfrm>
                <a:off x="12489495" y="12517438"/>
                <a:ext cx="819205"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37" name="Flowchart: Process 102"/>
              <p:cNvSpPr>
                <a:spLocks noChangeArrowheads="1"/>
              </p:cNvSpPr>
              <p:nvPr/>
            </p:nvSpPr>
            <p:spPr bwMode="auto">
              <a:xfrm>
                <a:off x="11792637"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38" name="Flowchart: Process 103"/>
              <p:cNvSpPr>
                <a:spLocks noChangeArrowheads="1"/>
              </p:cNvSpPr>
              <p:nvPr/>
            </p:nvSpPr>
            <p:spPr bwMode="auto">
              <a:xfrm>
                <a:off x="12489509"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39" name="Straight Connector 104"/>
              <p:cNvCxnSpPr>
                <a:cxnSpLocks noChangeShapeType="1"/>
              </p:cNvCxnSpPr>
              <p:nvPr/>
            </p:nvCxnSpPr>
            <p:spPr bwMode="auto">
              <a:xfrm>
                <a:off x="11805242" y="13276263"/>
                <a:ext cx="1512983" cy="216"/>
              </a:xfrm>
              <a:prstGeom prst="line">
                <a:avLst/>
              </a:prstGeom>
              <a:noFill/>
              <a:ln w="127000" algn="ctr">
                <a:solidFill>
                  <a:srgbClr val="009900">
                    <a:alpha val="40000"/>
                  </a:srgbClr>
                </a:solidFill>
                <a:round/>
                <a:headEnd/>
                <a:tailEnd/>
              </a:ln>
            </p:spPr>
          </p:cxnSp>
          <p:sp>
            <p:nvSpPr>
              <p:cNvPr id="1135" name="Flowchart: Delay 3"/>
              <p:cNvSpPr>
                <a:spLocks noChangeArrowheads="1"/>
              </p:cNvSpPr>
              <p:nvPr/>
            </p:nvSpPr>
            <p:spPr bwMode="auto">
              <a:xfrm>
                <a:off x="11778350" y="14368463"/>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36" name="Flowchart: Delay 4"/>
              <p:cNvSpPr>
                <a:spLocks noChangeArrowheads="1"/>
              </p:cNvSpPr>
              <p:nvPr/>
            </p:nvSpPr>
            <p:spPr bwMode="auto">
              <a:xfrm>
                <a:off x="12475208" y="14368463"/>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32" name="Flowchart: Process 90"/>
              <p:cNvSpPr>
                <a:spLocks noChangeArrowheads="1"/>
              </p:cNvSpPr>
              <p:nvPr/>
            </p:nvSpPr>
            <p:spPr bwMode="auto">
              <a:xfrm>
                <a:off x="11778350"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33" name="Flowchart: Process 91"/>
              <p:cNvSpPr>
                <a:spLocks noChangeArrowheads="1"/>
              </p:cNvSpPr>
              <p:nvPr/>
            </p:nvSpPr>
            <p:spPr bwMode="auto">
              <a:xfrm>
                <a:off x="12475783"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34" name="Straight Connector 92"/>
              <p:cNvCxnSpPr>
                <a:cxnSpLocks noChangeShapeType="1"/>
              </p:cNvCxnSpPr>
              <p:nvPr/>
            </p:nvCxnSpPr>
            <p:spPr bwMode="auto">
              <a:xfrm>
                <a:off x="11800851" y="13896976"/>
                <a:ext cx="1514199" cy="216"/>
              </a:xfrm>
              <a:prstGeom prst="line">
                <a:avLst/>
              </a:prstGeom>
              <a:noFill/>
              <a:ln w="127000" algn="ctr">
                <a:solidFill>
                  <a:srgbClr val="009900">
                    <a:alpha val="40000"/>
                  </a:srgbClr>
                </a:solidFill>
                <a:round/>
                <a:headEnd/>
                <a:tailEnd/>
              </a:ln>
            </p:spPr>
          </p:cxnSp>
          <p:sp>
            <p:nvSpPr>
              <p:cNvPr id="1130" name="Flowchart: Delay 3"/>
              <p:cNvSpPr>
                <a:spLocks noChangeArrowheads="1"/>
              </p:cNvSpPr>
              <p:nvPr/>
            </p:nvSpPr>
            <p:spPr bwMode="auto">
              <a:xfrm>
                <a:off x="11772000" y="14939963"/>
                <a:ext cx="820062"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31" name="Flowchart: Delay 4"/>
              <p:cNvSpPr>
                <a:spLocks noChangeArrowheads="1"/>
              </p:cNvSpPr>
              <p:nvPr/>
            </p:nvSpPr>
            <p:spPr bwMode="auto">
              <a:xfrm>
                <a:off x="12469588" y="14939963"/>
                <a:ext cx="820062"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27" name="Flowchart: Process 112"/>
              <p:cNvSpPr>
                <a:spLocks noChangeArrowheads="1"/>
              </p:cNvSpPr>
              <p:nvPr/>
            </p:nvSpPr>
            <p:spPr bwMode="auto">
              <a:xfrm>
                <a:off x="11778350" y="107251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28" name="Flowchart: Process 113"/>
              <p:cNvSpPr>
                <a:spLocks noChangeArrowheads="1"/>
              </p:cNvSpPr>
              <p:nvPr/>
            </p:nvSpPr>
            <p:spPr bwMode="auto">
              <a:xfrm>
                <a:off x="12475384" y="107251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29" name="Straight Connector 114"/>
              <p:cNvCxnSpPr>
                <a:cxnSpLocks noChangeShapeType="1"/>
              </p:cNvCxnSpPr>
              <p:nvPr/>
            </p:nvCxnSpPr>
            <p:spPr bwMode="auto">
              <a:xfrm>
                <a:off x="11781078" y="10896600"/>
                <a:ext cx="1513334" cy="216"/>
              </a:xfrm>
              <a:prstGeom prst="line">
                <a:avLst/>
              </a:prstGeom>
              <a:noFill/>
              <a:ln w="127000" algn="ctr">
                <a:solidFill>
                  <a:srgbClr val="009900">
                    <a:alpha val="40000"/>
                  </a:srgbClr>
                </a:solidFill>
                <a:round/>
                <a:headEnd/>
                <a:tailEnd/>
              </a:ln>
            </p:spPr>
          </p:cxnSp>
        </p:grpSp>
        <p:grpSp>
          <p:nvGrpSpPr>
            <p:cNvPr id="13" name="Group 201"/>
            <p:cNvGrpSpPr/>
            <p:nvPr/>
          </p:nvGrpSpPr>
          <p:grpSpPr>
            <a:xfrm>
              <a:off x="22367174" y="4652824"/>
              <a:ext cx="1551289" cy="4629150"/>
              <a:chOff x="14652000" y="10653713"/>
              <a:chExt cx="1551289" cy="4629150"/>
            </a:xfrm>
          </p:grpSpPr>
          <p:sp>
            <p:nvSpPr>
              <p:cNvPr id="1124" name="Flowchart: Process 112"/>
              <p:cNvSpPr>
                <a:spLocks noChangeArrowheads="1"/>
              </p:cNvSpPr>
              <p:nvPr/>
            </p:nvSpPr>
            <p:spPr bwMode="auto">
              <a:xfrm>
                <a:off x="14652000" y="149399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25" name="Flowchart: Process 113"/>
              <p:cNvSpPr>
                <a:spLocks noChangeArrowheads="1"/>
              </p:cNvSpPr>
              <p:nvPr/>
            </p:nvSpPr>
            <p:spPr bwMode="auto">
              <a:xfrm>
                <a:off x="15349035" y="149399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26" name="Straight Connector 114"/>
              <p:cNvCxnSpPr>
                <a:cxnSpLocks noChangeShapeType="1"/>
              </p:cNvCxnSpPr>
              <p:nvPr/>
            </p:nvCxnSpPr>
            <p:spPr bwMode="auto">
              <a:xfrm>
                <a:off x="14654728" y="15111413"/>
                <a:ext cx="1513335" cy="216"/>
              </a:xfrm>
              <a:prstGeom prst="line">
                <a:avLst/>
              </a:prstGeom>
              <a:noFill/>
              <a:ln w="127000" algn="ctr">
                <a:solidFill>
                  <a:srgbClr val="009900">
                    <a:alpha val="40000"/>
                  </a:srgbClr>
                </a:solidFill>
                <a:round/>
                <a:headEnd/>
                <a:tailEnd/>
              </a:ln>
            </p:spPr>
          </p:cxnSp>
          <p:sp>
            <p:nvSpPr>
              <p:cNvPr id="1121" name="Flowchart: Process 102"/>
              <p:cNvSpPr>
                <a:spLocks noChangeArrowheads="1"/>
              </p:cNvSpPr>
              <p:nvPr/>
            </p:nvSpPr>
            <p:spPr bwMode="auto">
              <a:xfrm>
                <a:off x="14666288"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22" name="Flowchart: Process 103"/>
              <p:cNvSpPr>
                <a:spLocks noChangeArrowheads="1"/>
              </p:cNvSpPr>
              <p:nvPr/>
            </p:nvSpPr>
            <p:spPr bwMode="auto">
              <a:xfrm>
                <a:off x="15363159"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23" name="Straight Connector 104"/>
              <p:cNvCxnSpPr>
                <a:cxnSpLocks noChangeShapeType="1"/>
              </p:cNvCxnSpPr>
              <p:nvPr/>
            </p:nvCxnSpPr>
            <p:spPr bwMode="auto">
              <a:xfrm>
                <a:off x="14678893" y="13276263"/>
                <a:ext cx="1512982" cy="216"/>
              </a:xfrm>
              <a:prstGeom prst="line">
                <a:avLst/>
              </a:prstGeom>
              <a:noFill/>
              <a:ln w="127000" algn="ctr">
                <a:solidFill>
                  <a:srgbClr val="009900">
                    <a:alpha val="40000"/>
                  </a:srgbClr>
                </a:solidFill>
                <a:round/>
                <a:headEnd/>
                <a:tailEnd/>
              </a:ln>
            </p:spPr>
          </p:cxnSp>
          <p:sp>
            <p:nvSpPr>
              <p:cNvPr id="1118" name="Flowchart: Process 90"/>
              <p:cNvSpPr>
                <a:spLocks noChangeArrowheads="1"/>
              </p:cNvSpPr>
              <p:nvPr/>
            </p:nvSpPr>
            <p:spPr bwMode="auto">
              <a:xfrm>
                <a:off x="14652000"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19" name="Flowchart: Process 91"/>
              <p:cNvSpPr>
                <a:spLocks noChangeArrowheads="1"/>
              </p:cNvSpPr>
              <p:nvPr/>
            </p:nvSpPr>
            <p:spPr bwMode="auto">
              <a:xfrm>
                <a:off x="15349433"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20" name="Straight Connector 92"/>
              <p:cNvCxnSpPr>
                <a:cxnSpLocks noChangeShapeType="1"/>
              </p:cNvCxnSpPr>
              <p:nvPr/>
            </p:nvCxnSpPr>
            <p:spPr bwMode="auto">
              <a:xfrm>
                <a:off x="14689090" y="13796940"/>
                <a:ext cx="1514199" cy="216"/>
              </a:xfrm>
              <a:prstGeom prst="line">
                <a:avLst/>
              </a:prstGeom>
              <a:noFill/>
              <a:ln w="127000" algn="ctr">
                <a:solidFill>
                  <a:srgbClr val="009900">
                    <a:alpha val="40000"/>
                  </a:srgbClr>
                </a:solidFill>
                <a:round/>
                <a:headEnd/>
                <a:tailEnd/>
              </a:ln>
            </p:spPr>
          </p:cxnSp>
          <p:sp>
            <p:nvSpPr>
              <p:cNvPr id="1116" name="Flowchart: Delay 3"/>
              <p:cNvSpPr>
                <a:spLocks noChangeArrowheads="1"/>
              </p:cNvSpPr>
              <p:nvPr/>
            </p:nvSpPr>
            <p:spPr bwMode="auto">
              <a:xfrm>
                <a:off x="14652000" y="1129667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17" name="Flowchart: Delay 4"/>
              <p:cNvSpPr>
                <a:spLocks noChangeArrowheads="1"/>
              </p:cNvSpPr>
              <p:nvPr/>
            </p:nvSpPr>
            <p:spPr bwMode="auto">
              <a:xfrm>
                <a:off x="15349588" y="1129667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14" name="Flowchart: Delay 3"/>
              <p:cNvSpPr>
                <a:spLocks noChangeArrowheads="1"/>
              </p:cNvSpPr>
              <p:nvPr/>
            </p:nvSpPr>
            <p:spPr bwMode="auto">
              <a:xfrm>
                <a:off x="14652000" y="1065371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15" name="Flowchart: Delay 4"/>
              <p:cNvSpPr>
                <a:spLocks noChangeArrowheads="1"/>
              </p:cNvSpPr>
              <p:nvPr/>
            </p:nvSpPr>
            <p:spPr bwMode="auto">
              <a:xfrm>
                <a:off x="15349587" y="1065371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12" name="Flowchart: Delay 3"/>
              <p:cNvSpPr>
                <a:spLocks noChangeArrowheads="1"/>
              </p:cNvSpPr>
              <p:nvPr/>
            </p:nvSpPr>
            <p:spPr bwMode="auto">
              <a:xfrm>
                <a:off x="14652000" y="1186819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13" name="Flowchart: Delay 4"/>
              <p:cNvSpPr>
                <a:spLocks noChangeArrowheads="1"/>
              </p:cNvSpPr>
              <p:nvPr/>
            </p:nvSpPr>
            <p:spPr bwMode="auto">
              <a:xfrm>
                <a:off x="15349588" y="1186819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10" name="Flowchart: Delay 3"/>
              <p:cNvSpPr>
                <a:spLocks noChangeArrowheads="1"/>
              </p:cNvSpPr>
              <p:nvPr/>
            </p:nvSpPr>
            <p:spPr bwMode="auto">
              <a:xfrm>
                <a:off x="14652000" y="1251115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11" name="Flowchart: Delay 4"/>
              <p:cNvSpPr>
                <a:spLocks noChangeArrowheads="1"/>
              </p:cNvSpPr>
              <p:nvPr/>
            </p:nvSpPr>
            <p:spPr bwMode="auto">
              <a:xfrm>
                <a:off x="15349588" y="1251115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03" name="Flowchart: Process 112"/>
              <p:cNvSpPr>
                <a:spLocks noChangeArrowheads="1"/>
              </p:cNvSpPr>
              <p:nvPr/>
            </p:nvSpPr>
            <p:spPr bwMode="auto">
              <a:xfrm>
                <a:off x="14652000" y="143684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04" name="Flowchart: Process 113"/>
              <p:cNvSpPr>
                <a:spLocks noChangeArrowheads="1"/>
              </p:cNvSpPr>
              <p:nvPr/>
            </p:nvSpPr>
            <p:spPr bwMode="auto">
              <a:xfrm>
                <a:off x="15349035" y="143684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05" name="Straight Connector 114"/>
              <p:cNvCxnSpPr>
                <a:cxnSpLocks noChangeShapeType="1"/>
              </p:cNvCxnSpPr>
              <p:nvPr/>
            </p:nvCxnSpPr>
            <p:spPr bwMode="auto">
              <a:xfrm>
                <a:off x="14654728" y="14539913"/>
                <a:ext cx="1513335" cy="216"/>
              </a:xfrm>
              <a:prstGeom prst="line">
                <a:avLst/>
              </a:prstGeom>
              <a:noFill/>
              <a:ln w="127000" algn="ctr">
                <a:solidFill>
                  <a:srgbClr val="009900">
                    <a:alpha val="40000"/>
                  </a:srgbClr>
                </a:solidFill>
                <a:round/>
                <a:headEnd/>
                <a:tailEnd/>
              </a:ln>
            </p:spPr>
          </p:cxnSp>
        </p:grpSp>
        <p:grpSp>
          <p:nvGrpSpPr>
            <p:cNvPr id="14" name="Group 200"/>
            <p:cNvGrpSpPr/>
            <p:nvPr/>
          </p:nvGrpSpPr>
          <p:grpSpPr>
            <a:xfrm>
              <a:off x="24743174" y="4652824"/>
              <a:ext cx="1539875" cy="4629150"/>
              <a:chOff x="17028000" y="10653713"/>
              <a:chExt cx="1539875" cy="4629150"/>
            </a:xfrm>
          </p:grpSpPr>
          <p:sp>
            <p:nvSpPr>
              <p:cNvPr id="1101" name="Flowchart: Delay 3"/>
              <p:cNvSpPr>
                <a:spLocks noChangeArrowheads="1"/>
              </p:cNvSpPr>
              <p:nvPr/>
            </p:nvSpPr>
            <p:spPr bwMode="auto">
              <a:xfrm>
                <a:off x="17028000" y="13654139"/>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02" name="Flowchart: Delay 4"/>
              <p:cNvSpPr>
                <a:spLocks noChangeArrowheads="1"/>
              </p:cNvSpPr>
              <p:nvPr/>
            </p:nvSpPr>
            <p:spPr bwMode="auto">
              <a:xfrm>
                <a:off x="17725016" y="13654139"/>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99" name="Flowchart: Delay 3"/>
              <p:cNvSpPr>
                <a:spLocks noChangeArrowheads="1"/>
              </p:cNvSpPr>
              <p:nvPr/>
            </p:nvSpPr>
            <p:spPr bwMode="auto">
              <a:xfrm>
                <a:off x="17028000" y="13011190"/>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00" name="Flowchart: Delay 4"/>
              <p:cNvSpPr>
                <a:spLocks noChangeArrowheads="1"/>
              </p:cNvSpPr>
              <p:nvPr/>
            </p:nvSpPr>
            <p:spPr bwMode="auto">
              <a:xfrm>
                <a:off x="17725015" y="13011190"/>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97" name="Flowchart: Delay 3"/>
              <p:cNvSpPr>
                <a:spLocks noChangeArrowheads="1"/>
              </p:cNvSpPr>
              <p:nvPr/>
            </p:nvSpPr>
            <p:spPr bwMode="auto">
              <a:xfrm>
                <a:off x="17028000" y="14297087"/>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98" name="Flowchart: Delay 4"/>
              <p:cNvSpPr>
                <a:spLocks noChangeArrowheads="1"/>
              </p:cNvSpPr>
              <p:nvPr/>
            </p:nvSpPr>
            <p:spPr bwMode="auto">
              <a:xfrm>
                <a:off x="17725016" y="14297087"/>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95" name="Flowchart: Delay 3"/>
              <p:cNvSpPr>
                <a:spLocks noChangeArrowheads="1"/>
              </p:cNvSpPr>
              <p:nvPr/>
            </p:nvSpPr>
            <p:spPr bwMode="auto">
              <a:xfrm>
                <a:off x="17028000" y="14940036"/>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96" name="Flowchart: Delay 4"/>
              <p:cNvSpPr>
                <a:spLocks noChangeArrowheads="1"/>
              </p:cNvSpPr>
              <p:nvPr/>
            </p:nvSpPr>
            <p:spPr bwMode="auto">
              <a:xfrm>
                <a:off x="17725016" y="14940036"/>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88" name="Flowchart: Process 112"/>
              <p:cNvSpPr>
                <a:spLocks noChangeArrowheads="1"/>
              </p:cNvSpPr>
              <p:nvPr/>
            </p:nvSpPr>
            <p:spPr bwMode="auto">
              <a:xfrm>
                <a:off x="17028000" y="1241701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89" name="Flowchart: Process 113"/>
              <p:cNvSpPr>
                <a:spLocks noChangeArrowheads="1"/>
              </p:cNvSpPr>
              <p:nvPr/>
            </p:nvSpPr>
            <p:spPr bwMode="auto">
              <a:xfrm>
                <a:off x="17725016" y="1241701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90" name="Straight Connector 114"/>
              <p:cNvCxnSpPr>
                <a:cxnSpLocks noChangeShapeType="1"/>
              </p:cNvCxnSpPr>
              <p:nvPr/>
            </p:nvCxnSpPr>
            <p:spPr bwMode="auto">
              <a:xfrm>
                <a:off x="17030728" y="12588431"/>
                <a:ext cx="1513293" cy="216"/>
              </a:xfrm>
              <a:prstGeom prst="line">
                <a:avLst/>
              </a:prstGeom>
              <a:noFill/>
              <a:ln w="127000" algn="ctr">
                <a:solidFill>
                  <a:srgbClr val="009900">
                    <a:alpha val="40000"/>
                  </a:srgbClr>
                </a:solidFill>
                <a:round/>
                <a:headEnd/>
                <a:tailEnd/>
              </a:ln>
            </p:spPr>
          </p:cxnSp>
          <p:sp>
            <p:nvSpPr>
              <p:cNvPr id="1085" name="Flowchart: Process 102"/>
              <p:cNvSpPr>
                <a:spLocks noChangeArrowheads="1"/>
              </p:cNvSpPr>
              <p:nvPr/>
            </p:nvSpPr>
            <p:spPr bwMode="auto">
              <a:xfrm>
                <a:off x="17041975" y="10653713"/>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86" name="Flowchart: Process 103"/>
              <p:cNvSpPr>
                <a:spLocks noChangeArrowheads="1"/>
              </p:cNvSpPr>
              <p:nvPr/>
            </p:nvSpPr>
            <p:spPr bwMode="auto">
              <a:xfrm>
                <a:off x="17738989" y="10653713"/>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87" name="Straight Connector 104"/>
              <p:cNvCxnSpPr>
                <a:cxnSpLocks noChangeShapeType="1"/>
              </p:cNvCxnSpPr>
              <p:nvPr/>
            </p:nvCxnSpPr>
            <p:spPr bwMode="auto">
              <a:xfrm>
                <a:off x="17054582" y="10825127"/>
                <a:ext cx="1513293" cy="216"/>
              </a:xfrm>
              <a:prstGeom prst="line">
                <a:avLst/>
              </a:prstGeom>
              <a:noFill/>
              <a:ln w="127000" algn="ctr">
                <a:solidFill>
                  <a:srgbClr val="009900">
                    <a:alpha val="40000"/>
                  </a:srgbClr>
                </a:solidFill>
                <a:round/>
                <a:headEnd/>
                <a:tailEnd/>
              </a:ln>
            </p:spPr>
          </p:cxnSp>
          <p:sp>
            <p:nvSpPr>
              <p:cNvPr id="1082" name="Flowchart: Process 90"/>
              <p:cNvSpPr>
                <a:spLocks noChangeArrowheads="1"/>
              </p:cNvSpPr>
              <p:nvPr/>
            </p:nvSpPr>
            <p:spPr bwMode="auto">
              <a:xfrm>
                <a:off x="17028000" y="1184550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83" name="Flowchart: Process 91"/>
              <p:cNvSpPr>
                <a:spLocks noChangeArrowheads="1"/>
              </p:cNvSpPr>
              <p:nvPr/>
            </p:nvSpPr>
            <p:spPr bwMode="auto">
              <a:xfrm>
                <a:off x="17725015" y="1184550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84" name="Straight Connector 92"/>
              <p:cNvCxnSpPr>
                <a:cxnSpLocks noChangeShapeType="1"/>
              </p:cNvCxnSpPr>
              <p:nvPr/>
            </p:nvCxnSpPr>
            <p:spPr bwMode="auto">
              <a:xfrm>
                <a:off x="17050487" y="12016922"/>
                <a:ext cx="1513293" cy="216"/>
              </a:xfrm>
              <a:prstGeom prst="line">
                <a:avLst/>
              </a:prstGeom>
              <a:noFill/>
              <a:ln w="127000" algn="ctr">
                <a:solidFill>
                  <a:srgbClr val="009900">
                    <a:alpha val="40000"/>
                  </a:srgbClr>
                </a:solidFill>
                <a:round/>
                <a:headEnd/>
                <a:tailEnd/>
              </a:ln>
            </p:spPr>
          </p:cxnSp>
          <p:sp>
            <p:nvSpPr>
              <p:cNvPr id="1079" name="Flowchart: Process 112"/>
              <p:cNvSpPr>
                <a:spLocks noChangeArrowheads="1"/>
              </p:cNvSpPr>
              <p:nvPr/>
            </p:nvSpPr>
            <p:spPr bwMode="auto">
              <a:xfrm>
                <a:off x="17028000" y="1127399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80" name="Flowchart: Process 113"/>
              <p:cNvSpPr>
                <a:spLocks noChangeArrowheads="1"/>
              </p:cNvSpPr>
              <p:nvPr/>
            </p:nvSpPr>
            <p:spPr bwMode="auto">
              <a:xfrm>
                <a:off x="17725016" y="1127399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81" name="Straight Connector 114"/>
              <p:cNvCxnSpPr>
                <a:cxnSpLocks noChangeShapeType="1"/>
              </p:cNvCxnSpPr>
              <p:nvPr/>
            </p:nvCxnSpPr>
            <p:spPr bwMode="auto">
              <a:xfrm>
                <a:off x="17030728" y="11445411"/>
                <a:ext cx="1513293" cy="216"/>
              </a:xfrm>
              <a:prstGeom prst="line">
                <a:avLst/>
              </a:prstGeom>
              <a:noFill/>
              <a:ln w="127000" algn="ctr">
                <a:solidFill>
                  <a:srgbClr val="009900">
                    <a:alpha val="40000"/>
                  </a:srgbClr>
                </a:solidFill>
                <a:round/>
                <a:headEnd/>
                <a:tailEnd/>
              </a:ln>
            </p:spPr>
          </p:cxnSp>
        </p:grpSp>
        <p:grpSp>
          <p:nvGrpSpPr>
            <p:cNvPr id="15" name="Group 203"/>
            <p:cNvGrpSpPr/>
            <p:nvPr/>
          </p:nvGrpSpPr>
          <p:grpSpPr>
            <a:xfrm>
              <a:off x="17111174" y="4652824"/>
              <a:ext cx="1535113" cy="4629150"/>
              <a:chOff x="9396000" y="10653713"/>
              <a:chExt cx="1535113" cy="4629150"/>
            </a:xfrm>
          </p:grpSpPr>
          <p:sp>
            <p:nvSpPr>
              <p:cNvPr id="1070" name="Flowchart: Process 112"/>
              <p:cNvSpPr>
                <a:spLocks noChangeArrowheads="1"/>
              </p:cNvSpPr>
              <p:nvPr/>
            </p:nvSpPr>
            <p:spPr bwMode="auto">
              <a:xfrm>
                <a:off x="9401782" y="11796732"/>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71" name="Flowchart: Process 113"/>
              <p:cNvSpPr>
                <a:spLocks noChangeArrowheads="1"/>
              </p:cNvSpPr>
              <p:nvPr/>
            </p:nvSpPr>
            <p:spPr bwMode="auto">
              <a:xfrm>
                <a:off x="10098495" y="11796732"/>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72" name="Straight Connector 114"/>
              <p:cNvCxnSpPr>
                <a:cxnSpLocks noChangeShapeType="1"/>
              </p:cNvCxnSpPr>
              <p:nvPr/>
            </p:nvCxnSpPr>
            <p:spPr bwMode="auto">
              <a:xfrm>
                <a:off x="9404509" y="11968146"/>
                <a:ext cx="1512635" cy="216"/>
              </a:xfrm>
              <a:prstGeom prst="line">
                <a:avLst/>
              </a:prstGeom>
              <a:noFill/>
              <a:ln w="127000" algn="ctr">
                <a:solidFill>
                  <a:srgbClr val="009900">
                    <a:alpha val="40000"/>
                  </a:srgbClr>
                </a:solidFill>
                <a:round/>
                <a:headEnd/>
                <a:tailEnd/>
              </a:ln>
            </p:spPr>
          </p:cxnSp>
          <p:sp>
            <p:nvSpPr>
              <p:cNvPr id="1068" name="Flowchart: Delay 3"/>
              <p:cNvSpPr>
                <a:spLocks noChangeArrowheads="1"/>
              </p:cNvSpPr>
              <p:nvPr/>
            </p:nvSpPr>
            <p:spPr bwMode="auto">
              <a:xfrm>
                <a:off x="9401782" y="1122522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69" name="Flowchart: Delay 4"/>
              <p:cNvSpPr>
                <a:spLocks noChangeArrowheads="1"/>
              </p:cNvSpPr>
              <p:nvPr/>
            </p:nvSpPr>
            <p:spPr bwMode="auto">
              <a:xfrm>
                <a:off x="10098495" y="1122522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66" name="Flowchart: Delay 3"/>
              <p:cNvSpPr>
                <a:spLocks noChangeArrowheads="1"/>
              </p:cNvSpPr>
              <p:nvPr/>
            </p:nvSpPr>
            <p:spPr bwMode="auto">
              <a:xfrm>
                <a:off x="9401782" y="1065371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67" name="Flowchart: Delay 4"/>
              <p:cNvSpPr>
                <a:spLocks noChangeArrowheads="1"/>
              </p:cNvSpPr>
              <p:nvPr/>
            </p:nvSpPr>
            <p:spPr bwMode="auto">
              <a:xfrm>
                <a:off x="10098494" y="1065371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63" name="Flowchart: Process 102"/>
              <p:cNvSpPr>
                <a:spLocks noChangeArrowheads="1"/>
              </p:cNvSpPr>
              <p:nvPr/>
            </p:nvSpPr>
            <p:spPr bwMode="auto">
              <a:xfrm>
                <a:off x="9401782" y="14940036"/>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64" name="Flowchart: Process 103"/>
              <p:cNvSpPr>
                <a:spLocks noChangeArrowheads="1"/>
              </p:cNvSpPr>
              <p:nvPr/>
            </p:nvSpPr>
            <p:spPr bwMode="auto">
              <a:xfrm>
                <a:off x="10098494" y="14940036"/>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65" name="Straight Connector 104"/>
              <p:cNvCxnSpPr>
                <a:cxnSpLocks noChangeShapeType="1"/>
              </p:cNvCxnSpPr>
              <p:nvPr/>
            </p:nvCxnSpPr>
            <p:spPr bwMode="auto">
              <a:xfrm>
                <a:off x="9414384" y="15111450"/>
                <a:ext cx="1512635" cy="216"/>
              </a:xfrm>
              <a:prstGeom prst="line">
                <a:avLst/>
              </a:prstGeom>
              <a:noFill/>
              <a:ln w="127000" algn="ctr">
                <a:solidFill>
                  <a:srgbClr val="009900">
                    <a:alpha val="40000"/>
                  </a:srgbClr>
                </a:solidFill>
                <a:round/>
                <a:headEnd/>
                <a:tailEnd/>
              </a:ln>
            </p:spPr>
          </p:cxnSp>
          <p:sp>
            <p:nvSpPr>
              <p:cNvPr id="1061" name="Flowchart: Delay 3"/>
              <p:cNvSpPr>
                <a:spLocks noChangeArrowheads="1"/>
              </p:cNvSpPr>
              <p:nvPr/>
            </p:nvSpPr>
            <p:spPr bwMode="auto">
              <a:xfrm>
                <a:off x="9405875" y="13651258"/>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62" name="Flowchart: Delay 4"/>
              <p:cNvSpPr>
                <a:spLocks noChangeArrowheads="1"/>
              </p:cNvSpPr>
              <p:nvPr/>
            </p:nvSpPr>
            <p:spPr bwMode="auto">
              <a:xfrm>
                <a:off x="10102588" y="13651258"/>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58" name="Flowchart: Process 90"/>
              <p:cNvSpPr>
                <a:spLocks noChangeArrowheads="1"/>
              </p:cNvSpPr>
              <p:nvPr/>
            </p:nvSpPr>
            <p:spPr bwMode="auto">
              <a:xfrm>
                <a:off x="9396000" y="14297087"/>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59" name="Flowchart: Process 91"/>
              <p:cNvSpPr>
                <a:spLocks noChangeArrowheads="1"/>
              </p:cNvSpPr>
              <p:nvPr/>
            </p:nvSpPr>
            <p:spPr bwMode="auto">
              <a:xfrm>
                <a:off x="10092713" y="14297087"/>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60" name="Straight Connector 92"/>
              <p:cNvCxnSpPr>
                <a:cxnSpLocks noChangeShapeType="1"/>
              </p:cNvCxnSpPr>
              <p:nvPr/>
            </p:nvCxnSpPr>
            <p:spPr bwMode="auto">
              <a:xfrm>
                <a:off x="9418478" y="14468502"/>
                <a:ext cx="1512635" cy="216"/>
              </a:xfrm>
              <a:prstGeom prst="line">
                <a:avLst/>
              </a:prstGeom>
              <a:noFill/>
              <a:ln w="127000" algn="ctr">
                <a:solidFill>
                  <a:srgbClr val="009900">
                    <a:alpha val="40000"/>
                  </a:srgbClr>
                </a:solidFill>
                <a:round/>
                <a:headEnd/>
                <a:tailEnd/>
              </a:ln>
            </p:spPr>
          </p:cxnSp>
          <p:sp>
            <p:nvSpPr>
              <p:cNvPr id="1056" name="Flowchart: Delay 3"/>
              <p:cNvSpPr>
                <a:spLocks noChangeArrowheads="1"/>
              </p:cNvSpPr>
              <p:nvPr/>
            </p:nvSpPr>
            <p:spPr bwMode="auto">
              <a:xfrm>
                <a:off x="9401782" y="13082629"/>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57" name="Flowchart: Delay 4"/>
              <p:cNvSpPr>
                <a:spLocks noChangeArrowheads="1"/>
              </p:cNvSpPr>
              <p:nvPr/>
            </p:nvSpPr>
            <p:spPr bwMode="auto">
              <a:xfrm>
                <a:off x="10098495" y="13082629"/>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53" name="Flowchart: Process 112"/>
              <p:cNvSpPr>
                <a:spLocks noChangeArrowheads="1"/>
              </p:cNvSpPr>
              <p:nvPr/>
            </p:nvSpPr>
            <p:spPr bwMode="auto">
              <a:xfrm>
                <a:off x="9401782" y="12439681"/>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54" name="Flowchart: Process 113"/>
              <p:cNvSpPr>
                <a:spLocks noChangeArrowheads="1"/>
              </p:cNvSpPr>
              <p:nvPr/>
            </p:nvSpPr>
            <p:spPr bwMode="auto">
              <a:xfrm>
                <a:off x="10098495" y="12439681"/>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55" name="Straight Connector 114"/>
              <p:cNvCxnSpPr>
                <a:cxnSpLocks noChangeShapeType="1"/>
              </p:cNvCxnSpPr>
              <p:nvPr/>
            </p:nvCxnSpPr>
            <p:spPr bwMode="auto">
              <a:xfrm>
                <a:off x="9404509" y="12611095"/>
                <a:ext cx="1512635" cy="216"/>
              </a:xfrm>
              <a:prstGeom prst="line">
                <a:avLst/>
              </a:prstGeom>
              <a:noFill/>
              <a:ln w="127000" algn="ctr">
                <a:solidFill>
                  <a:srgbClr val="009900">
                    <a:alpha val="40000"/>
                  </a:srgbClr>
                </a:solidFill>
                <a:round/>
                <a:headEnd/>
                <a:tailEnd/>
              </a:ln>
            </p:spPr>
          </p:cxnSp>
        </p:grpSp>
      </p:grpSp>
      <p:sp>
        <p:nvSpPr>
          <p:cNvPr id="209" name="TextBox 3"/>
          <p:cNvSpPr txBox="1">
            <a:spLocks noChangeArrowheads="1"/>
          </p:cNvSpPr>
          <p:nvPr/>
        </p:nvSpPr>
        <p:spPr bwMode="auto">
          <a:xfrm>
            <a:off x="10902746" y="4509903"/>
            <a:ext cx="714380" cy="4714908"/>
          </a:xfrm>
          <a:prstGeom prst="rect">
            <a:avLst/>
          </a:prstGeom>
          <a:noFill/>
          <a:ln w="9525">
            <a:noFill/>
            <a:miter lim="800000"/>
            <a:headEnd/>
            <a:tailEnd/>
          </a:ln>
        </p:spPr>
        <p:txBody>
          <a:bodyPr/>
          <a:lstStyle/>
          <a:p>
            <a:pPr algn="r"/>
            <a:r>
              <a:rPr lang="en-GB" sz="4000" dirty="0" smtClean="0">
                <a:latin typeface="Arial" charset="0"/>
                <a:cs typeface="Arial" charset="0"/>
              </a:rPr>
              <a:t>87654321</a:t>
            </a:r>
            <a:endParaRPr lang="en-GB" sz="4000" dirty="0">
              <a:latin typeface="Arial" charset="0"/>
              <a:cs typeface="Arial" charset="0"/>
            </a:endParaRPr>
          </a:p>
          <a:p>
            <a:endParaRPr lang="en-US" sz="8000" dirty="0"/>
          </a:p>
        </p:txBody>
      </p:sp>
      <p:grpSp>
        <p:nvGrpSpPr>
          <p:cNvPr id="16" name="Group 219"/>
          <p:cNvGrpSpPr/>
          <p:nvPr/>
        </p:nvGrpSpPr>
        <p:grpSpPr>
          <a:xfrm>
            <a:off x="13187174" y="4511111"/>
            <a:ext cx="929818" cy="4856576"/>
            <a:chOff x="5472000" y="10512000"/>
            <a:chExt cx="929818" cy="4856576"/>
          </a:xfrm>
        </p:grpSpPr>
        <p:sp>
          <p:nvSpPr>
            <p:cNvPr id="212" name="TextBox 3"/>
            <p:cNvSpPr txBox="1">
              <a:spLocks noChangeArrowheads="1"/>
            </p:cNvSpPr>
            <p:nvPr/>
          </p:nvSpPr>
          <p:spPr bwMode="auto">
            <a:xfrm>
              <a:off x="5472000" y="1051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3" name="TextBox 3"/>
            <p:cNvSpPr txBox="1">
              <a:spLocks noChangeArrowheads="1"/>
            </p:cNvSpPr>
            <p:nvPr/>
          </p:nvSpPr>
          <p:spPr bwMode="auto">
            <a:xfrm>
              <a:off x="5472000" y="1179667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4" name="TextBox 3"/>
            <p:cNvSpPr txBox="1">
              <a:spLocks noChangeArrowheads="1"/>
            </p:cNvSpPr>
            <p:nvPr/>
          </p:nvSpPr>
          <p:spPr bwMode="auto">
            <a:xfrm>
              <a:off x="5472000" y="1299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5" name="TextBox 3"/>
            <p:cNvSpPr txBox="1">
              <a:spLocks noChangeArrowheads="1"/>
            </p:cNvSpPr>
            <p:nvPr/>
          </p:nvSpPr>
          <p:spPr bwMode="auto">
            <a:xfrm>
              <a:off x="5508000" y="14225568"/>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6" name="TextBox 3"/>
            <p:cNvSpPr txBox="1">
              <a:spLocks noChangeArrowheads="1"/>
            </p:cNvSpPr>
            <p:nvPr/>
          </p:nvSpPr>
          <p:spPr bwMode="auto">
            <a:xfrm>
              <a:off x="5616000" y="11153734"/>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7" name="TextBox 3"/>
            <p:cNvSpPr txBox="1">
              <a:spLocks noChangeArrowheads="1"/>
            </p:cNvSpPr>
            <p:nvPr/>
          </p:nvSpPr>
          <p:spPr bwMode="auto">
            <a:xfrm>
              <a:off x="5616000" y="14797072"/>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8" name="TextBox 3"/>
            <p:cNvSpPr txBox="1">
              <a:spLocks noChangeArrowheads="1"/>
            </p:cNvSpPr>
            <p:nvPr/>
          </p:nvSpPr>
          <p:spPr bwMode="auto">
            <a:xfrm>
              <a:off x="5616000" y="1358262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9" name="TextBox 3"/>
            <p:cNvSpPr txBox="1">
              <a:spLocks noChangeArrowheads="1"/>
            </p:cNvSpPr>
            <p:nvPr/>
          </p:nvSpPr>
          <p:spPr bwMode="auto">
            <a:xfrm>
              <a:off x="5616000" y="123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grpSp>
        <p:nvGrpSpPr>
          <p:cNvPr id="17" name="Group 220"/>
          <p:cNvGrpSpPr/>
          <p:nvPr/>
        </p:nvGrpSpPr>
        <p:grpSpPr>
          <a:xfrm>
            <a:off x="15671174" y="4511111"/>
            <a:ext cx="929818" cy="4856576"/>
            <a:chOff x="5346644" y="10512000"/>
            <a:chExt cx="929818" cy="4856576"/>
          </a:xfrm>
        </p:grpSpPr>
        <p:sp>
          <p:nvSpPr>
            <p:cNvPr id="222" name="TextBox 3"/>
            <p:cNvSpPr txBox="1">
              <a:spLocks noChangeArrowheads="1"/>
            </p:cNvSpPr>
            <p:nvPr/>
          </p:nvSpPr>
          <p:spPr bwMode="auto">
            <a:xfrm>
              <a:off x="5490644" y="1051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3" name="TextBox 3"/>
            <p:cNvSpPr txBox="1">
              <a:spLocks noChangeArrowheads="1"/>
            </p:cNvSpPr>
            <p:nvPr/>
          </p:nvSpPr>
          <p:spPr bwMode="auto">
            <a:xfrm>
              <a:off x="5490644" y="117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4" name="TextBox 3"/>
            <p:cNvSpPr txBox="1">
              <a:spLocks noChangeArrowheads="1"/>
            </p:cNvSpPr>
            <p:nvPr/>
          </p:nvSpPr>
          <p:spPr bwMode="auto">
            <a:xfrm>
              <a:off x="5490644" y="1299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5" name="TextBox 3"/>
            <p:cNvSpPr txBox="1">
              <a:spLocks noChangeArrowheads="1"/>
            </p:cNvSpPr>
            <p:nvPr/>
          </p:nvSpPr>
          <p:spPr bwMode="auto">
            <a:xfrm>
              <a:off x="5490644" y="14225568"/>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6" name="TextBox 3"/>
            <p:cNvSpPr txBox="1">
              <a:spLocks noChangeArrowheads="1"/>
            </p:cNvSpPr>
            <p:nvPr/>
          </p:nvSpPr>
          <p:spPr bwMode="auto">
            <a:xfrm>
              <a:off x="5346644" y="11124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7" name="TextBox 3"/>
            <p:cNvSpPr txBox="1">
              <a:spLocks noChangeArrowheads="1"/>
            </p:cNvSpPr>
            <p:nvPr/>
          </p:nvSpPr>
          <p:spPr bwMode="auto">
            <a:xfrm>
              <a:off x="5346644" y="14797072"/>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8" name="TextBox 3"/>
            <p:cNvSpPr txBox="1">
              <a:spLocks noChangeArrowheads="1"/>
            </p:cNvSpPr>
            <p:nvPr/>
          </p:nvSpPr>
          <p:spPr bwMode="auto">
            <a:xfrm>
              <a:off x="5346644" y="1358262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9" name="TextBox 3"/>
            <p:cNvSpPr txBox="1">
              <a:spLocks noChangeArrowheads="1"/>
            </p:cNvSpPr>
            <p:nvPr/>
          </p:nvSpPr>
          <p:spPr bwMode="auto">
            <a:xfrm>
              <a:off x="5346644" y="123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sp>
        <p:nvSpPr>
          <p:cNvPr id="210" name="TextBox 3"/>
          <p:cNvSpPr txBox="1">
            <a:spLocks noChangeArrowheads="1"/>
          </p:cNvSpPr>
          <p:nvPr/>
        </p:nvSpPr>
        <p:spPr bwMode="auto">
          <a:xfrm>
            <a:off x="11052000" y="3564000"/>
            <a:ext cx="571504" cy="927057"/>
          </a:xfrm>
          <a:prstGeom prst="rect">
            <a:avLst/>
          </a:prstGeom>
          <a:noFill/>
          <a:ln w="9525">
            <a:noFill/>
            <a:miter lim="800000"/>
            <a:headEnd/>
            <a:tailEnd/>
          </a:ln>
        </p:spPr>
        <p:txBody>
          <a:bodyPr/>
          <a:lstStyle/>
          <a:p>
            <a:r>
              <a:rPr lang="en-GB" sz="6000" dirty="0" smtClean="0">
                <a:latin typeface="Arial" pitchFamily="34" charset="0"/>
                <a:cs typeface="Arial" pitchFamily="34" charset="0"/>
              </a:rPr>
              <a:t>n</a:t>
            </a:r>
            <a:endParaRPr lang="en-US" sz="6000" dirty="0">
              <a:latin typeface="Arial" pitchFamily="34" charset="0"/>
              <a:cs typeface="Arial" pitchFamily="34" charset="0"/>
            </a:endParaRPr>
          </a:p>
        </p:txBody>
      </p:sp>
      <p:grpSp>
        <p:nvGrpSpPr>
          <p:cNvPr id="221" name="Group 220"/>
          <p:cNvGrpSpPr/>
          <p:nvPr/>
        </p:nvGrpSpPr>
        <p:grpSpPr>
          <a:xfrm>
            <a:off x="12971174" y="3564000"/>
            <a:ext cx="14992330" cy="1358986"/>
            <a:chOff x="12971174" y="3564000"/>
            <a:chExt cx="14992330" cy="1358986"/>
          </a:xfrm>
        </p:grpSpPr>
        <p:sp>
          <p:nvSpPr>
            <p:cNvPr id="211" name="TextBox 3"/>
            <p:cNvSpPr txBox="1">
              <a:spLocks noChangeArrowheads="1"/>
            </p:cNvSpPr>
            <p:nvPr/>
          </p:nvSpPr>
          <p:spPr bwMode="auto">
            <a:xfrm>
              <a:off x="12971174" y="3564000"/>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1</a:t>
              </a:r>
              <a:endParaRPr lang="en-US" sz="6000" baseline="-25000" dirty="0">
                <a:latin typeface="Arial" pitchFamily="34" charset="0"/>
                <a:cs typeface="Arial" pitchFamily="34" charset="0"/>
              </a:endParaRPr>
            </a:p>
          </p:txBody>
        </p:sp>
        <p:sp>
          <p:nvSpPr>
            <p:cNvPr id="230" name="TextBox 3"/>
            <p:cNvSpPr txBox="1">
              <a:spLocks noChangeArrowheads="1"/>
            </p:cNvSpPr>
            <p:nvPr/>
          </p:nvSpPr>
          <p:spPr bwMode="auto">
            <a:xfrm>
              <a:off x="15383174" y="3565664"/>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2</a:t>
              </a:r>
              <a:endParaRPr lang="en-US" sz="6000" baseline="-25000" dirty="0">
                <a:latin typeface="Arial" pitchFamily="34" charset="0"/>
                <a:cs typeface="Arial" pitchFamily="34" charset="0"/>
              </a:endParaRPr>
            </a:p>
          </p:txBody>
        </p:sp>
        <p:sp>
          <p:nvSpPr>
            <p:cNvPr id="232" name="TextBox 3"/>
            <p:cNvSpPr txBox="1">
              <a:spLocks noChangeArrowheads="1"/>
            </p:cNvSpPr>
            <p:nvPr/>
          </p:nvSpPr>
          <p:spPr bwMode="auto">
            <a:xfrm>
              <a:off x="25463174" y="3565664"/>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6</a:t>
              </a:r>
              <a:endParaRPr lang="en-US" sz="6000" baseline="-25000" dirty="0">
                <a:latin typeface="Arial" pitchFamily="34" charset="0"/>
                <a:cs typeface="Arial" pitchFamily="34" charset="0"/>
              </a:endParaRPr>
            </a:p>
          </p:txBody>
        </p:sp>
      </p:grpSp>
      <p:sp>
        <p:nvSpPr>
          <p:cNvPr id="233" name="TextBox 3"/>
          <p:cNvSpPr txBox="1">
            <a:spLocks noChangeArrowheads="1"/>
          </p:cNvSpPr>
          <p:nvPr/>
        </p:nvSpPr>
        <p:spPr bwMode="auto">
          <a:xfrm>
            <a:off x="19991174" y="3652647"/>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  .  .</a:t>
            </a:r>
            <a:endParaRPr lang="en-US" sz="4000" baseline="-25000" dirty="0">
              <a:latin typeface="Arial" pitchFamily="34" charset="0"/>
              <a:cs typeface="Arial" pitchFamily="34" charset="0"/>
            </a:endParaRPr>
          </a:p>
        </p:txBody>
      </p:sp>
      <p:grpSp>
        <p:nvGrpSpPr>
          <p:cNvPr id="18" name="Group 233"/>
          <p:cNvGrpSpPr/>
          <p:nvPr/>
        </p:nvGrpSpPr>
        <p:grpSpPr>
          <a:xfrm>
            <a:off x="26219174" y="4475111"/>
            <a:ext cx="929818" cy="4855504"/>
            <a:chOff x="5310644" y="10476000"/>
            <a:chExt cx="929818" cy="4855504"/>
          </a:xfrm>
        </p:grpSpPr>
        <p:sp>
          <p:nvSpPr>
            <p:cNvPr id="235" name="TextBox 3"/>
            <p:cNvSpPr txBox="1">
              <a:spLocks noChangeArrowheads="1"/>
            </p:cNvSpPr>
            <p:nvPr/>
          </p:nvSpPr>
          <p:spPr bwMode="auto">
            <a:xfrm>
              <a:off x="5454644" y="1047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6" name="TextBox 3"/>
            <p:cNvSpPr txBox="1">
              <a:spLocks noChangeArrowheads="1"/>
            </p:cNvSpPr>
            <p:nvPr/>
          </p:nvSpPr>
          <p:spPr bwMode="auto">
            <a:xfrm>
              <a:off x="5454644" y="117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7" name="TextBox 3"/>
            <p:cNvSpPr txBox="1">
              <a:spLocks noChangeArrowheads="1"/>
            </p:cNvSpPr>
            <p:nvPr/>
          </p:nvSpPr>
          <p:spPr bwMode="auto">
            <a:xfrm>
              <a:off x="5310644" y="1285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8" name="TextBox 3"/>
            <p:cNvSpPr txBox="1">
              <a:spLocks noChangeArrowheads="1"/>
            </p:cNvSpPr>
            <p:nvPr/>
          </p:nvSpPr>
          <p:spPr bwMode="auto">
            <a:xfrm>
              <a:off x="5310644" y="141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9" name="TextBox 3"/>
            <p:cNvSpPr txBox="1">
              <a:spLocks noChangeArrowheads="1"/>
            </p:cNvSpPr>
            <p:nvPr/>
          </p:nvSpPr>
          <p:spPr bwMode="auto">
            <a:xfrm>
              <a:off x="5454644" y="1108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0" name="TextBox 3"/>
            <p:cNvSpPr txBox="1">
              <a:spLocks noChangeArrowheads="1"/>
            </p:cNvSpPr>
            <p:nvPr/>
          </p:nvSpPr>
          <p:spPr bwMode="auto">
            <a:xfrm>
              <a:off x="5310644" y="1476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1" name="TextBox 3"/>
            <p:cNvSpPr txBox="1">
              <a:spLocks noChangeArrowheads="1"/>
            </p:cNvSpPr>
            <p:nvPr/>
          </p:nvSpPr>
          <p:spPr bwMode="auto">
            <a:xfrm>
              <a:off x="5310644" y="135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2" name="TextBox 3"/>
            <p:cNvSpPr txBox="1">
              <a:spLocks noChangeArrowheads="1"/>
            </p:cNvSpPr>
            <p:nvPr/>
          </p:nvSpPr>
          <p:spPr bwMode="auto">
            <a:xfrm>
              <a:off x="5454644" y="1227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cxnSp>
        <p:nvCxnSpPr>
          <p:cNvPr id="243" name="Straight Arrow Connector 242"/>
          <p:cNvCxnSpPr/>
          <p:nvPr/>
        </p:nvCxnSpPr>
        <p:spPr bwMode="auto">
          <a:xfrm rot="5400000" flipH="1" flipV="1">
            <a:off x="11116266" y="16154297"/>
            <a:ext cx="2715438" cy="794"/>
          </a:xfrm>
          <a:prstGeom prst="straightConnector1">
            <a:avLst/>
          </a:prstGeom>
          <a:solidFill>
            <a:schemeClr val="tx2"/>
          </a:solidFill>
          <a:ln w="241300" cap="flat" cmpd="sng" algn="ctr">
            <a:solidFill>
              <a:srgbClr val="009900"/>
            </a:solidFill>
            <a:prstDash val="solid"/>
            <a:round/>
            <a:headEnd type="triangle" w="med" len="med"/>
            <a:tailEnd type="triangle"/>
          </a:ln>
          <a:effectLst/>
        </p:spPr>
      </p:cxnSp>
      <p:sp>
        <p:nvSpPr>
          <p:cNvPr id="246" name="TextBox 3"/>
          <p:cNvSpPr txBox="1">
            <a:spLocks noChangeArrowheads="1"/>
          </p:cNvSpPr>
          <p:nvPr/>
        </p:nvSpPr>
        <p:spPr bwMode="auto">
          <a:xfrm>
            <a:off x="12617258" y="15797107"/>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51" name="TextBox 3"/>
          <p:cNvSpPr txBox="1">
            <a:spLocks noChangeArrowheads="1"/>
          </p:cNvSpPr>
          <p:nvPr/>
        </p:nvSpPr>
        <p:spPr bwMode="auto">
          <a:xfrm>
            <a:off x="28905122" y="16011421"/>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6</a:t>
            </a:r>
            <a:endParaRPr lang="en-US" sz="4000" baseline="-25000" dirty="0">
              <a:latin typeface="Arial" pitchFamily="34" charset="0"/>
              <a:cs typeface="Arial" pitchFamily="34" charset="0"/>
            </a:endParaRPr>
          </a:p>
        </p:txBody>
      </p:sp>
      <p:cxnSp>
        <p:nvCxnSpPr>
          <p:cNvPr id="252" name="Straight Arrow Connector 251"/>
          <p:cNvCxnSpPr/>
          <p:nvPr/>
        </p:nvCxnSpPr>
        <p:spPr bwMode="auto">
          <a:xfrm rot="10800000" flipV="1">
            <a:off x="26333354" y="16582924"/>
            <a:ext cx="2500330" cy="750099"/>
          </a:xfrm>
          <a:prstGeom prst="straightConnector1">
            <a:avLst/>
          </a:prstGeom>
          <a:solidFill>
            <a:schemeClr val="tx2"/>
          </a:solidFill>
          <a:ln w="241300" cap="flat" cmpd="sng" algn="ctr">
            <a:solidFill>
              <a:srgbClr val="009900"/>
            </a:solidFill>
            <a:prstDash val="solid"/>
            <a:round/>
            <a:headEnd type="none" w="med" len="med"/>
            <a:tailEnd type="triangle"/>
          </a:ln>
          <a:effectLst/>
        </p:spPr>
      </p:cxnSp>
      <p:cxnSp>
        <p:nvCxnSpPr>
          <p:cNvPr id="256" name="Straight Arrow Connector 255"/>
          <p:cNvCxnSpPr/>
          <p:nvPr/>
        </p:nvCxnSpPr>
        <p:spPr bwMode="auto">
          <a:xfrm rot="16200000" flipV="1">
            <a:off x="20154364" y="14547339"/>
            <a:ext cx="5715040" cy="70644"/>
          </a:xfrm>
          <a:prstGeom prst="straightConnector1">
            <a:avLst/>
          </a:prstGeom>
          <a:solidFill>
            <a:schemeClr val="tx2"/>
          </a:solidFill>
          <a:ln w="241300" cap="flat" cmpd="sng" algn="ctr">
            <a:solidFill>
              <a:srgbClr val="009900"/>
            </a:solidFill>
            <a:prstDash val="solid"/>
            <a:round/>
            <a:headEnd type="triangle" w="med" len="med"/>
            <a:tailEnd type="triangle"/>
          </a:ln>
          <a:effectLst/>
        </p:spPr>
      </p:cxnSp>
      <p:sp>
        <p:nvSpPr>
          <p:cNvPr id="258" name="TextBox 3"/>
          <p:cNvSpPr txBox="1">
            <a:spLocks noChangeArrowheads="1"/>
          </p:cNvSpPr>
          <p:nvPr/>
        </p:nvSpPr>
        <p:spPr bwMode="auto">
          <a:xfrm>
            <a:off x="22047074" y="14011157"/>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5</a:t>
            </a:r>
            <a:endParaRPr lang="en-US" sz="4000" baseline="-25000" dirty="0">
              <a:latin typeface="Arial" pitchFamily="34" charset="0"/>
              <a:cs typeface="Arial" pitchFamily="34" charset="0"/>
            </a:endParaRPr>
          </a:p>
        </p:txBody>
      </p:sp>
      <p:grpSp>
        <p:nvGrpSpPr>
          <p:cNvPr id="202" name="Group 201"/>
          <p:cNvGrpSpPr/>
          <p:nvPr/>
        </p:nvGrpSpPr>
        <p:grpSpPr>
          <a:xfrm>
            <a:off x="11688694" y="24798392"/>
            <a:ext cx="14144724" cy="3429024"/>
            <a:chOff x="11688694" y="24798392"/>
            <a:chExt cx="14144724" cy="3429024"/>
          </a:xfrm>
        </p:grpSpPr>
        <p:sp>
          <p:nvSpPr>
            <p:cNvPr id="260" name="TextBox 3"/>
            <p:cNvSpPr txBox="1">
              <a:spLocks noChangeArrowheads="1"/>
            </p:cNvSpPr>
            <p:nvPr/>
          </p:nvSpPr>
          <p:spPr bwMode="auto">
            <a:xfrm>
              <a:off x="19761188" y="24798392"/>
              <a:ext cx="1214446" cy="1357322"/>
            </a:xfrm>
            <a:prstGeom prst="rect">
              <a:avLst/>
            </a:prstGeom>
            <a:noFill/>
            <a:ln w="9525">
              <a:noFill/>
              <a:miter lim="800000"/>
              <a:headEnd/>
              <a:tailEnd/>
            </a:ln>
          </p:spPr>
          <p:txBody>
            <a:bodyPr/>
            <a:lstStyle/>
            <a:p>
              <a:r>
                <a:rPr lang="el-GR" sz="20000" dirty="0" smtClean="0">
                  <a:latin typeface="Times New Roman" pitchFamily="18" charset="0"/>
                  <a:cs typeface="Times New Roman" pitchFamily="18" charset="0"/>
                </a:rPr>
                <a:t>Σ</a:t>
              </a:r>
              <a:endParaRPr lang="en-US" sz="20000" baseline="-25000" dirty="0">
                <a:latin typeface="Times New Roman" pitchFamily="18" charset="0"/>
                <a:cs typeface="Times New Roman" pitchFamily="18" charset="0"/>
              </a:endParaRPr>
            </a:p>
          </p:txBody>
        </p:sp>
        <p:grpSp>
          <p:nvGrpSpPr>
            <p:cNvPr id="201" name="Group 200"/>
            <p:cNvGrpSpPr/>
            <p:nvPr/>
          </p:nvGrpSpPr>
          <p:grpSpPr>
            <a:xfrm>
              <a:off x="11688694" y="24798392"/>
              <a:ext cx="14144724" cy="3429024"/>
              <a:chOff x="11688694" y="24798392"/>
              <a:chExt cx="14144724" cy="3429024"/>
            </a:xfrm>
          </p:grpSpPr>
          <p:sp>
            <p:nvSpPr>
              <p:cNvPr id="262" name="TextBox 3"/>
              <p:cNvSpPr txBox="1">
                <a:spLocks noChangeArrowheads="1"/>
              </p:cNvSpPr>
              <p:nvPr/>
            </p:nvSpPr>
            <p:spPr bwMode="auto">
              <a:xfrm>
                <a:off x="19689750" y="24798392"/>
                <a:ext cx="2000264" cy="857256"/>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cond</a:t>
                </a:r>
                <a:r>
                  <a:rPr lang="en-GB" sz="4000" dirty="0" smtClean="0">
                    <a:latin typeface="Arial" pitchFamily="34" charset="0"/>
                    <a:cs typeface="Arial" pitchFamily="34" charset="0"/>
                  </a:rPr>
                  <a:t>=6</a:t>
                </a:r>
                <a:endParaRPr lang="en-US" sz="4000" baseline="-25000" dirty="0">
                  <a:latin typeface="Arial" pitchFamily="34" charset="0"/>
                  <a:cs typeface="Arial" pitchFamily="34" charset="0"/>
                </a:endParaRPr>
              </a:p>
            </p:txBody>
          </p:sp>
          <p:sp>
            <p:nvSpPr>
              <p:cNvPr id="261" name="TextBox 3"/>
              <p:cNvSpPr txBox="1">
                <a:spLocks noChangeArrowheads="1"/>
              </p:cNvSpPr>
              <p:nvPr/>
            </p:nvSpPr>
            <p:spPr bwMode="auto">
              <a:xfrm>
                <a:off x="19689750" y="27370160"/>
                <a:ext cx="2000264" cy="857256"/>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cond</a:t>
                </a:r>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59" name="TextBox 3"/>
              <p:cNvSpPr txBox="1">
                <a:spLocks noChangeArrowheads="1"/>
              </p:cNvSpPr>
              <p:nvPr/>
            </p:nvSpPr>
            <p:spPr bwMode="auto">
              <a:xfrm>
                <a:off x="11688694" y="25869962"/>
                <a:ext cx="14144724" cy="1500198"/>
              </a:xfrm>
              <a:prstGeom prst="rect">
                <a:avLst/>
              </a:prstGeom>
              <a:noFill/>
              <a:ln w="9525">
                <a:noFill/>
                <a:miter lim="800000"/>
                <a:headEnd/>
                <a:tailEnd/>
              </a:ln>
            </p:spPr>
            <p:txBody>
              <a:bodyPr/>
              <a:lstStyle/>
              <a:p>
                <a:r>
                  <a:rPr lang="en-GB" sz="6000" dirty="0" smtClean="0">
                    <a:latin typeface="Arial" pitchFamily="34" charset="0"/>
                    <a:cs typeface="Arial" pitchFamily="34" charset="0"/>
                  </a:rPr>
                  <a:t>importance of band n =         </a:t>
                </a:r>
                <a:r>
                  <a:rPr lang="en-GB" sz="6000" dirty="0" err="1" smtClean="0">
                    <a:latin typeface="Arial" pitchFamily="34" charset="0"/>
                    <a:cs typeface="Arial" pitchFamily="34" charset="0"/>
                  </a:rPr>
                  <a:t>S</a:t>
                </a:r>
                <a:r>
                  <a:rPr lang="en-GB" sz="6000" baseline="-25000" dirty="0" err="1" smtClean="0">
                    <a:latin typeface="Arial" pitchFamily="34" charset="0"/>
                    <a:cs typeface="Arial" pitchFamily="34" charset="0"/>
                  </a:rPr>
                  <a:t>cond</a:t>
                </a:r>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a:t>
                </a:r>
                <a:r>
                  <a:rPr lang="en-GB" sz="6000" dirty="0" smtClean="0">
                    <a:latin typeface="Arial" pitchFamily="34" charset="0"/>
                    <a:cs typeface="Arial" pitchFamily="34" charset="0"/>
                  </a:rPr>
                  <a:t> </a:t>
                </a:r>
                <a:r>
                  <a:rPr lang="en-GB" sz="6000" baseline="-25000" dirty="0" err="1" smtClean="0">
                    <a:latin typeface="Arial" pitchFamily="34" charset="0"/>
                    <a:cs typeface="Arial" pitchFamily="34" charset="0"/>
                  </a:rPr>
                  <a:t>cond</a:t>
                </a:r>
                <a:endParaRPr lang="en-US" sz="6000" baseline="-25000" dirty="0">
                  <a:latin typeface="Arial" pitchFamily="34" charset="0"/>
                  <a:cs typeface="Arial" pitchFamily="34" charset="0"/>
                </a:endParaRPr>
              </a:p>
            </p:txBody>
          </p:sp>
        </p:grpSp>
      </p:grpSp>
      <p:sp>
        <p:nvSpPr>
          <p:cNvPr id="203" name="Oval 202"/>
          <p:cNvSpPr/>
          <p:nvPr/>
        </p:nvSpPr>
        <p:spPr bwMode="auto">
          <a:xfrm>
            <a:off x="12117322" y="15440014"/>
            <a:ext cx="1571636" cy="1571636"/>
          </a:xfrm>
          <a:prstGeom prst="ellipse">
            <a:avLst/>
          </a:prstGeom>
          <a:noFill/>
          <a:ln w="12700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Rdg Vesta" pitchFamily="2" charset="0"/>
            </a:endParaRPr>
          </a:p>
        </p:txBody>
      </p:sp>
      <p:sp>
        <p:nvSpPr>
          <p:cNvPr id="204" name="Oval 203"/>
          <p:cNvSpPr/>
          <p:nvPr/>
        </p:nvSpPr>
        <p:spPr bwMode="auto">
          <a:xfrm>
            <a:off x="12903140" y="4295686"/>
            <a:ext cx="1500198" cy="1214446"/>
          </a:xfrm>
          <a:prstGeom prst="ellipse">
            <a:avLst/>
          </a:prstGeom>
          <a:noFill/>
          <a:ln w="12700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Rdg Vesta" pitchFamily="2" charset="0"/>
            </a:endParaRPr>
          </a:p>
        </p:txBody>
      </p:sp>
      <p:sp>
        <p:nvSpPr>
          <p:cNvPr id="353" name="Oval 352"/>
          <p:cNvSpPr/>
          <p:nvPr/>
        </p:nvSpPr>
        <p:spPr bwMode="auto">
          <a:xfrm>
            <a:off x="15474908" y="4295686"/>
            <a:ext cx="1500198" cy="1214446"/>
          </a:xfrm>
          <a:prstGeom prst="ellipse">
            <a:avLst/>
          </a:prstGeom>
          <a:noFill/>
          <a:ln w="12700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Rdg Vesta" pitchFamily="2" charset="0"/>
            </a:endParaRPr>
          </a:p>
        </p:txBody>
      </p:sp>
      <p:sp>
        <p:nvSpPr>
          <p:cNvPr id="354" name="Oval 353"/>
          <p:cNvSpPr/>
          <p:nvPr/>
        </p:nvSpPr>
        <p:spPr bwMode="auto">
          <a:xfrm>
            <a:off x="25976294" y="4295686"/>
            <a:ext cx="1500198" cy="1214446"/>
          </a:xfrm>
          <a:prstGeom prst="ellipse">
            <a:avLst/>
          </a:prstGeom>
          <a:noFill/>
          <a:ln w="12700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Rdg Vesta" pitchFamily="2" charset="0"/>
            </a:endParaRPr>
          </a:p>
        </p:txBody>
      </p:sp>
      <p:sp>
        <p:nvSpPr>
          <p:cNvPr id="355" name="Oval 354"/>
          <p:cNvSpPr/>
          <p:nvPr/>
        </p:nvSpPr>
        <p:spPr bwMode="auto">
          <a:xfrm>
            <a:off x="14189024" y="16511584"/>
            <a:ext cx="1571636" cy="1571636"/>
          </a:xfrm>
          <a:prstGeom prst="ellipse">
            <a:avLst/>
          </a:prstGeom>
          <a:noFill/>
          <a:ln w="12700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Rdg Vesta" pitchFamily="2" charset="0"/>
            </a:endParaRPr>
          </a:p>
        </p:txBody>
      </p:sp>
      <p:sp>
        <p:nvSpPr>
          <p:cNvPr id="356" name="Oval 355"/>
          <p:cNvSpPr/>
          <p:nvPr/>
        </p:nvSpPr>
        <p:spPr bwMode="auto">
          <a:xfrm>
            <a:off x="28548062" y="15797204"/>
            <a:ext cx="1571636" cy="1571636"/>
          </a:xfrm>
          <a:prstGeom prst="ellipse">
            <a:avLst/>
          </a:prstGeom>
          <a:noFill/>
          <a:ln w="12700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Rdg Vesta" pitchFamily="2" charset="0"/>
            </a:endParaRPr>
          </a:p>
        </p:txBody>
      </p:sp>
      <p:sp>
        <p:nvSpPr>
          <p:cNvPr id="231" name="Line 49"/>
          <p:cNvSpPr>
            <a:spLocks noChangeShapeType="1"/>
          </p:cNvSpPr>
          <p:nvPr/>
        </p:nvSpPr>
        <p:spPr bwMode="auto">
          <a:xfrm rot="-360000">
            <a:off x="9478225" y="4788000"/>
            <a:ext cx="1491979" cy="156814"/>
          </a:xfrm>
          <a:prstGeom prst="line">
            <a:avLst/>
          </a:prstGeom>
          <a:noFill/>
          <a:ln w="127000">
            <a:solidFill>
              <a:srgbClr val="FF0000"/>
            </a:solidFill>
            <a:round/>
            <a:headEnd/>
            <a:tailEnd type="arrow" w="med" len="lg"/>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left)">
                                      <p:cBhvr>
                                        <p:cTn id="7" dur="10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95"/>
                                        </p:tgtEl>
                                        <p:attrNameLst>
                                          <p:attrName>style.visibility</p:attrName>
                                        </p:attrNameLst>
                                      </p:cBhvr>
                                      <p:to>
                                        <p:strVal val="visible"/>
                                      </p:to>
                                    </p:set>
                                    <p:animEffect transition="in" filter="wipe(down)">
                                      <p:cBhvr>
                                        <p:cTn id="16" dur="1000"/>
                                        <p:tgtEl>
                                          <p:spTgt spid="119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99"/>
                                        </p:tgtEl>
                                        <p:attrNameLst>
                                          <p:attrName>style.visibility</p:attrName>
                                        </p:attrNameLst>
                                      </p:cBhvr>
                                      <p:to>
                                        <p:strVal val="visible"/>
                                      </p:to>
                                    </p:set>
                                    <p:animEffect transition="in" filter="wipe(down)">
                                      <p:cBhvr>
                                        <p:cTn id="21" dur="1000"/>
                                        <p:tgtEl>
                                          <p:spTgt spid="1199"/>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14"/>
                                        </p:tgtEl>
                                        <p:attrNameLst>
                                          <p:attrName>style.visibility</p:attrName>
                                        </p:attrNameLst>
                                      </p:cBhvr>
                                      <p:to>
                                        <p:strVal val="visible"/>
                                      </p:to>
                                    </p:set>
                                    <p:animEffect transition="in" filter="wipe(up)">
                                      <p:cBhvr>
                                        <p:cTn id="30" dur="500"/>
                                        <p:tgtEl>
                                          <p:spTgt spid="121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down)">
                                      <p:cBhvr>
                                        <p:cTn id="39" dur="10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3"/>
                                        </p:tgtEl>
                                        <p:attrNameLst>
                                          <p:attrName>style.visibility</p:attrName>
                                        </p:attrNameLst>
                                      </p:cBhvr>
                                      <p:to>
                                        <p:strVal val="visible"/>
                                      </p:to>
                                    </p:set>
                                    <p:animEffect transition="in" filter="wipe(down)">
                                      <p:cBhvr>
                                        <p:cTn id="44" dur="500"/>
                                        <p:tgtEl>
                                          <p:spTgt spid="243"/>
                                        </p:tgtEl>
                                      </p:cBhvr>
                                    </p:animEffect>
                                  </p:childTnLst>
                                </p:cTn>
                              </p:par>
                              <p:par>
                                <p:cTn id="45" presetID="22" presetClass="entr" presetSubtype="4" fill="hold" nodeType="withEffect">
                                  <p:stCondLst>
                                    <p:cond delay="0"/>
                                  </p:stCondLst>
                                  <p:childTnLst>
                                    <p:set>
                                      <p:cBhvr>
                                        <p:cTn id="46" dur="1" fill="hold">
                                          <p:stCondLst>
                                            <p:cond delay="0"/>
                                          </p:stCondLst>
                                        </p:cTn>
                                        <p:tgtEl>
                                          <p:spTgt spid="247"/>
                                        </p:tgtEl>
                                        <p:attrNameLst>
                                          <p:attrName>style.visibility</p:attrName>
                                        </p:attrNameLst>
                                      </p:cBhvr>
                                      <p:to>
                                        <p:strVal val="visible"/>
                                      </p:to>
                                    </p:set>
                                    <p:animEffect transition="in" filter="wipe(down)">
                                      <p:cBhvr>
                                        <p:cTn id="47" dur="500"/>
                                        <p:tgtEl>
                                          <p:spTgt spid="247"/>
                                        </p:tgtEl>
                                      </p:cBhvr>
                                    </p:animEffect>
                                  </p:childTnLst>
                                </p:cTn>
                              </p:par>
                              <p:par>
                                <p:cTn id="48" presetID="22" presetClass="entr" presetSubtype="4" fill="hold" nodeType="withEffect">
                                  <p:stCondLst>
                                    <p:cond delay="0"/>
                                  </p:stCondLst>
                                  <p:childTnLst>
                                    <p:set>
                                      <p:cBhvr>
                                        <p:cTn id="49" dur="1" fill="hold">
                                          <p:stCondLst>
                                            <p:cond delay="0"/>
                                          </p:stCondLst>
                                        </p:cTn>
                                        <p:tgtEl>
                                          <p:spTgt spid="256"/>
                                        </p:tgtEl>
                                        <p:attrNameLst>
                                          <p:attrName>style.visibility</p:attrName>
                                        </p:attrNameLst>
                                      </p:cBhvr>
                                      <p:to>
                                        <p:strVal val="visible"/>
                                      </p:to>
                                    </p:set>
                                    <p:animEffect transition="in" filter="wipe(down)">
                                      <p:cBhvr>
                                        <p:cTn id="50" dur="500"/>
                                        <p:tgtEl>
                                          <p:spTgt spid="256"/>
                                        </p:tgtEl>
                                      </p:cBhvr>
                                    </p:animEffect>
                                  </p:childTnLst>
                                </p:cTn>
                              </p:par>
                              <p:par>
                                <p:cTn id="51" presetID="22" presetClass="entr" presetSubtype="4" fill="hold" nodeType="withEffect">
                                  <p:stCondLst>
                                    <p:cond delay="0"/>
                                  </p:stCondLst>
                                  <p:childTnLst>
                                    <p:set>
                                      <p:cBhvr>
                                        <p:cTn id="52" dur="1" fill="hold">
                                          <p:stCondLst>
                                            <p:cond delay="0"/>
                                          </p:stCondLst>
                                        </p:cTn>
                                        <p:tgtEl>
                                          <p:spTgt spid="252"/>
                                        </p:tgtEl>
                                        <p:attrNameLst>
                                          <p:attrName>style.visibility</p:attrName>
                                        </p:attrNameLst>
                                      </p:cBhvr>
                                      <p:to>
                                        <p:strVal val="visible"/>
                                      </p:to>
                                    </p:set>
                                    <p:animEffect transition="in" filter="wipe(down)">
                                      <p:cBhvr>
                                        <p:cTn id="53" dur="500"/>
                                        <p:tgtEl>
                                          <p:spTgt spid="252"/>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46"/>
                                        </p:tgtEl>
                                        <p:attrNameLst>
                                          <p:attrName>style.visibility</p:attrName>
                                        </p:attrNameLst>
                                      </p:cBhvr>
                                      <p:to>
                                        <p:strVal val="visible"/>
                                      </p:to>
                                    </p:set>
                                    <p:animEffect transition="in" filter="wipe(left)">
                                      <p:cBhvr>
                                        <p:cTn id="57" dur="1000"/>
                                        <p:tgtEl>
                                          <p:spTgt spid="24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50"/>
                                        </p:tgtEl>
                                        <p:attrNameLst>
                                          <p:attrName>style.visibility</p:attrName>
                                        </p:attrNameLst>
                                      </p:cBhvr>
                                      <p:to>
                                        <p:strVal val="visible"/>
                                      </p:to>
                                    </p:set>
                                    <p:animEffect transition="in" filter="wipe(left)">
                                      <p:cBhvr>
                                        <p:cTn id="60" dur="1000"/>
                                        <p:tgtEl>
                                          <p:spTgt spid="25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58"/>
                                        </p:tgtEl>
                                        <p:attrNameLst>
                                          <p:attrName>style.visibility</p:attrName>
                                        </p:attrNameLst>
                                      </p:cBhvr>
                                      <p:to>
                                        <p:strVal val="visible"/>
                                      </p:to>
                                    </p:set>
                                    <p:animEffect transition="in" filter="wipe(left)">
                                      <p:cBhvr>
                                        <p:cTn id="63" dur="1000"/>
                                        <p:tgtEl>
                                          <p:spTgt spid="25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51"/>
                                        </p:tgtEl>
                                        <p:attrNameLst>
                                          <p:attrName>style.visibility</p:attrName>
                                        </p:attrNameLst>
                                      </p:cBhvr>
                                      <p:to>
                                        <p:strVal val="visible"/>
                                      </p:to>
                                    </p:set>
                                    <p:animEffect transition="in" filter="wipe(left)">
                                      <p:cBhvr>
                                        <p:cTn id="66" dur="1000"/>
                                        <p:tgtEl>
                                          <p:spTgt spid="25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21"/>
                                        </p:tgtEl>
                                        <p:attrNameLst>
                                          <p:attrName>style.visibility</p:attrName>
                                        </p:attrNameLst>
                                      </p:cBhvr>
                                      <p:to>
                                        <p:strVal val="visible"/>
                                      </p:to>
                                    </p:set>
                                    <p:animEffect transition="in" filter="wipe(left)">
                                      <p:cBhvr>
                                        <p:cTn id="71" dur="1000"/>
                                        <p:tgtEl>
                                          <p:spTgt spid="22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33"/>
                                        </p:tgtEl>
                                        <p:attrNameLst>
                                          <p:attrName>style.visibility</p:attrName>
                                        </p:attrNameLst>
                                      </p:cBhvr>
                                      <p:to>
                                        <p:strVal val="visible"/>
                                      </p:to>
                                    </p:set>
                                    <p:animEffect transition="in" filter="wipe(left)">
                                      <p:cBhvr>
                                        <p:cTn id="74" dur="1000"/>
                                        <p:tgtEl>
                                          <p:spTgt spid="233"/>
                                        </p:tgtEl>
                                      </p:cBhvr>
                                    </p:animEffect>
                                  </p:childTnLst>
                                </p:cTn>
                              </p:par>
                            </p:childTnLst>
                          </p:cTn>
                        </p:par>
                        <p:par>
                          <p:cTn id="75" fill="hold">
                            <p:stCondLst>
                              <p:cond delay="1000"/>
                            </p:stCondLst>
                            <p:childTnLst>
                              <p:par>
                                <p:cTn id="76" presetID="22" presetClass="entr" presetSubtype="1"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up)">
                                      <p:cBhvr>
                                        <p:cTn id="78" dur="1000"/>
                                        <p:tgtEl>
                                          <p:spTgt spid="16"/>
                                        </p:tgtEl>
                                      </p:cBhvr>
                                    </p:animEffect>
                                  </p:childTnLst>
                                </p:cTn>
                              </p:par>
                            </p:childTnLst>
                          </p:cTn>
                        </p:par>
                        <p:par>
                          <p:cTn id="79" fill="hold">
                            <p:stCondLst>
                              <p:cond delay="2000"/>
                            </p:stCondLst>
                            <p:childTnLst>
                              <p:par>
                                <p:cTn id="80" presetID="22" presetClass="entr" presetSubtype="1"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up)">
                                      <p:cBhvr>
                                        <p:cTn id="82" dur="1000"/>
                                        <p:tgtEl>
                                          <p:spTgt spid="17"/>
                                        </p:tgtEl>
                                      </p:cBhvr>
                                    </p:animEffect>
                                  </p:childTnLst>
                                </p:cTn>
                              </p:par>
                            </p:childTnLst>
                          </p:cTn>
                        </p:par>
                        <p:par>
                          <p:cTn id="83" fill="hold">
                            <p:stCondLst>
                              <p:cond delay="3000"/>
                            </p:stCondLst>
                            <p:childTnLst>
                              <p:par>
                                <p:cTn id="84" presetID="22" presetClass="entr" presetSubtype="1" fill="hold" nodeType="after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wipe(up)">
                                      <p:cBhvr>
                                        <p:cTn id="86" dur="10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02"/>
                                        </p:tgtEl>
                                        <p:attrNameLst>
                                          <p:attrName>style.visibility</p:attrName>
                                        </p:attrNameLst>
                                      </p:cBhvr>
                                      <p:to>
                                        <p:strVal val="visible"/>
                                      </p:to>
                                    </p:set>
                                    <p:animEffect transition="in" filter="wipe(left)">
                                      <p:cBhvr>
                                        <p:cTn id="91" dur="1000"/>
                                        <p:tgtEl>
                                          <p:spTgt spid="20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31"/>
                                        </p:tgtEl>
                                        <p:attrNameLst>
                                          <p:attrName>style.visibility</p:attrName>
                                        </p:attrNameLst>
                                      </p:cBhvr>
                                      <p:to>
                                        <p:strVal val="visible"/>
                                      </p:to>
                                    </p:set>
                                    <p:animEffect transition="in" filter="wipe(left)">
                                      <p:cBhvr>
                                        <p:cTn id="96" dur="1000"/>
                                        <p:tgtEl>
                                          <p:spTgt spid="231"/>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03"/>
                                        </p:tgtEl>
                                        <p:attrNameLst>
                                          <p:attrName>style.visibility</p:attrName>
                                        </p:attrNameLst>
                                      </p:cBhvr>
                                      <p:to>
                                        <p:strVal val="visible"/>
                                      </p:to>
                                    </p:set>
                                    <p:anim calcmode="lin" valueType="num">
                                      <p:cBhvr additive="base">
                                        <p:cTn id="101" dur="1000" fill="hold"/>
                                        <p:tgtEl>
                                          <p:spTgt spid="203"/>
                                        </p:tgtEl>
                                        <p:attrNameLst>
                                          <p:attrName>ppt_x</p:attrName>
                                        </p:attrNameLst>
                                      </p:cBhvr>
                                      <p:tavLst>
                                        <p:tav tm="0">
                                          <p:val>
                                            <p:strVal val="#ppt_x"/>
                                          </p:val>
                                        </p:tav>
                                        <p:tav tm="100000">
                                          <p:val>
                                            <p:strVal val="#ppt_x"/>
                                          </p:val>
                                        </p:tav>
                                      </p:tavLst>
                                    </p:anim>
                                    <p:anim calcmode="lin" valueType="num">
                                      <p:cBhvr additive="base">
                                        <p:cTn id="102" dur="1000" fill="hold"/>
                                        <p:tgtEl>
                                          <p:spTgt spid="203"/>
                                        </p:tgtEl>
                                        <p:attrNameLst>
                                          <p:attrName>ppt_y</p:attrName>
                                        </p:attrNameLst>
                                      </p:cBhvr>
                                      <p:tavLst>
                                        <p:tav tm="0">
                                          <p:val>
                                            <p:strVal val="1+#ppt_h/2"/>
                                          </p:val>
                                        </p:tav>
                                        <p:tav tm="100000">
                                          <p:val>
                                            <p:strVal val="#ppt_y"/>
                                          </p:val>
                                        </p:tav>
                                      </p:tavLst>
                                    </p:anim>
                                  </p:childTnLst>
                                </p:cTn>
                              </p:par>
                            </p:childTnLst>
                          </p:cTn>
                        </p:par>
                        <p:par>
                          <p:cTn id="103" fill="hold">
                            <p:stCondLst>
                              <p:cond delay="1000"/>
                            </p:stCondLst>
                            <p:childTnLst>
                              <p:par>
                                <p:cTn id="104" presetID="2" presetClass="entr" presetSubtype="4" fill="hold" grpId="0" nodeType="afterEffect">
                                  <p:stCondLst>
                                    <p:cond delay="0"/>
                                  </p:stCondLst>
                                  <p:childTnLst>
                                    <p:set>
                                      <p:cBhvr>
                                        <p:cTn id="105" dur="1" fill="hold">
                                          <p:stCondLst>
                                            <p:cond delay="0"/>
                                          </p:stCondLst>
                                        </p:cTn>
                                        <p:tgtEl>
                                          <p:spTgt spid="204"/>
                                        </p:tgtEl>
                                        <p:attrNameLst>
                                          <p:attrName>style.visibility</p:attrName>
                                        </p:attrNameLst>
                                      </p:cBhvr>
                                      <p:to>
                                        <p:strVal val="visible"/>
                                      </p:to>
                                    </p:set>
                                    <p:anim calcmode="lin" valueType="num">
                                      <p:cBhvr additive="base">
                                        <p:cTn id="106" dur="1000" fill="hold"/>
                                        <p:tgtEl>
                                          <p:spTgt spid="204"/>
                                        </p:tgtEl>
                                        <p:attrNameLst>
                                          <p:attrName>ppt_x</p:attrName>
                                        </p:attrNameLst>
                                      </p:cBhvr>
                                      <p:tavLst>
                                        <p:tav tm="0">
                                          <p:val>
                                            <p:strVal val="#ppt_x"/>
                                          </p:val>
                                        </p:tav>
                                        <p:tav tm="100000">
                                          <p:val>
                                            <p:strVal val="#ppt_x"/>
                                          </p:val>
                                        </p:tav>
                                      </p:tavLst>
                                    </p:anim>
                                    <p:anim calcmode="lin" valueType="num">
                                      <p:cBhvr additive="base">
                                        <p:cTn id="107" dur="10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2000"/>
                                        <p:tgtEl>
                                          <p:spTgt spid="203"/>
                                        </p:tgtEl>
                                      </p:cBhvr>
                                    </p:animEffect>
                                    <p:set>
                                      <p:cBhvr>
                                        <p:cTn id="112" dur="1" fill="hold">
                                          <p:stCondLst>
                                            <p:cond delay="1999"/>
                                          </p:stCondLst>
                                        </p:cTn>
                                        <p:tgtEl>
                                          <p:spTgt spid="20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000"/>
                                        <p:tgtEl>
                                          <p:spTgt spid="204"/>
                                        </p:tgtEl>
                                      </p:cBhvr>
                                    </p:animEffect>
                                    <p:set>
                                      <p:cBhvr>
                                        <p:cTn id="115" dur="1" fill="hold">
                                          <p:stCondLst>
                                            <p:cond delay="1999"/>
                                          </p:stCondLst>
                                        </p:cTn>
                                        <p:tgtEl>
                                          <p:spTgt spid="204"/>
                                        </p:tgtEl>
                                        <p:attrNameLst>
                                          <p:attrName>style.visibility</p:attrName>
                                        </p:attrNameLst>
                                      </p:cBhvr>
                                      <p:to>
                                        <p:strVal val="hidden"/>
                                      </p:to>
                                    </p:set>
                                  </p:childTnLst>
                                </p:cTn>
                              </p:par>
                            </p:childTnLst>
                          </p:cTn>
                        </p:par>
                        <p:par>
                          <p:cTn id="116" fill="hold">
                            <p:stCondLst>
                              <p:cond delay="2000"/>
                            </p:stCondLst>
                            <p:childTnLst>
                              <p:par>
                                <p:cTn id="117" presetID="2" presetClass="entr" presetSubtype="1" fill="hold" grpId="0" nodeType="afterEffect">
                                  <p:stCondLst>
                                    <p:cond delay="0"/>
                                  </p:stCondLst>
                                  <p:childTnLst>
                                    <p:set>
                                      <p:cBhvr>
                                        <p:cTn id="118" dur="1" fill="hold">
                                          <p:stCondLst>
                                            <p:cond delay="0"/>
                                          </p:stCondLst>
                                        </p:cTn>
                                        <p:tgtEl>
                                          <p:spTgt spid="355"/>
                                        </p:tgtEl>
                                        <p:attrNameLst>
                                          <p:attrName>style.visibility</p:attrName>
                                        </p:attrNameLst>
                                      </p:cBhvr>
                                      <p:to>
                                        <p:strVal val="visible"/>
                                      </p:to>
                                    </p:set>
                                    <p:anim calcmode="lin" valueType="num">
                                      <p:cBhvr additive="base">
                                        <p:cTn id="119" dur="1000" fill="hold"/>
                                        <p:tgtEl>
                                          <p:spTgt spid="355"/>
                                        </p:tgtEl>
                                        <p:attrNameLst>
                                          <p:attrName>ppt_x</p:attrName>
                                        </p:attrNameLst>
                                      </p:cBhvr>
                                      <p:tavLst>
                                        <p:tav tm="0">
                                          <p:val>
                                            <p:strVal val="#ppt_x"/>
                                          </p:val>
                                        </p:tav>
                                        <p:tav tm="100000">
                                          <p:val>
                                            <p:strVal val="#ppt_x"/>
                                          </p:val>
                                        </p:tav>
                                      </p:tavLst>
                                    </p:anim>
                                    <p:anim calcmode="lin" valueType="num">
                                      <p:cBhvr additive="base">
                                        <p:cTn id="120" dur="1000" fill="hold"/>
                                        <p:tgtEl>
                                          <p:spTgt spid="355"/>
                                        </p:tgtEl>
                                        <p:attrNameLst>
                                          <p:attrName>ppt_y</p:attrName>
                                        </p:attrNameLst>
                                      </p:cBhvr>
                                      <p:tavLst>
                                        <p:tav tm="0">
                                          <p:val>
                                            <p:strVal val="0-#ppt_h/2"/>
                                          </p:val>
                                        </p:tav>
                                        <p:tav tm="100000">
                                          <p:val>
                                            <p:strVal val="#ppt_y"/>
                                          </p:val>
                                        </p:tav>
                                      </p:tavLst>
                                    </p:anim>
                                  </p:childTnLst>
                                </p:cTn>
                              </p:par>
                            </p:childTnLst>
                          </p:cTn>
                        </p:par>
                        <p:par>
                          <p:cTn id="121" fill="hold">
                            <p:stCondLst>
                              <p:cond delay="3000"/>
                            </p:stCondLst>
                            <p:childTnLst>
                              <p:par>
                                <p:cTn id="122" presetID="2" presetClass="entr" presetSubtype="1" fill="hold" grpId="0" nodeType="afterEffect">
                                  <p:stCondLst>
                                    <p:cond delay="0"/>
                                  </p:stCondLst>
                                  <p:childTnLst>
                                    <p:set>
                                      <p:cBhvr>
                                        <p:cTn id="123" dur="1" fill="hold">
                                          <p:stCondLst>
                                            <p:cond delay="0"/>
                                          </p:stCondLst>
                                        </p:cTn>
                                        <p:tgtEl>
                                          <p:spTgt spid="353"/>
                                        </p:tgtEl>
                                        <p:attrNameLst>
                                          <p:attrName>style.visibility</p:attrName>
                                        </p:attrNameLst>
                                      </p:cBhvr>
                                      <p:to>
                                        <p:strVal val="visible"/>
                                      </p:to>
                                    </p:set>
                                    <p:anim calcmode="lin" valueType="num">
                                      <p:cBhvr additive="base">
                                        <p:cTn id="124" dur="1000" fill="hold"/>
                                        <p:tgtEl>
                                          <p:spTgt spid="353"/>
                                        </p:tgtEl>
                                        <p:attrNameLst>
                                          <p:attrName>ppt_x</p:attrName>
                                        </p:attrNameLst>
                                      </p:cBhvr>
                                      <p:tavLst>
                                        <p:tav tm="0">
                                          <p:val>
                                            <p:strVal val="#ppt_x"/>
                                          </p:val>
                                        </p:tav>
                                        <p:tav tm="100000">
                                          <p:val>
                                            <p:strVal val="#ppt_x"/>
                                          </p:val>
                                        </p:tav>
                                      </p:tavLst>
                                    </p:anim>
                                    <p:anim calcmode="lin" valueType="num">
                                      <p:cBhvr additive="base">
                                        <p:cTn id="125" dur="1000" fill="hold"/>
                                        <p:tgtEl>
                                          <p:spTgt spid="353"/>
                                        </p:tgtEl>
                                        <p:attrNameLst>
                                          <p:attrName>ppt_y</p:attrName>
                                        </p:attrNameLst>
                                      </p:cBhvr>
                                      <p:tavLst>
                                        <p:tav tm="0">
                                          <p:val>
                                            <p:strVal val="0-#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2000"/>
                                        <p:tgtEl>
                                          <p:spTgt spid="353"/>
                                        </p:tgtEl>
                                      </p:cBhvr>
                                    </p:animEffect>
                                    <p:set>
                                      <p:cBhvr>
                                        <p:cTn id="130" dur="1" fill="hold">
                                          <p:stCondLst>
                                            <p:cond delay="1999"/>
                                          </p:stCondLst>
                                        </p:cTn>
                                        <p:tgtEl>
                                          <p:spTgt spid="35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2000"/>
                                        <p:tgtEl>
                                          <p:spTgt spid="355"/>
                                        </p:tgtEl>
                                      </p:cBhvr>
                                    </p:animEffect>
                                    <p:set>
                                      <p:cBhvr>
                                        <p:cTn id="133" dur="1" fill="hold">
                                          <p:stCondLst>
                                            <p:cond delay="1999"/>
                                          </p:stCondLst>
                                        </p:cTn>
                                        <p:tgtEl>
                                          <p:spTgt spid="355"/>
                                        </p:tgtEl>
                                        <p:attrNameLst>
                                          <p:attrName>style.visibility</p:attrName>
                                        </p:attrNameLst>
                                      </p:cBhvr>
                                      <p:to>
                                        <p:strVal val="hidden"/>
                                      </p:to>
                                    </p:set>
                                  </p:childTnLst>
                                </p:cTn>
                              </p:par>
                            </p:childTnLst>
                          </p:cTn>
                        </p:par>
                        <p:par>
                          <p:cTn id="134" fill="hold">
                            <p:stCondLst>
                              <p:cond delay="2000"/>
                            </p:stCondLst>
                            <p:childTnLst>
                              <p:par>
                                <p:cTn id="135" presetID="2" presetClass="entr" presetSubtype="4" fill="hold" grpId="0" nodeType="afterEffect">
                                  <p:stCondLst>
                                    <p:cond delay="0"/>
                                  </p:stCondLst>
                                  <p:childTnLst>
                                    <p:set>
                                      <p:cBhvr>
                                        <p:cTn id="136" dur="1" fill="hold">
                                          <p:stCondLst>
                                            <p:cond delay="0"/>
                                          </p:stCondLst>
                                        </p:cTn>
                                        <p:tgtEl>
                                          <p:spTgt spid="354"/>
                                        </p:tgtEl>
                                        <p:attrNameLst>
                                          <p:attrName>style.visibility</p:attrName>
                                        </p:attrNameLst>
                                      </p:cBhvr>
                                      <p:to>
                                        <p:strVal val="visible"/>
                                      </p:to>
                                    </p:set>
                                    <p:anim calcmode="lin" valueType="num">
                                      <p:cBhvr additive="base">
                                        <p:cTn id="137" dur="500" fill="hold"/>
                                        <p:tgtEl>
                                          <p:spTgt spid="354"/>
                                        </p:tgtEl>
                                        <p:attrNameLst>
                                          <p:attrName>ppt_x</p:attrName>
                                        </p:attrNameLst>
                                      </p:cBhvr>
                                      <p:tavLst>
                                        <p:tav tm="0">
                                          <p:val>
                                            <p:strVal val="#ppt_x"/>
                                          </p:val>
                                        </p:tav>
                                        <p:tav tm="100000">
                                          <p:val>
                                            <p:strVal val="#ppt_x"/>
                                          </p:val>
                                        </p:tav>
                                      </p:tavLst>
                                    </p:anim>
                                    <p:anim calcmode="lin" valueType="num">
                                      <p:cBhvr additive="base">
                                        <p:cTn id="138" dur="500" fill="hold"/>
                                        <p:tgtEl>
                                          <p:spTgt spid="354"/>
                                        </p:tgtEl>
                                        <p:attrNameLst>
                                          <p:attrName>ppt_y</p:attrName>
                                        </p:attrNameLst>
                                      </p:cBhvr>
                                      <p:tavLst>
                                        <p:tav tm="0">
                                          <p:val>
                                            <p:strVal val="1+#ppt_h/2"/>
                                          </p:val>
                                        </p:tav>
                                        <p:tav tm="100000">
                                          <p:val>
                                            <p:strVal val="#ppt_y"/>
                                          </p:val>
                                        </p:tav>
                                      </p:tavLst>
                                    </p:anim>
                                  </p:childTnLst>
                                </p:cTn>
                              </p:par>
                            </p:childTnLst>
                          </p:cTn>
                        </p:par>
                        <p:par>
                          <p:cTn id="139" fill="hold">
                            <p:stCondLst>
                              <p:cond delay="2500"/>
                            </p:stCondLst>
                            <p:childTnLst>
                              <p:par>
                                <p:cTn id="140" presetID="2" presetClass="entr" presetSubtype="4" fill="hold" grpId="0" nodeType="afterEffect">
                                  <p:stCondLst>
                                    <p:cond delay="0"/>
                                  </p:stCondLst>
                                  <p:childTnLst>
                                    <p:set>
                                      <p:cBhvr>
                                        <p:cTn id="141" dur="1" fill="hold">
                                          <p:stCondLst>
                                            <p:cond delay="0"/>
                                          </p:stCondLst>
                                        </p:cTn>
                                        <p:tgtEl>
                                          <p:spTgt spid="356"/>
                                        </p:tgtEl>
                                        <p:attrNameLst>
                                          <p:attrName>style.visibility</p:attrName>
                                        </p:attrNameLst>
                                      </p:cBhvr>
                                      <p:to>
                                        <p:strVal val="visible"/>
                                      </p:to>
                                    </p:set>
                                    <p:anim calcmode="lin" valueType="num">
                                      <p:cBhvr additive="base">
                                        <p:cTn id="142" dur="500" fill="hold"/>
                                        <p:tgtEl>
                                          <p:spTgt spid="356"/>
                                        </p:tgtEl>
                                        <p:attrNameLst>
                                          <p:attrName>ppt_x</p:attrName>
                                        </p:attrNameLst>
                                      </p:cBhvr>
                                      <p:tavLst>
                                        <p:tav tm="0">
                                          <p:val>
                                            <p:strVal val="#ppt_x"/>
                                          </p:val>
                                        </p:tav>
                                        <p:tav tm="100000">
                                          <p:val>
                                            <p:strVal val="#ppt_x"/>
                                          </p:val>
                                        </p:tav>
                                      </p:tavLst>
                                    </p:anim>
                                    <p:anim calcmode="lin" valueType="num">
                                      <p:cBhvr additive="base">
                                        <p:cTn id="143" dur="500" fill="hold"/>
                                        <p:tgtEl>
                                          <p:spTgt spid="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1195" grpId="0"/>
      <p:bldP spid="1214" grpId="0" animBg="1"/>
      <p:bldP spid="1199" grpId="0"/>
      <p:bldP spid="233" grpId="0"/>
      <p:bldP spid="246" grpId="0"/>
      <p:bldP spid="251" grpId="0"/>
      <p:bldP spid="258" grpId="0"/>
      <p:bldP spid="203" grpId="0" animBg="1"/>
      <p:bldP spid="203" grpId="1" animBg="1"/>
      <p:bldP spid="204" grpId="0" animBg="1"/>
      <p:bldP spid="204" grpId="1" animBg="1"/>
      <p:bldP spid="353" grpId="0" animBg="1"/>
      <p:bldP spid="353" grpId="1" animBg="1"/>
      <p:bldP spid="354" grpId="0" animBg="1"/>
      <p:bldP spid="355" grpId="0" animBg="1"/>
      <p:bldP spid="355" grpId="1" animBg="1"/>
      <p:bldP spid="356" grpId="0" animBg="1"/>
      <p:bldP spid="2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nvGraphicFramePr>
        <p:xfrm>
          <a:off x="-10957152" y="3867058"/>
          <a:ext cx="36361942" cy="27789382"/>
        </p:xfrm>
        <a:graphic>
          <a:graphicData uri="http://schemas.openxmlformats.org/drawingml/2006/chart">
            <c:chart xmlns:c="http://schemas.openxmlformats.org/drawingml/2006/chart" xmlns:r="http://schemas.openxmlformats.org/officeDocument/2006/relationships" r:id="rId3"/>
          </a:graphicData>
        </a:graphic>
      </p:graphicFrame>
      <p:pic>
        <p:nvPicPr>
          <p:cNvPr id="55" name="Picture 54" descr="C20 values.tif"/>
          <p:cNvPicPr>
            <a:picLocks noChangeAspect="1"/>
          </p:cNvPicPr>
          <p:nvPr/>
        </p:nvPicPr>
        <p:blipFill>
          <a:blip r:embed="rId4" cstate="print"/>
          <a:stretch>
            <a:fillRect/>
          </a:stretch>
        </p:blipFill>
        <p:spPr>
          <a:xfrm>
            <a:off x="26404922" y="26084276"/>
            <a:ext cx="14884233" cy="6542767"/>
          </a:xfrm>
          <a:prstGeom prst="rect">
            <a:avLst/>
          </a:prstGeom>
        </p:spPr>
      </p:pic>
      <p:grpSp>
        <p:nvGrpSpPr>
          <p:cNvPr id="59" name="Group 58"/>
          <p:cNvGrpSpPr/>
          <p:nvPr/>
        </p:nvGrpSpPr>
        <p:grpSpPr>
          <a:xfrm>
            <a:off x="24261782" y="4795752"/>
            <a:ext cx="15621080" cy="18595411"/>
            <a:chOff x="24261782" y="7867586"/>
            <a:chExt cx="15621080" cy="18595411"/>
          </a:xfrm>
        </p:grpSpPr>
        <p:sp>
          <p:nvSpPr>
            <p:cNvPr id="60" name="Rectangle 59"/>
            <p:cNvSpPr/>
            <p:nvPr/>
          </p:nvSpPr>
          <p:spPr>
            <a:xfrm>
              <a:off x="26833550" y="7867586"/>
              <a:ext cx="9144000" cy="923330"/>
            </a:xfrm>
            <a:prstGeom prst="rect">
              <a:avLst/>
            </a:prstGeom>
          </p:spPr>
          <p:txBody>
            <a:bodyPr wrap="square">
              <a:spAutoFit/>
            </a:bodyPr>
            <a:lstStyle/>
            <a:p>
              <a:r>
                <a:rPr lang="en-US" sz="4800" dirty="0" smtClean="0">
                  <a:latin typeface="Arial" pitchFamily="34" charset="0"/>
                  <a:cs typeface="Arial" pitchFamily="34" charset="0"/>
                </a:rPr>
                <a:t>“sir” [</a:t>
              </a:r>
              <a:r>
                <a:rPr lang="en-US" sz="4800" dirty="0" err="1" smtClean="0">
                  <a:latin typeface="Arial" pitchFamily="34" charset="0"/>
                  <a:cs typeface="Arial" pitchFamily="34" charset="0"/>
                </a:rPr>
                <a:t>s</a:t>
              </a:r>
              <a:r>
                <a:rPr lang="en-US" sz="5400" b="1" dirty="0" err="1" smtClean="0">
                  <a:latin typeface="Arial" pitchFamily="34" charset="0"/>
                  <a:cs typeface="Arial" pitchFamily="34" charset="0"/>
                </a:rPr>
                <a:t>ɜ</a:t>
              </a:r>
              <a:r>
                <a:rPr lang="en-US" sz="4800" dirty="0" smtClean="0">
                  <a:latin typeface="Arial" pitchFamily="34" charset="0"/>
                  <a:cs typeface="Arial" pitchFamily="34" charset="0"/>
                </a:rPr>
                <a:t>], consonant &amp; vowel </a:t>
              </a:r>
              <a:r>
                <a:rPr lang="en-US" sz="4800" dirty="0" err="1" smtClean="0">
                  <a:latin typeface="Arial" pitchFamily="34" charset="0"/>
                  <a:cs typeface="Arial" pitchFamily="34" charset="0"/>
                </a:rPr>
                <a:t>ffts</a:t>
              </a:r>
              <a:r>
                <a:rPr lang="en-US" sz="4800" dirty="0" smtClean="0">
                  <a:latin typeface="Arial" pitchFamily="34" charset="0"/>
                  <a:cs typeface="Arial" pitchFamily="34" charset="0"/>
                </a:rPr>
                <a:t> </a:t>
              </a:r>
              <a:endParaRPr lang="en-US" sz="4800" dirty="0">
                <a:latin typeface="Arial" pitchFamily="34" charset="0"/>
                <a:cs typeface="Arial" pitchFamily="34" charset="0"/>
              </a:endParaRPr>
            </a:p>
          </p:txBody>
        </p:sp>
        <p:grpSp>
          <p:nvGrpSpPr>
            <p:cNvPr id="61" name="Group 41"/>
            <p:cNvGrpSpPr/>
            <p:nvPr/>
          </p:nvGrpSpPr>
          <p:grpSpPr>
            <a:xfrm>
              <a:off x="24261782" y="10153602"/>
              <a:ext cx="15621080" cy="16309395"/>
              <a:chOff x="24261782" y="10153602"/>
              <a:chExt cx="15621080" cy="16309395"/>
            </a:xfrm>
          </p:grpSpPr>
          <p:pic>
            <p:nvPicPr>
              <p:cNvPr id="62" name="Picture 61" descr="specslowtest.smoothed.scn6figs.cgm"/>
              <p:cNvPicPr>
                <a:picLocks noChangeAspect="1"/>
              </p:cNvPicPr>
              <p:nvPr/>
            </p:nvPicPr>
            <p:blipFill>
              <a:blip r:embed="rId5" cstate="print"/>
              <a:srcRect l="51695" t="13315" r="12429" b="13454"/>
              <a:stretch>
                <a:fillRect/>
              </a:stretch>
            </p:blipFill>
            <p:spPr>
              <a:xfrm>
                <a:off x="27047864" y="10153602"/>
                <a:ext cx="9072626" cy="12573088"/>
              </a:xfrm>
              <a:prstGeom prst="rect">
                <a:avLst/>
              </a:prstGeom>
            </p:spPr>
          </p:pic>
          <p:pic>
            <p:nvPicPr>
              <p:cNvPr id="63" name="Picture 62" descr="specslowtest.smoothed.scn6figs.cgm"/>
              <p:cNvPicPr>
                <a:picLocks noChangeAspect="1"/>
              </p:cNvPicPr>
              <p:nvPr/>
            </p:nvPicPr>
            <p:blipFill>
              <a:blip r:embed="rId5" cstate="print"/>
              <a:srcRect l="57910" t="86546" r="12429" b="9293"/>
              <a:stretch>
                <a:fillRect/>
              </a:stretch>
            </p:blipFill>
            <p:spPr>
              <a:xfrm>
                <a:off x="28619500" y="22726690"/>
                <a:ext cx="7500990" cy="714380"/>
              </a:xfrm>
              <a:prstGeom prst="rect">
                <a:avLst/>
              </a:prstGeom>
            </p:spPr>
          </p:pic>
          <p:pic>
            <p:nvPicPr>
              <p:cNvPr id="64" name="Picture 63" descr="specslowtest.smoothed.scn6figs.cgm"/>
              <p:cNvPicPr>
                <a:picLocks noChangeAspect="1"/>
              </p:cNvPicPr>
              <p:nvPr/>
            </p:nvPicPr>
            <p:blipFill>
              <a:blip r:embed="rId5" cstate="print"/>
              <a:srcRect l="10385" t="86386" r="50632" b="9709"/>
              <a:stretch>
                <a:fillRect/>
              </a:stretch>
            </p:blipFill>
            <p:spPr>
              <a:xfrm>
                <a:off x="26619236" y="24192000"/>
                <a:ext cx="9858444" cy="670500"/>
              </a:xfrm>
              <a:prstGeom prst="rect">
                <a:avLst/>
              </a:prstGeom>
            </p:spPr>
          </p:pic>
          <p:pic>
            <p:nvPicPr>
              <p:cNvPr id="65" name="Picture 64" descr="specslowtest.smoothed.scn6figs.cgm"/>
              <p:cNvPicPr>
                <a:picLocks noChangeAspect="1"/>
              </p:cNvPicPr>
              <p:nvPr/>
            </p:nvPicPr>
            <p:blipFill>
              <a:blip r:embed="rId5" cstate="print"/>
              <a:srcRect l="8474" t="71213" r="88135" b="19645"/>
              <a:stretch>
                <a:fillRect/>
              </a:stretch>
            </p:blipFill>
            <p:spPr>
              <a:xfrm>
                <a:off x="26047732" y="10796544"/>
                <a:ext cx="857256" cy="1569162"/>
              </a:xfrm>
              <a:prstGeom prst="rect">
                <a:avLst/>
              </a:prstGeom>
            </p:spPr>
          </p:pic>
          <p:grpSp>
            <p:nvGrpSpPr>
              <p:cNvPr id="66" name="Group 65"/>
              <p:cNvGrpSpPr/>
              <p:nvPr/>
            </p:nvGrpSpPr>
            <p:grpSpPr>
              <a:xfrm>
                <a:off x="28404000" y="23256000"/>
                <a:ext cx="10093062" cy="830997"/>
                <a:chOff x="28137130" y="19729606"/>
                <a:chExt cx="10093062" cy="830997"/>
              </a:xfrm>
            </p:grpSpPr>
            <p:sp>
              <p:nvSpPr>
                <p:cNvPr id="79" name="Text Box 30"/>
                <p:cNvSpPr txBox="1">
                  <a:spLocks noChangeArrowheads="1"/>
                </p:cNvSpPr>
                <p:nvPr/>
              </p:nvSpPr>
              <p:spPr bwMode="auto">
                <a:xfrm>
                  <a:off x="34365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8</a:t>
                  </a:r>
                  <a:endParaRPr lang="en-US" sz="4400" kern="0" dirty="0">
                    <a:solidFill>
                      <a:sysClr val="windowText" lastClr="000000"/>
                    </a:solidFill>
                    <a:latin typeface="Arial" pitchFamily="34" charset="0"/>
                    <a:cs typeface="Arial" pitchFamily="34" charset="0"/>
                  </a:endParaRPr>
                </a:p>
              </p:txBody>
            </p:sp>
            <p:sp>
              <p:nvSpPr>
                <p:cNvPr id="80" name="Text Box 30"/>
                <p:cNvSpPr txBox="1">
                  <a:spLocks noChangeArrowheads="1"/>
                </p:cNvSpPr>
                <p:nvPr/>
              </p:nvSpPr>
              <p:spPr bwMode="auto">
                <a:xfrm>
                  <a:off x="317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5</a:t>
                  </a:r>
                  <a:endParaRPr lang="en-US" sz="4400" kern="0" dirty="0">
                    <a:solidFill>
                      <a:sysClr val="windowText" lastClr="000000"/>
                    </a:solidFill>
                    <a:latin typeface="Arial" pitchFamily="34" charset="0"/>
                    <a:cs typeface="Arial" pitchFamily="34" charset="0"/>
                  </a:endParaRPr>
                </a:p>
              </p:txBody>
            </p:sp>
            <p:sp>
              <p:nvSpPr>
                <p:cNvPr id="81" name="Rectangle 80"/>
                <p:cNvSpPr/>
                <p:nvPr/>
              </p:nvSpPr>
              <p:spPr>
                <a:xfrm>
                  <a:off x="35563192" y="19729606"/>
                  <a:ext cx="2667000" cy="830997"/>
                </a:xfrm>
                <a:prstGeom prst="rect">
                  <a:avLst/>
                </a:prstGeom>
              </p:spPr>
              <p:txBody>
                <a:bodyPr wrap="square">
                  <a:spAutoFit/>
                </a:bodyPr>
                <a:lstStyle/>
                <a:p>
                  <a:r>
                    <a:rPr lang="en-GB" sz="4800" dirty="0" smtClean="0">
                      <a:latin typeface="Arial" pitchFamily="34" charset="0"/>
                      <a:cs typeface="Arial" pitchFamily="34" charset="0"/>
                    </a:rPr>
                    <a:t>band no.</a:t>
                  </a:r>
                  <a:endParaRPr lang="en-US" sz="4800" dirty="0">
                    <a:latin typeface="Arial" pitchFamily="34" charset="0"/>
                    <a:cs typeface="Arial" pitchFamily="34" charset="0"/>
                  </a:endParaRPr>
                </a:p>
              </p:txBody>
            </p:sp>
            <p:sp>
              <p:nvSpPr>
                <p:cNvPr id="82" name="Text Box 30"/>
                <p:cNvSpPr txBox="1">
                  <a:spLocks noChangeArrowheads="1"/>
                </p:cNvSpPr>
                <p:nvPr/>
              </p:nvSpPr>
              <p:spPr bwMode="auto">
                <a:xfrm>
                  <a:off x="29037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2</a:t>
                  </a:r>
                  <a:endParaRPr lang="en-US" sz="4400" kern="0" dirty="0">
                    <a:solidFill>
                      <a:sysClr val="windowText" lastClr="000000"/>
                    </a:solidFill>
                    <a:latin typeface="Arial" pitchFamily="34" charset="0"/>
                    <a:cs typeface="Arial" pitchFamily="34" charset="0"/>
                  </a:endParaRPr>
                </a:p>
              </p:txBody>
            </p:sp>
            <p:sp>
              <p:nvSpPr>
                <p:cNvPr id="83" name="Text Box 30"/>
                <p:cNvSpPr txBox="1">
                  <a:spLocks noChangeArrowheads="1"/>
                </p:cNvSpPr>
                <p:nvPr/>
              </p:nvSpPr>
              <p:spPr bwMode="auto">
                <a:xfrm>
                  <a:off x="299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3</a:t>
                  </a:r>
                  <a:endParaRPr lang="en-US" sz="4400" kern="0" dirty="0">
                    <a:solidFill>
                      <a:sysClr val="windowText" lastClr="000000"/>
                    </a:solidFill>
                    <a:latin typeface="Arial" pitchFamily="34" charset="0"/>
                    <a:cs typeface="Arial" pitchFamily="34" charset="0"/>
                  </a:endParaRPr>
                </a:p>
              </p:txBody>
            </p:sp>
            <p:sp>
              <p:nvSpPr>
                <p:cNvPr id="84" name="Text Box 30"/>
                <p:cNvSpPr txBox="1">
                  <a:spLocks noChangeArrowheads="1"/>
                </p:cNvSpPr>
                <p:nvPr/>
              </p:nvSpPr>
              <p:spPr bwMode="auto">
                <a:xfrm>
                  <a:off x="30762592" y="19765606"/>
                  <a:ext cx="1442262"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4</a:t>
                  </a:r>
                  <a:endParaRPr lang="en-US" sz="4400" kern="0" dirty="0">
                    <a:solidFill>
                      <a:sysClr val="windowText" lastClr="000000"/>
                    </a:solidFill>
                    <a:latin typeface="Arial" pitchFamily="34" charset="0"/>
                    <a:cs typeface="Arial" pitchFamily="34" charset="0"/>
                  </a:endParaRPr>
                </a:p>
              </p:txBody>
            </p:sp>
            <p:sp>
              <p:nvSpPr>
                <p:cNvPr id="85" name="Text Box 30"/>
                <p:cNvSpPr txBox="1">
                  <a:spLocks noChangeArrowheads="1"/>
                </p:cNvSpPr>
                <p:nvPr/>
              </p:nvSpPr>
              <p:spPr bwMode="auto">
                <a:xfrm>
                  <a:off x="326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6</a:t>
                  </a:r>
                  <a:endParaRPr lang="en-US" sz="4400" kern="0" dirty="0">
                    <a:solidFill>
                      <a:sysClr val="windowText" lastClr="000000"/>
                    </a:solidFill>
                    <a:latin typeface="Arial" pitchFamily="34" charset="0"/>
                    <a:cs typeface="Arial" pitchFamily="34" charset="0"/>
                  </a:endParaRPr>
                </a:p>
              </p:txBody>
            </p:sp>
            <p:sp>
              <p:nvSpPr>
                <p:cNvPr id="86" name="Text Box 30"/>
                <p:cNvSpPr txBox="1">
                  <a:spLocks noChangeArrowheads="1"/>
                </p:cNvSpPr>
                <p:nvPr/>
              </p:nvSpPr>
              <p:spPr bwMode="auto">
                <a:xfrm>
                  <a:off x="28137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1</a:t>
                  </a:r>
                  <a:endParaRPr lang="en-US" sz="4400" kern="0" dirty="0">
                    <a:solidFill>
                      <a:sysClr val="windowText" lastClr="000000"/>
                    </a:solidFill>
                    <a:latin typeface="Arial" pitchFamily="34" charset="0"/>
                    <a:cs typeface="Arial" pitchFamily="34" charset="0"/>
                  </a:endParaRPr>
                </a:p>
              </p:txBody>
            </p:sp>
            <p:sp>
              <p:nvSpPr>
                <p:cNvPr id="87" name="Text Box 30"/>
                <p:cNvSpPr txBox="1">
                  <a:spLocks noChangeArrowheads="1"/>
                </p:cNvSpPr>
                <p:nvPr/>
              </p:nvSpPr>
              <p:spPr bwMode="auto">
                <a:xfrm>
                  <a:off x="33505792"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7</a:t>
                  </a:r>
                  <a:endParaRPr lang="en-US" sz="4400" kern="0" dirty="0">
                    <a:solidFill>
                      <a:sysClr val="windowText" lastClr="000000"/>
                    </a:solidFill>
                    <a:latin typeface="Arial" pitchFamily="34" charset="0"/>
                    <a:cs typeface="Arial" pitchFamily="34" charset="0"/>
                  </a:endParaRPr>
                </a:p>
              </p:txBody>
            </p:sp>
          </p:grpSp>
          <p:grpSp>
            <p:nvGrpSpPr>
              <p:cNvPr id="67" name="Group 28"/>
              <p:cNvGrpSpPr/>
              <p:nvPr/>
            </p:nvGrpSpPr>
            <p:grpSpPr>
              <a:xfrm>
                <a:off x="26784000" y="24768000"/>
                <a:ext cx="10425738" cy="1694997"/>
                <a:chOff x="26495392" y="21601606"/>
                <a:chExt cx="10425738" cy="1694997"/>
              </a:xfrm>
            </p:grpSpPr>
            <p:sp>
              <p:nvSpPr>
                <p:cNvPr id="72" name="Text Box 30"/>
                <p:cNvSpPr txBox="1">
                  <a:spLocks noChangeArrowheads="1"/>
                </p:cNvSpPr>
                <p:nvPr/>
              </p:nvSpPr>
              <p:spPr bwMode="auto">
                <a:xfrm>
                  <a:off x="26495392" y="21601606"/>
                  <a:ext cx="15240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.125</a:t>
                  </a:r>
                  <a:endParaRPr lang="en-US" sz="4800" kern="0" dirty="0">
                    <a:solidFill>
                      <a:sysClr val="windowText" lastClr="000000"/>
                    </a:solidFill>
                    <a:latin typeface="Arial" pitchFamily="34" charset="0"/>
                    <a:cs typeface="Arial" pitchFamily="34" charset="0"/>
                  </a:endParaRPr>
                </a:p>
              </p:txBody>
            </p:sp>
            <p:sp>
              <p:nvSpPr>
                <p:cNvPr id="73" name="Text Box 30"/>
                <p:cNvSpPr txBox="1">
                  <a:spLocks noChangeArrowheads="1"/>
                </p:cNvSpPr>
                <p:nvPr/>
              </p:nvSpPr>
              <p:spPr bwMode="auto">
                <a:xfrm>
                  <a:off x="33105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2.5</a:t>
                  </a:r>
                  <a:endParaRPr lang="en-US" sz="4800" kern="0" dirty="0">
                    <a:solidFill>
                      <a:sysClr val="windowText" lastClr="000000"/>
                    </a:solidFill>
                    <a:latin typeface="Arial" pitchFamily="34" charset="0"/>
                    <a:cs typeface="Arial" pitchFamily="34" charset="0"/>
                  </a:endParaRPr>
                </a:p>
              </p:txBody>
            </p:sp>
            <p:sp>
              <p:nvSpPr>
                <p:cNvPr id="74" name="Text Box 30"/>
                <p:cNvSpPr txBox="1">
                  <a:spLocks noChangeArrowheads="1"/>
                </p:cNvSpPr>
                <p:nvPr/>
              </p:nvSpPr>
              <p:spPr bwMode="auto">
                <a:xfrm>
                  <a:off x="31197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1.</a:t>
                  </a:r>
                  <a:endParaRPr lang="en-US" sz="4800" kern="0" dirty="0">
                    <a:solidFill>
                      <a:sysClr val="windowText" lastClr="000000"/>
                    </a:solidFill>
                    <a:latin typeface="Arial" pitchFamily="34" charset="0"/>
                    <a:cs typeface="Arial" pitchFamily="34" charset="0"/>
                  </a:endParaRPr>
                </a:p>
              </p:txBody>
            </p:sp>
            <p:sp>
              <p:nvSpPr>
                <p:cNvPr id="75" name="Text Box 30"/>
                <p:cNvSpPr txBox="1">
                  <a:spLocks noChangeArrowheads="1"/>
                </p:cNvSpPr>
                <p:nvPr/>
              </p:nvSpPr>
              <p:spPr bwMode="auto">
                <a:xfrm>
                  <a:off x="29649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.5</a:t>
                  </a:r>
                  <a:endParaRPr lang="en-US" sz="4800" kern="0" dirty="0">
                    <a:solidFill>
                      <a:sysClr val="windowText" lastClr="000000"/>
                    </a:solidFill>
                    <a:latin typeface="Arial" pitchFamily="34" charset="0"/>
                    <a:cs typeface="Arial" pitchFamily="34" charset="0"/>
                  </a:endParaRPr>
                </a:p>
              </p:txBody>
            </p:sp>
            <p:sp>
              <p:nvSpPr>
                <p:cNvPr id="76" name="Text Box 30"/>
                <p:cNvSpPr txBox="1">
                  <a:spLocks noChangeArrowheads="1"/>
                </p:cNvSpPr>
                <p:nvPr/>
              </p:nvSpPr>
              <p:spPr bwMode="auto">
                <a:xfrm>
                  <a:off x="28101130" y="21602618"/>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.25</a:t>
                  </a:r>
                  <a:endParaRPr lang="en-US" sz="4800" kern="0" dirty="0">
                    <a:solidFill>
                      <a:sysClr val="windowText" lastClr="000000"/>
                    </a:solidFill>
                    <a:latin typeface="Arial" pitchFamily="34" charset="0"/>
                    <a:cs typeface="Arial" pitchFamily="34" charset="0"/>
                  </a:endParaRPr>
                </a:p>
              </p:txBody>
            </p:sp>
            <p:sp>
              <p:nvSpPr>
                <p:cNvPr id="77" name="Rectangle 76"/>
                <p:cNvSpPr/>
                <p:nvPr/>
              </p:nvSpPr>
              <p:spPr>
                <a:xfrm>
                  <a:off x="27777130" y="22465606"/>
                  <a:ext cx="9144000" cy="830997"/>
                </a:xfrm>
                <a:prstGeom prst="rect">
                  <a:avLst/>
                </a:prstGeom>
              </p:spPr>
              <p:txBody>
                <a:bodyPr wrap="square">
                  <a:spAutoFit/>
                </a:bodyPr>
                <a:lstStyle/>
                <a:p>
                  <a:r>
                    <a:rPr lang="en-GB" sz="4800" dirty="0" smtClean="0">
                      <a:latin typeface="Arial" pitchFamily="34" charset="0"/>
                      <a:cs typeface="Arial" pitchFamily="34" charset="0"/>
                    </a:rPr>
                    <a:t>frequency, kHz (log scale)</a:t>
                  </a:r>
                  <a:endParaRPr lang="en-US" sz="4800" dirty="0">
                    <a:latin typeface="Arial" pitchFamily="34" charset="0"/>
                    <a:cs typeface="Arial" pitchFamily="34" charset="0"/>
                  </a:endParaRPr>
                </a:p>
              </p:txBody>
            </p:sp>
            <p:sp>
              <p:nvSpPr>
                <p:cNvPr id="78" name="Text Box 30"/>
                <p:cNvSpPr txBox="1">
                  <a:spLocks noChangeArrowheads="1"/>
                </p:cNvSpPr>
                <p:nvPr/>
              </p:nvSpPr>
              <p:spPr bwMode="auto">
                <a:xfrm>
                  <a:off x="34761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5.</a:t>
                  </a:r>
                  <a:endParaRPr lang="en-US" sz="4800" kern="0" dirty="0">
                    <a:solidFill>
                      <a:sysClr val="windowText" lastClr="000000"/>
                    </a:solidFill>
                    <a:latin typeface="Arial" pitchFamily="34" charset="0"/>
                    <a:cs typeface="Arial" pitchFamily="34" charset="0"/>
                  </a:endParaRPr>
                </a:p>
              </p:txBody>
            </p:sp>
          </p:grpSp>
          <p:sp>
            <p:nvSpPr>
              <p:cNvPr id="68" name="Text Box 30"/>
              <p:cNvSpPr txBox="1">
                <a:spLocks noChangeArrowheads="1"/>
              </p:cNvSpPr>
              <p:nvPr/>
            </p:nvSpPr>
            <p:spPr bwMode="auto">
              <a:xfrm>
                <a:off x="24261782" y="11153734"/>
                <a:ext cx="20574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20 dB </a:t>
                </a:r>
                <a:endParaRPr lang="en-US" sz="4800" kern="0" dirty="0">
                  <a:solidFill>
                    <a:sysClr val="windowText" lastClr="000000"/>
                  </a:solidFill>
                  <a:latin typeface="Arial" pitchFamily="34" charset="0"/>
                  <a:cs typeface="Arial" pitchFamily="34" charset="0"/>
                </a:endParaRPr>
              </a:p>
            </p:txBody>
          </p:sp>
          <p:sp>
            <p:nvSpPr>
              <p:cNvPr id="69" name="Rectangle 68"/>
              <p:cNvSpPr/>
              <p:nvPr/>
            </p:nvSpPr>
            <p:spPr>
              <a:xfrm>
                <a:off x="35691862" y="15725766"/>
                <a:ext cx="4191000" cy="830997"/>
              </a:xfrm>
              <a:prstGeom prst="rect">
                <a:avLst/>
              </a:prstGeom>
            </p:spPr>
            <p:txBody>
              <a:bodyPr wrap="square">
                <a:spAutoFit/>
              </a:bodyPr>
              <a:lstStyle/>
              <a:p>
                <a:r>
                  <a:rPr lang="en-US" sz="4800" dirty="0" smtClean="0">
                    <a:latin typeface="Arial" pitchFamily="34" charset="0"/>
                    <a:cs typeface="Arial" pitchFamily="34" charset="0"/>
                  </a:rPr>
                  <a:t>consonant, [s] </a:t>
                </a:r>
                <a:endParaRPr lang="en-US" sz="4800" dirty="0">
                  <a:latin typeface="Arial" pitchFamily="34" charset="0"/>
                  <a:cs typeface="Arial" pitchFamily="34" charset="0"/>
                </a:endParaRPr>
              </a:p>
            </p:txBody>
          </p:sp>
          <p:sp>
            <p:nvSpPr>
              <p:cNvPr id="70" name="Rectangle 69"/>
              <p:cNvSpPr/>
              <p:nvPr/>
            </p:nvSpPr>
            <p:spPr>
              <a:xfrm>
                <a:off x="35763300" y="20797864"/>
                <a:ext cx="2895600" cy="923330"/>
              </a:xfrm>
              <a:prstGeom prst="rect">
                <a:avLst/>
              </a:prstGeom>
            </p:spPr>
            <p:txBody>
              <a:bodyPr wrap="square">
                <a:spAutoFit/>
              </a:bodyPr>
              <a:lstStyle/>
              <a:p>
                <a:r>
                  <a:rPr lang="en-US" sz="4800" dirty="0" smtClean="0">
                    <a:latin typeface="Arial" pitchFamily="34" charset="0"/>
                    <a:cs typeface="Arial" pitchFamily="34" charset="0"/>
                  </a:rPr>
                  <a:t>vowel, [</a:t>
                </a:r>
                <a:r>
                  <a:rPr lang="en-US" sz="5400" b="1" dirty="0" smtClean="0">
                    <a:latin typeface="Arial" pitchFamily="34" charset="0"/>
                    <a:cs typeface="Arial" pitchFamily="34" charset="0"/>
                  </a:rPr>
                  <a:t>ɜ</a:t>
                </a:r>
                <a:r>
                  <a:rPr lang="en-US" sz="4800" dirty="0" smtClean="0">
                    <a:latin typeface="Arial" pitchFamily="34" charset="0"/>
                    <a:cs typeface="Arial" pitchFamily="34" charset="0"/>
                  </a:rPr>
                  <a:t>] </a:t>
                </a:r>
                <a:endParaRPr lang="en-US" sz="4800" dirty="0">
                  <a:latin typeface="Arial" pitchFamily="34" charset="0"/>
                  <a:cs typeface="Arial" pitchFamily="34" charset="0"/>
                </a:endParaRPr>
              </a:p>
            </p:txBody>
          </p:sp>
          <p:sp>
            <p:nvSpPr>
              <p:cNvPr id="71" name="Rectangle 70"/>
              <p:cNvSpPr/>
              <p:nvPr/>
            </p:nvSpPr>
            <p:spPr>
              <a:xfrm>
                <a:off x="35691862" y="11368048"/>
                <a:ext cx="2895600" cy="830997"/>
              </a:xfrm>
              <a:prstGeom prst="rect">
                <a:avLst/>
              </a:prstGeom>
            </p:spPr>
            <p:txBody>
              <a:bodyPr wrap="square">
                <a:spAutoFit/>
              </a:bodyPr>
              <a:lstStyle/>
              <a:p>
                <a:r>
                  <a:rPr lang="en-US" sz="4800" dirty="0" smtClean="0">
                    <a:latin typeface="Arial" pitchFamily="34" charset="0"/>
                    <a:cs typeface="Arial" pitchFamily="34" charset="0"/>
                  </a:rPr>
                  <a:t>difference </a:t>
                </a:r>
                <a:endParaRPr lang="en-US" sz="4800" dirty="0">
                  <a:latin typeface="Arial" pitchFamily="34" charset="0"/>
                  <a:cs typeface="Arial"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outVertical)">
                                      <p:cBhvr>
                                        <p:cTn id="11"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3"/>
          <p:cNvSpPr txBox="1">
            <a:spLocks noChangeAspect="1" noChangeArrowheads="1"/>
          </p:cNvSpPr>
          <p:nvPr/>
        </p:nvSpPr>
        <p:spPr>
          <a:xfrm>
            <a:off x="1401622" y="1908000"/>
            <a:ext cx="39967464" cy="31972425"/>
          </a:xfrm>
          <a:prstGeom prst="rect">
            <a:avLst/>
          </a:prstGeom>
        </p:spPr>
        <p:txBody>
          <a:bodyPr/>
          <a:lstStyle/>
          <a:p>
            <a:pPr marL="598488" lvl="0" indent="-598488" defTabSz="3878263" eaLnBrk="0" hangingPunct="0">
              <a:lnSpc>
                <a:spcPct val="80000"/>
              </a:lnSpc>
              <a:spcBef>
                <a:spcPct val="60000"/>
              </a:spcBef>
              <a:buClr>
                <a:schemeClr val="tx2"/>
              </a:buClr>
              <a:buFont typeface="Arial" pitchFamily="34" charset="0"/>
              <a:buChar char="•"/>
            </a:pPr>
            <a:r>
              <a:rPr lang="en-US" sz="9600" kern="0" dirty="0" smtClean="0">
                <a:latin typeface="Arial" pitchFamily="34" charset="0"/>
                <a:cs typeface="Arial" pitchFamily="34" charset="0"/>
              </a:rPr>
              <a:t>  what is the relative importance of the different bands in the context?</a:t>
            </a:r>
          </a:p>
          <a:p>
            <a:pPr marL="598488" lvl="0" indent="-598488" defTabSz="3878263" eaLnBrk="0" hangingPunct="0">
              <a:lnSpc>
                <a:spcPct val="80000"/>
              </a:lnSpc>
              <a:spcBef>
                <a:spcPct val="60000"/>
              </a:spcBef>
              <a:buClr>
                <a:schemeClr val="tx2"/>
              </a:buClr>
              <a:buFontTx/>
              <a:buChar char="•"/>
            </a:pPr>
            <a:endParaRPr lang="en-US" sz="6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US" sz="6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US" sz="6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US" sz="6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US" sz="6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US" sz="6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SzPct val="150000"/>
              <a:buFont typeface="Arial" pitchFamily="34" charset="0"/>
              <a:buChar char="•"/>
            </a:pPr>
            <a:r>
              <a:rPr lang="en-US" sz="6600" kern="0" dirty="0" smtClean="0">
                <a:latin typeface="Arial" pitchFamily="34" charset="0"/>
                <a:cs typeface="Arial" pitchFamily="34" charset="0"/>
              </a:rPr>
              <a:t>  </a:t>
            </a:r>
            <a:r>
              <a:rPr lang="en-US" sz="9600" kern="0" dirty="0" smtClean="0">
                <a:latin typeface="Arial" pitchFamily="34" charset="0"/>
                <a:cs typeface="Arial" pitchFamily="34" charset="0"/>
              </a:rPr>
              <a:t>all test-word’s bands varied between 0.32 m and 10 m</a:t>
            </a:r>
            <a:endParaRPr lang="en-US" sz="9600" dirty="0" smtClean="0">
              <a:latin typeface="Arial" charset="0"/>
              <a:cs typeface="Arial"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a:t>
            </a: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grpSp>
        <p:nvGrpSpPr>
          <p:cNvPr id="2" name="Group 205"/>
          <p:cNvGrpSpPr/>
          <p:nvPr/>
        </p:nvGrpSpPr>
        <p:grpSpPr>
          <a:xfrm>
            <a:off x="11747174" y="4724261"/>
            <a:ext cx="1546225" cy="4565650"/>
            <a:chOff x="4032000" y="10725150"/>
            <a:chExt cx="1546225" cy="4565650"/>
          </a:xfrm>
        </p:grpSpPr>
        <p:sp>
          <p:nvSpPr>
            <p:cNvPr id="1175" name="Flowchart: Delay 3"/>
            <p:cNvSpPr>
              <a:spLocks noChangeArrowheads="1"/>
            </p:cNvSpPr>
            <p:nvPr/>
          </p:nvSpPr>
          <p:spPr bwMode="auto">
            <a:xfrm>
              <a:off x="4061643"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6" name="Flowchart: Delay 4"/>
            <p:cNvSpPr>
              <a:spLocks noChangeArrowheads="1"/>
            </p:cNvSpPr>
            <p:nvPr/>
          </p:nvSpPr>
          <p:spPr bwMode="auto">
            <a:xfrm>
              <a:off x="4758740"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7" name="Flowchart: Process 112"/>
            <p:cNvSpPr>
              <a:spLocks noChangeArrowheads="1"/>
            </p:cNvSpPr>
            <p:nvPr/>
          </p:nvSpPr>
          <p:spPr bwMode="auto">
            <a:xfrm>
              <a:off x="4061643"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sp>
          <p:nvSpPr>
            <p:cNvPr id="1178" name="Flowchart: Process 113"/>
            <p:cNvSpPr>
              <a:spLocks noChangeArrowheads="1"/>
            </p:cNvSpPr>
            <p:nvPr/>
          </p:nvSpPr>
          <p:spPr bwMode="auto">
            <a:xfrm>
              <a:off x="4758740"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cxnSp>
          <p:nvCxnSpPr>
            <p:cNvPr id="1179" name="Straight Connector 114"/>
            <p:cNvCxnSpPr>
              <a:cxnSpLocks noChangeShapeType="1"/>
            </p:cNvCxnSpPr>
            <p:nvPr/>
          </p:nvCxnSpPr>
          <p:spPr bwMode="auto">
            <a:xfrm>
              <a:off x="4064370" y="11484328"/>
              <a:ext cx="1513470" cy="216"/>
            </a:xfrm>
            <a:prstGeom prst="line">
              <a:avLst/>
            </a:prstGeom>
            <a:noFill/>
            <a:ln w="127000" algn="ctr">
              <a:solidFill>
                <a:srgbClr val="009900">
                  <a:alpha val="40000"/>
                </a:srgbClr>
              </a:solidFill>
              <a:round/>
              <a:headEnd/>
              <a:tailEnd/>
            </a:ln>
          </p:spPr>
        </p:cxnSp>
        <p:sp>
          <p:nvSpPr>
            <p:cNvPr id="1180" name="Flowchart: Delay 3"/>
            <p:cNvSpPr>
              <a:spLocks noChangeArrowheads="1"/>
            </p:cNvSpPr>
            <p:nvPr/>
          </p:nvSpPr>
          <p:spPr bwMode="auto">
            <a:xfrm>
              <a:off x="4051762"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1" name="Flowchart: Delay 4"/>
            <p:cNvSpPr>
              <a:spLocks noChangeArrowheads="1"/>
            </p:cNvSpPr>
            <p:nvPr/>
          </p:nvSpPr>
          <p:spPr bwMode="auto">
            <a:xfrm>
              <a:off x="4748859"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2" name="Flowchart: Process 102"/>
            <p:cNvSpPr>
              <a:spLocks noChangeArrowheads="1"/>
            </p:cNvSpPr>
            <p:nvPr/>
          </p:nvSpPr>
          <p:spPr bwMode="auto">
            <a:xfrm>
              <a:off x="4051762"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3" name="Flowchart: Process 103"/>
            <p:cNvSpPr>
              <a:spLocks noChangeArrowheads="1"/>
            </p:cNvSpPr>
            <p:nvPr/>
          </p:nvSpPr>
          <p:spPr bwMode="auto">
            <a:xfrm>
              <a:off x="4748859"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4" name="Straight Connector 104"/>
            <p:cNvCxnSpPr>
              <a:cxnSpLocks noChangeShapeType="1"/>
            </p:cNvCxnSpPr>
            <p:nvPr/>
          </p:nvCxnSpPr>
          <p:spPr bwMode="auto">
            <a:xfrm>
              <a:off x="4064370" y="12699249"/>
              <a:ext cx="1513470" cy="216"/>
            </a:xfrm>
            <a:prstGeom prst="line">
              <a:avLst/>
            </a:prstGeom>
            <a:noFill/>
            <a:ln w="127000" algn="ctr">
              <a:solidFill>
                <a:srgbClr val="009900">
                  <a:alpha val="40000"/>
                </a:srgbClr>
              </a:solidFill>
              <a:round/>
              <a:headEnd/>
              <a:tailEnd/>
            </a:ln>
          </p:spPr>
        </p:cxnSp>
        <p:sp>
          <p:nvSpPr>
            <p:cNvPr id="1185" name="Flowchart: Delay 3"/>
            <p:cNvSpPr>
              <a:spLocks noChangeArrowheads="1"/>
            </p:cNvSpPr>
            <p:nvPr/>
          </p:nvSpPr>
          <p:spPr bwMode="auto">
            <a:xfrm>
              <a:off x="4041881"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6" name="Flowchart: Delay 4"/>
            <p:cNvSpPr>
              <a:spLocks noChangeArrowheads="1"/>
            </p:cNvSpPr>
            <p:nvPr/>
          </p:nvSpPr>
          <p:spPr bwMode="auto">
            <a:xfrm>
              <a:off x="4738978"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7" name="Flowchart: Process 90"/>
            <p:cNvSpPr>
              <a:spLocks noChangeArrowheads="1"/>
            </p:cNvSpPr>
            <p:nvPr/>
          </p:nvSpPr>
          <p:spPr bwMode="auto">
            <a:xfrm>
              <a:off x="4041881"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8" name="Flowchart: Process 91"/>
            <p:cNvSpPr>
              <a:spLocks noChangeArrowheads="1"/>
            </p:cNvSpPr>
            <p:nvPr/>
          </p:nvSpPr>
          <p:spPr bwMode="auto">
            <a:xfrm>
              <a:off x="4738978"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9" name="Straight Connector 92"/>
            <p:cNvCxnSpPr>
              <a:cxnSpLocks noChangeShapeType="1"/>
            </p:cNvCxnSpPr>
            <p:nvPr/>
          </p:nvCxnSpPr>
          <p:spPr bwMode="auto">
            <a:xfrm>
              <a:off x="4064370" y="13904451"/>
              <a:ext cx="1513470" cy="216"/>
            </a:xfrm>
            <a:prstGeom prst="line">
              <a:avLst/>
            </a:prstGeom>
            <a:noFill/>
            <a:ln w="127000" algn="ctr">
              <a:solidFill>
                <a:srgbClr val="009900">
                  <a:alpha val="40000"/>
                </a:srgbClr>
              </a:solidFill>
              <a:round/>
              <a:headEnd/>
              <a:tailEnd/>
            </a:ln>
          </p:spPr>
        </p:cxnSp>
        <p:sp>
          <p:nvSpPr>
            <p:cNvPr id="1190" name="Flowchart: Delay 3"/>
            <p:cNvSpPr>
              <a:spLocks noChangeArrowheads="1"/>
            </p:cNvSpPr>
            <p:nvPr/>
          </p:nvSpPr>
          <p:spPr bwMode="auto">
            <a:xfrm>
              <a:off x="4032000"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91" name="Flowchart: Delay 4"/>
            <p:cNvSpPr>
              <a:spLocks noChangeArrowheads="1"/>
            </p:cNvSpPr>
            <p:nvPr/>
          </p:nvSpPr>
          <p:spPr bwMode="auto">
            <a:xfrm>
              <a:off x="4729097"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92" name="Flowchart: Process 80"/>
            <p:cNvSpPr>
              <a:spLocks noChangeArrowheads="1"/>
            </p:cNvSpPr>
            <p:nvPr/>
          </p:nvSpPr>
          <p:spPr bwMode="auto">
            <a:xfrm>
              <a:off x="4032000"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93" name="Flowchart: Process 81"/>
            <p:cNvSpPr>
              <a:spLocks noChangeArrowheads="1"/>
            </p:cNvSpPr>
            <p:nvPr/>
          </p:nvSpPr>
          <p:spPr bwMode="auto">
            <a:xfrm>
              <a:off x="4729097"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94" name="Straight Connector 82"/>
            <p:cNvCxnSpPr>
              <a:cxnSpLocks noChangeShapeType="1"/>
            </p:cNvCxnSpPr>
            <p:nvPr/>
          </p:nvCxnSpPr>
          <p:spPr bwMode="auto">
            <a:xfrm>
              <a:off x="4064370" y="15119373"/>
              <a:ext cx="1513470" cy="216"/>
            </a:xfrm>
            <a:prstGeom prst="line">
              <a:avLst/>
            </a:prstGeom>
            <a:noFill/>
            <a:ln w="127000" algn="ctr">
              <a:solidFill>
                <a:srgbClr val="009900">
                  <a:alpha val="40000"/>
                </a:srgbClr>
              </a:solidFill>
              <a:round/>
              <a:headEnd/>
              <a:tailEnd/>
            </a:ln>
          </p:spPr>
        </p:cxnSp>
      </p:grpSp>
      <p:sp>
        <p:nvSpPr>
          <p:cNvPr id="209" name="TextBox 3"/>
          <p:cNvSpPr txBox="1">
            <a:spLocks noChangeArrowheads="1"/>
          </p:cNvSpPr>
          <p:nvPr/>
        </p:nvSpPr>
        <p:spPr bwMode="auto">
          <a:xfrm>
            <a:off x="10902746" y="4509903"/>
            <a:ext cx="714380" cy="4714908"/>
          </a:xfrm>
          <a:prstGeom prst="rect">
            <a:avLst/>
          </a:prstGeom>
          <a:noFill/>
          <a:ln w="9525">
            <a:noFill/>
            <a:miter lim="800000"/>
            <a:headEnd/>
            <a:tailEnd/>
          </a:ln>
        </p:spPr>
        <p:txBody>
          <a:bodyPr/>
          <a:lstStyle/>
          <a:p>
            <a:pPr algn="r"/>
            <a:r>
              <a:rPr lang="en-GB" sz="4000" dirty="0" smtClean="0">
                <a:latin typeface="Arial" charset="0"/>
                <a:cs typeface="Arial" charset="0"/>
              </a:rPr>
              <a:t>87654321</a:t>
            </a:r>
            <a:endParaRPr lang="en-GB" sz="4000" dirty="0">
              <a:latin typeface="Arial" charset="0"/>
              <a:cs typeface="Arial" charset="0"/>
            </a:endParaRPr>
          </a:p>
          <a:p>
            <a:endParaRPr lang="en-US" sz="8000" dirty="0"/>
          </a:p>
        </p:txBody>
      </p:sp>
      <p:sp>
        <p:nvSpPr>
          <p:cNvPr id="210" name="TextBox 3"/>
          <p:cNvSpPr txBox="1">
            <a:spLocks noChangeArrowheads="1"/>
          </p:cNvSpPr>
          <p:nvPr/>
        </p:nvSpPr>
        <p:spPr bwMode="auto">
          <a:xfrm>
            <a:off x="11052000" y="3652647"/>
            <a:ext cx="571504" cy="927057"/>
          </a:xfrm>
          <a:prstGeom prst="rect">
            <a:avLst/>
          </a:prstGeom>
          <a:noFill/>
          <a:ln w="9525">
            <a:noFill/>
            <a:miter lim="800000"/>
            <a:headEnd/>
            <a:tailEnd/>
          </a:ln>
        </p:spPr>
        <p:txBody>
          <a:bodyPr/>
          <a:lstStyle/>
          <a:p>
            <a:r>
              <a:rPr lang="en-GB" sz="6000" dirty="0" smtClean="0">
                <a:latin typeface="Arial" pitchFamily="34" charset="0"/>
                <a:cs typeface="Arial" pitchFamily="34" charset="0"/>
              </a:rPr>
              <a:t>n</a:t>
            </a:r>
            <a:endParaRPr lang="en-US" sz="6000" dirty="0">
              <a:latin typeface="Arial" pitchFamily="34" charset="0"/>
              <a:cs typeface="Arial" pitchFamily="34" charset="0"/>
            </a:endParaRPr>
          </a:p>
        </p:txBody>
      </p:sp>
      <p:sp>
        <p:nvSpPr>
          <p:cNvPr id="264" name="TextBox 3"/>
          <p:cNvSpPr txBox="1">
            <a:spLocks noChangeArrowheads="1"/>
          </p:cNvSpPr>
          <p:nvPr/>
        </p:nvSpPr>
        <p:spPr bwMode="auto">
          <a:xfrm>
            <a:off x="10045620" y="9653536"/>
            <a:ext cx="5562770"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context’s bands </a:t>
            </a:r>
            <a:endParaRPr lang="en-US" sz="5400" dirty="0">
              <a:latin typeface="Arial" pitchFamily="34" charset="0"/>
              <a:cs typeface="Arial" pitchFamily="34" charset="0"/>
            </a:endParaRPr>
          </a:p>
        </p:txBody>
      </p:sp>
      <p:sp>
        <p:nvSpPr>
          <p:cNvPr id="265" name="TextBox 3"/>
          <p:cNvSpPr txBox="1">
            <a:spLocks noChangeArrowheads="1"/>
          </p:cNvSpPr>
          <p:nvPr/>
        </p:nvSpPr>
        <p:spPr bwMode="auto">
          <a:xfrm>
            <a:off x="16332164" y="4009934"/>
            <a:ext cx="14430476" cy="2286016"/>
          </a:xfrm>
          <a:prstGeom prst="rect">
            <a:avLst/>
          </a:prstGeom>
          <a:noFill/>
          <a:ln w="9525">
            <a:noFill/>
            <a:miter lim="800000"/>
            <a:headEnd/>
            <a:tailEnd/>
          </a:ln>
        </p:spPr>
        <p:txBody>
          <a:bodyPr/>
          <a:lstStyle/>
          <a:p>
            <a:r>
              <a:rPr lang="en-GB" sz="5400" dirty="0" smtClean="0">
                <a:latin typeface="Arial" pitchFamily="34" charset="0"/>
                <a:cs typeface="Arial" pitchFamily="34" charset="0"/>
              </a:rPr>
              <a:t>context band varied between 0.32 m and 10 m   </a:t>
            </a:r>
            <a:endParaRPr lang="en-US" sz="5400" dirty="0">
              <a:latin typeface="Arial" pitchFamily="34" charset="0"/>
              <a:cs typeface="Arial" pitchFamily="34" charset="0"/>
            </a:endParaRPr>
          </a:p>
        </p:txBody>
      </p:sp>
      <p:sp>
        <p:nvSpPr>
          <p:cNvPr id="266" name="TextBox 3"/>
          <p:cNvSpPr txBox="1">
            <a:spLocks noChangeArrowheads="1"/>
          </p:cNvSpPr>
          <p:nvPr/>
        </p:nvSpPr>
        <p:spPr bwMode="auto">
          <a:xfrm>
            <a:off x="16189288" y="5152942"/>
            <a:ext cx="14359038"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 context band held at 0.32 m in all conditions    </a:t>
            </a:r>
            <a:endParaRPr lang="en-US" sz="5400" dirty="0">
              <a:latin typeface="Arial" pitchFamily="34" charset="0"/>
              <a:cs typeface="Arial" pitchFamily="34" charset="0"/>
            </a:endParaRPr>
          </a:p>
        </p:txBody>
      </p:sp>
      <p:sp>
        <p:nvSpPr>
          <p:cNvPr id="267" name="Line 49"/>
          <p:cNvSpPr>
            <a:spLocks noChangeShapeType="1"/>
          </p:cNvSpPr>
          <p:nvPr/>
        </p:nvSpPr>
        <p:spPr bwMode="auto">
          <a:xfrm flipH="1">
            <a:off x="13331768" y="4581438"/>
            <a:ext cx="2786082" cy="285816"/>
          </a:xfrm>
          <a:prstGeom prst="line">
            <a:avLst/>
          </a:prstGeom>
          <a:noFill/>
          <a:ln w="127000">
            <a:solidFill>
              <a:srgbClr val="FF0000"/>
            </a:solidFill>
            <a:round/>
            <a:headEnd/>
            <a:tailEnd type="arrow" w="med" len="lg"/>
          </a:ln>
        </p:spPr>
        <p:txBody>
          <a:bodyPr/>
          <a:lstStyle/>
          <a:p>
            <a:endParaRPr lang="en-US"/>
          </a:p>
        </p:txBody>
      </p:sp>
      <p:sp>
        <p:nvSpPr>
          <p:cNvPr id="268" name="Line 49"/>
          <p:cNvSpPr>
            <a:spLocks noChangeShapeType="1"/>
          </p:cNvSpPr>
          <p:nvPr/>
        </p:nvSpPr>
        <p:spPr bwMode="auto">
          <a:xfrm flipH="1" flipV="1">
            <a:off x="13403206" y="5510132"/>
            <a:ext cx="2786082" cy="142876"/>
          </a:xfrm>
          <a:prstGeom prst="line">
            <a:avLst/>
          </a:prstGeom>
          <a:noFill/>
          <a:ln w="127000">
            <a:solidFill>
              <a:srgbClr val="FF0000"/>
            </a:solidFill>
            <a:round/>
            <a:headEnd/>
            <a:tailEnd type="arrow" w="med" len="lg"/>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wipe(left)">
                                      <p:cBhvr>
                                        <p:cTn id="7" dur="1000"/>
                                        <p:tgtEl>
                                          <p:spTgt spid="2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wipe(left)">
                                      <p:cBhvr>
                                        <p:cTn id="12" dur="1000"/>
                                        <p:tgtEl>
                                          <p:spTgt spid="264"/>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1000"/>
                                        <p:tgtEl>
                                          <p:spTgt spid="2"/>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210"/>
                                        </p:tgtEl>
                                        <p:attrNameLst>
                                          <p:attrName>style.visibility</p:attrName>
                                        </p:attrNameLst>
                                      </p:cBhvr>
                                      <p:to>
                                        <p:strVal val="visible"/>
                                      </p:to>
                                    </p:set>
                                    <p:animEffect transition="in" filter="wipe(down)">
                                      <p:cBhvr>
                                        <p:cTn id="20" dur="500"/>
                                        <p:tgtEl>
                                          <p:spTgt spid="210"/>
                                        </p:tgtEl>
                                      </p:cBhvr>
                                    </p:animEffect>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209"/>
                                        </p:tgtEl>
                                        <p:attrNameLst>
                                          <p:attrName>style.visibility</p:attrName>
                                        </p:attrNameLst>
                                      </p:cBhvr>
                                      <p:to>
                                        <p:strVal val="visible"/>
                                      </p:to>
                                    </p:set>
                                    <p:animEffect transition="in" filter="wipe(down)">
                                      <p:cBhvr>
                                        <p:cTn id="24" dur="500"/>
                                        <p:tgtEl>
                                          <p:spTgt spid="20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67"/>
                                        </p:tgtEl>
                                        <p:attrNameLst>
                                          <p:attrName>style.visibility</p:attrName>
                                        </p:attrNameLst>
                                      </p:cBhvr>
                                      <p:to>
                                        <p:strVal val="visible"/>
                                      </p:to>
                                    </p:set>
                                    <p:animEffect transition="in" filter="wipe(right)">
                                      <p:cBhvr>
                                        <p:cTn id="29" dur="500"/>
                                        <p:tgtEl>
                                          <p:spTgt spid="26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65"/>
                                        </p:tgtEl>
                                        <p:attrNameLst>
                                          <p:attrName>style.visibility</p:attrName>
                                        </p:attrNameLst>
                                      </p:cBhvr>
                                      <p:to>
                                        <p:strVal val="visible"/>
                                      </p:to>
                                    </p:set>
                                    <p:animEffect transition="in" filter="wipe(left)">
                                      <p:cBhvr>
                                        <p:cTn id="33" dur="1000"/>
                                        <p:tgtEl>
                                          <p:spTgt spid="2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68"/>
                                        </p:tgtEl>
                                        <p:attrNameLst>
                                          <p:attrName>style.visibility</p:attrName>
                                        </p:attrNameLst>
                                      </p:cBhvr>
                                      <p:to>
                                        <p:strVal val="visible"/>
                                      </p:to>
                                    </p:set>
                                    <p:animEffect transition="in" filter="wipe(right)">
                                      <p:cBhvr>
                                        <p:cTn id="38" dur="500"/>
                                        <p:tgtEl>
                                          <p:spTgt spid="26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6"/>
                                        </p:tgtEl>
                                        <p:attrNameLst>
                                          <p:attrName>style.visibility</p:attrName>
                                        </p:attrNameLst>
                                      </p:cBhvr>
                                      <p:to>
                                        <p:strVal val="visible"/>
                                      </p:to>
                                    </p:set>
                                    <p:animEffect transition="in" filter="wipe(left)">
                                      <p:cBhvr>
                                        <p:cTn id="42" dur="1000"/>
                                        <p:tgtEl>
                                          <p:spTgt spid="2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3">
                                            <p:txEl>
                                              <p:pRg st="7" end="7"/>
                                            </p:txEl>
                                          </p:spTgt>
                                        </p:tgtEl>
                                        <p:attrNameLst>
                                          <p:attrName>style.visibility</p:attrName>
                                        </p:attrNameLst>
                                      </p:cBhvr>
                                      <p:to>
                                        <p:strVal val="visible"/>
                                      </p:to>
                                    </p:set>
                                    <p:animEffect transition="in" filter="wipe(left)">
                                      <p:cBhvr>
                                        <p:cTn id="47" dur="1000"/>
                                        <p:tgtEl>
                                          <p:spTgt spid="2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uiExpand="1" build="p"/>
      <p:bldP spid="209" grpId="0"/>
      <p:bldP spid="210" grpId="0"/>
      <p:bldP spid="265" grpId="0"/>
      <p:bldP spid="266" grpId="0"/>
      <p:bldP spid="267" grpId="0" animBg="1"/>
      <p:bldP spid="2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
          <p:cNvGrpSpPr/>
          <p:nvPr/>
        </p:nvGrpSpPr>
        <p:grpSpPr>
          <a:xfrm>
            <a:off x="9045488" y="5867322"/>
            <a:ext cx="1546225" cy="4565650"/>
            <a:chOff x="4032000" y="10725150"/>
            <a:chExt cx="1546225" cy="4565650"/>
          </a:xfrm>
        </p:grpSpPr>
        <p:sp>
          <p:nvSpPr>
            <p:cNvPr id="3" name="Flowchart: Delay 3"/>
            <p:cNvSpPr>
              <a:spLocks noChangeArrowheads="1"/>
            </p:cNvSpPr>
            <p:nvPr/>
          </p:nvSpPr>
          <p:spPr bwMode="auto">
            <a:xfrm>
              <a:off x="4061643"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4" name="Flowchart: Delay 4"/>
            <p:cNvSpPr>
              <a:spLocks noChangeArrowheads="1"/>
            </p:cNvSpPr>
            <p:nvPr/>
          </p:nvSpPr>
          <p:spPr bwMode="auto">
            <a:xfrm>
              <a:off x="4758740" y="10725150"/>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 name="Flowchart: Process 112"/>
            <p:cNvSpPr>
              <a:spLocks noChangeArrowheads="1"/>
            </p:cNvSpPr>
            <p:nvPr/>
          </p:nvSpPr>
          <p:spPr bwMode="auto">
            <a:xfrm>
              <a:off x="4061643"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sp>
          <p:nvSpPr>
            <p:cNvPr id="6" name="Flowchart: Process 113"/>
            <p:cNvSpPr>
              <a:spLocks noChangeArrowheads="1"/>
            </p:cNvSpPr>
            <p:nvPr/>
          </p:nvSpPr>
          <p:spPr bwMode="auto">
            <a:xfrm>
              <a:off x="4758740"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cxnSp>
          <p:nvCxnSpPr>
            <p:cNvPr id="7" name="Straight Connector 114"/>
            <p:cNvCxnSpPr>
              <a:cxnSpLocks noChangeShapeType="1"/>
            </p:cNvCxnSpPr>
            <p:nvPr/>
          </p:nvCxnSpPr>
          <p:spPr bwMode="auto">
            <a:xfrm>
              <a:off x="4064370" y="11484328"/>
              <a:ext cx="1513470" cy="216"/>
            </a:xfrm>
            <a:prstGeom prst="line">
              <a:avLst/>
            </a:prstGeom>
            <a:noFill/>
            <a:ln w="127000" algn="ctr">
              <a:solidFill>
                <a:srgbClr val="009900">
                  <a:alpha val="40000"/>
                </a:srgbClr>
              </a:solidFill>
              <a:round/>
              <a:headEnd/>
              <a:tailEnd/>
            </a:ln>
          </p:spPr>
        </p:cxnSp>
        <p:sp>
          <p:nvSpPr>
            <p:cNvPr id="8" name="Flowchart: Delay 3"/>
            <p:cNvSpPr>
              <a:spLocks noChangeArrowheads="1"/>
            </p:cNvSpPr>
            <p:nvPr/>
          </p:nvSpPr>
          <p:spPr bwMode="auto">
            <a:xfrm>
              <a:off x="4051762"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9" name="Flowchart: Delay 4"/>
            <p:cNvSpPr>
              <a:spLocks noChangeArrowheads="1"/>
            </p:cNvSpPr>
            <p:nvPr/>
          </p:nvSpPr>
          <p:spPr bwMode="auto">
            <a:xfrm>
              <a:off x="4748859" y="11940072"/>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 name="Flowchart: Process 102"/>
            <p:cNvSpPr>
              <a:spLocks noChangeArrowheads="1"/>
            </p:cNvSpPr>
            <p:nvPr/>
          </p:nvSpPr>
          <p:spPr bwMode="auto">
            <a:xfrm>
              <a:off x="4051762"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 name="Flowchart: Process 103"/>
            <p:cNvSpPr>
              <a:spLocks noChangeArrowheads="1"/>
            </p:cNvSpPr>
            <p:nvPr/>
          </p:nvSpPr>
          <p:spPr bwMode="auto">
            <a:xfrm>
              <a:off x="4748859"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2" name="Straight Connector 104"/>
            <p:cNvCxnSpPr>
              <a:cxnSpLocks noChangeShapeType="1"/>
            </p:cNvCxnSpPr>
            <p:nvPr/>
          </p:nvCxnSpPr>
          <p:spPr bwMode="auto">
            <a:xfrm>
              <a:off x="4064370" y="12699249"/>
              <a:ext cx="1513470" cy="216"/>
            </a:xfrm>
            <a:prstGeom prst="line">
              <a:avLst/>
            </a:prstGeom>
            <a:noFill/>
            <a:ln w="127000" algn="ctr">
              <a:solidFill>
                <a:srgbClr val="009900">
                  <a:alpha val="40000"/>
                </a:srgbClr>
              </a:solidFill>
              <a:round/>
              <a:headEnd/>
              <a:tailEnd/>
            </a:ln>
          </p:spPr>
        </p:cxnSp>
        <p:sp>
          <p:nvSpPr>
            <p:cNvPr id="13" name="Flowchart: Delay 3"/>
            <p:cNvSpPr>
              <a:spLocks noChangeArrowheads="1"/>
            </p:cNvSpPr>
            <p:nvPr/>
          </p:nvSpPr>
          <p:spPr bwMode="auto">
            <a:xfrm>
              <a:off x="4041881"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4" name="Flowchart: Delay 4"/>
            <p:cNvSpPr>
              <a:spLocks noChangeArrowheads="1"/>
            </p:cNvSpPr>
            <p:nvPr/>
          </p:nvSpPr>
          <p:spPr bwMode="auto">
            <a:xfrm>
              <a:off x="4738978" y="13145274"/>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5" name="Flowchart: Process 90"/>
            <p:cNvSpPr>
              <a:spLocks noChangeArrowheads="1"/>
            </p:cNvSpPr>
            <p:nvPr/>
          </p:nvSpPr>
          <p:spPr bwMode="auto">
            <a:xfrm>
              <a:off x="4041881"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6" name="Flowchart: Process 91"/>
            <p:cNvSpPr>
              <a:spLocks noChangeArrowheads="1"/>
            </p:cNvSpPr>
            <p:nvPr/>
          </p:nvSpPr>
          <p:spPr bwMode="auto">
            <a:xfrm>
              <a:off x="4738978"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7" name="Straight Connector 92"/>
            <p:cNvCxnSpPr>
              <a:cxnSpLocks noChangeShapeType="1"/>
            </p:cNvCxnSpPr>
            <p:nvPr/>
          </p:nvCxnSpPr>
          <p:spPr bwMode="auto">
            <a:xfrm>
              <a:off x="4064370" y="13904451"/>
              <a:ext cx="1513470" cy="216"/>
            </a:xfrm>
            <a:prstGeom prst="line">
              <a:avLst/>
            </a:prstGeom>
            <a:noFill/>
            <a:ln w="127000" algn="ctr">
              <a:solidFill>
                <a:srgbClr val="009900">
                  <a:alpha val="40000"/>
                </a:srgbClr>
              </a:solidFill>
              <a:round/>
              <a:headEnd/>
              <a:tailEnd/>
            </a:ln>
          </p:spPr>
        </p:cxnSp>
        <p:sp>
          <p:nvSpPr>
            <p:cNvPr id="18" name="Flowchart: Delay 3"/>
            <p:cNvSpPr>
              <a:spLocks noChangeArrowheads="1"/>
            </p:cNvSpPr>
            <p:nvPr/>
          </p:nvSpPr>
          <p:spPr bwMode="auto">
            <a:xfrm>
              <a:off x="4032000"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9" name="Flowchart: Delay 4"/>
            <p:cNvSpPr>
              <a:spLocks noChangeArrowheads="1"/>
            </p:cNvSpPr>
            <p:nvPr/>
          </p:nvSpPr>
          <p:spPr bwMode="auto">
            <a:xfrm>
              <a:off x="4729097" y="14360195"/>
              <a:ext cx="819485" cy="34285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20" name="Flowchart: Process 80"/>
            <p:cNvSpPr>
              <a:spLocks noChangeArrowheads="1"/>
            </p:cNvSpPr>
            <p:nvPr/>
          </p:nvSpPr>
          <p:spPr bwMode="auto">
            <a:xfrm>
              <a:off x="4032000"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21" name="Flowchart: Process 81"/>
            <p:cNvSpPr>
              <a:spLocks noChangeArrowheads="1"/>
            </p:cNvSpPr>
            <p:nvPr/>
          </p:nvSpPr>
          <p:spPr bwMode="auto">
            <a:xfrm>
              <a:off x="4729097"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22" name="Straight Connector 82"/>
            <p:cNvCxnSpPr>
              <a:cxnSpLocks noChangeShapeType="1"/>
            </p:cNvCxnSpPr>
            <p:nvPr/>
          </p:nvCxnSpPr>
          <p:spPr bwMode="auto">
            <a:xfrm>
              <a:off x="4064370" y="15119373"/>
              <a:ext cx="1513470" cy="216"/>
            </a:xfrm>
            <a:prstGeom prst="line">
              <a:avLst/>
            </a:prstGeom>
            <a:noFill/>
            <a:ln w="127000" algn="ctr">
              <a:solidFill>
                <a:srgbClr val="009900">
                  <a:alpha val="40000"/>
                </a:srgbClr>
              </a:solidFill>
              <a:round/>
              <a:headEnd/>
              <a:tailEnd/>
            </a:ln>
          </p:spPr>
        </p:cxnSp>
      </p:grpSp>
      <p:sp>
        <p:nvSpPr>
          <p:cNvPr id="23" name="TextBox 3"/>
          <p:cNvSpPr txBox="1">
            <a:spLocks noChangeArrowheads="1"/>
          </p:cNvSpPr>
          <p:nvPr/>
        </p:nvSpPr>
        <p:spPr bwMode="auto">
          <a:xfrm>
            <a:off x="8116794" y="5653008"/>
            <a:ext cx="714380" cy="4714908"/>
          </a:xfrm>
          <a:prstGeom prst="rect">
            <a:avLst/>
          </a:prstGeom>
          <a:noFill/>
          <a:ln w="9525">
            <a:noFill/>
            <a:miter lim="800000"/>
            <a:headEnd/>
            <a:tailEnd/>
          </a:ln>
        </p:spPr>
        <p:txBody>
          <a:bodyPr/>
          <a:lstStyle/>
          <a:p>
            <a:pPr algn="r"/>
            <a:r>
              <a:rPr lang="en-GB" sz="4000" dirty="0" smtClean="0">
                <a:latin typeface="Arial" charset="0"/>
                <a:cs typeface="Arial" charset="0"/>
              </a:rPr>
              <a:t>87654321</a:t>
            </a:r>
            <a:endParaRPr lang="en-GB" sz="4000" dirty="0">
              <a:latin typeface="Arial" charset="0"/>
              <a:cs typeface="Arial" charset="0"/>
            </a:endParaRPr>
          </a:p>
          <a:p>
            <a:endParaRPr lang="en-US" sz="8000" dirty="0"/>
          </a:p>
        </p:txBody>
      </p:sp>
      <p:sp>
        <p:nvSpPr>
          <p:cNvPr id="24" name="TextBox 3"/>
          <p:cNvSpPr txBox="1">
            <a:spLocks noChangeArrowheads="1"/>
          </p:cNvSpPr>
          <p:nvPr/>
        </p:nvSpPr>
        <p:spPr bwMode="auto">
          <a:xfrm>
            <a:off x="8266048" y="4707105"/>
            <a:ext cx="571504" cy="927057"/>
          </a:xfrm>
          <a:prstGeom prst="rect">
            <a:avLst/>
          </a:prstGeom>
          <a:noFill/>
          <a:ln w="9525">
            <a:noFill/>
            <a:miter lim="800000"/>
            <a:headEnd/>
            <a:tailEnd/>
          </a:ln>
        </p:spPr>
        <p:txBody>
          <a:bodyPr/>
          <a:lstStyle/>
          <a:p>
            <a:r>
              <a:rPr lang="en-GB" sz="6000" dirty="0" smtClean="0">
                <a:latin typeface="Arial" pitchFamily="34" charset="0"/>
                <a:cs typeface="Arial" pitchFamily="34" charset="0"/>
              </a:rPr>
              <a:t>n</a:t>
            </a:r>
            <a:endParaRPr lang="en-US" sz="6000" dirty="0">
              <a:latin typeface="Arial" pitchFamily="34" charset="0"/>
              <a:cs typeface="Arial" pitchFamily="34" charset="0"/>
            </a:endParaRPr>
          </a:p>
        </p:txBody>
      </p:sp>
      <p:grpSp>
        <p:nvGrpSpPr>
          <p:cNvPr id="25" name="Group 227"/>
          <p:cNvGrpSpPr/>
          <p:nvPr/>
        </p:nvGrpSpPr>
        <p:grpSpPr>
          <a:xfrm>
            <a:off x="12545950" y="5867322"/>
            <a:ext cx="18899309" cy="4629151"/>
            <a:chOff x="12545950" y="5867322"/>
            <a:chExt cx="18899309" cy="4629151"/>
          </a:xfrm>
        </p:grpSpPr>
        <p:grpSp>
          <p:nvGrpSpPr>
            <p:cNvPr id="26" name="Group 204"/>
            <p:cNvGrpSpPr/>
            <p:nvPr/>
          </p:nvGrpSpPr>
          <p:grpSpPr>
            <a:xfrm>
              <a:off x="12545950" y="5867322"/>
              <a:ext cx="1546225" cy="4557713"/>
              <a:chOff x="6516000" y="10725150"/>
              <a:chExt cx="1546225" cy="4557713"/>
            </a:xfrm>
          </p:grpSpPr>
          <p:sp>
            <p:nvSpPr>
              <p:cNvPr id="111" name="Flowchart: Process 112"/>
              <p:cNvSpPr>
                <a:spLocks noChangeArrowheads="1"/>
              </p:cNvSpPr>
              <p:nvPr/>
            </p:nvSpPr>
            <p:spPr bwMode="auto">
              <a:xfrm>
                <a:off x="6521787" y="1186817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2" name="Flowchart: Process 113"/>
              <p:cNvSpPr>
                <a:spLocks noChangeArrowheads="1"/>
              </p:cNvSpPr>
              <p:nvPr/>
            </p:nvSpPr>
            <p:spPr bwMode="auto">
              <a:xfrm>
                <a:off x="7219057" y="1186817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3" name="Straight Connector 114"/>
              <p:cNvCxnSpPr>
                <a:cxnSpLocks noChangeShapeType="1"/>
              </p:cNvCxnSpPr>
              <p:nvPr/>
            </p:nvCxnSpPr>
            <p:spPr bwMode="auto">
              <a:xfrm>
                <a:off x="6524516" y="12039584"/>
                <a:ext cx="1513846" cy="216"/>
              </a:xfrm>
              <a:prstGeom prst="line">
                <a:avLst/>
              </a:prstGeom>
              <a:noFill/>
              <a:ln w="127000" algn="ctr">
                <a:solidFill>
                  <a:srgbClr val="009900">
                    <a:alpha val="40000"/>
                  </a:srgbClr>
                </a:solidFill>
                <a:round/>
                <a:headEnd/>
                <a:tailEnd/>
              </a:ln>
            </p:spPr>
          </p:cxnSp>
          <p:sp>
            <p:nvSpPr>
              <p:cNvPr id="114" name="Flowchart: Delay 3"/>
              <p:cNvSpPr>
                <a:spLocks noChangeArrowheads="1"/>
              </p:cNvSpPr>
              <p:nvPr/>
            </p:nvSpPr>
            <p:spPr bwMode="auto">
              <a:xfrm>
                <a:off x="6521787" y="11296660"/>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5" name="Flowchart: Delay 4"/>
              <p:cNvSpPr>
                <a:spLocks noChangeArrowheads="1"/>
              </p:cNvSpPr>
              <p:nvPr/>
            </p:nvSpPr>
            <p:spPr bwMode="auto">
              <a:xfrm>
                <a:off x="7219057" y="11296660"/>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6" name="Flowchart: Delay 3"/>
              <p:cNvSpPr>
                <a:spLocks noChangeArrowheads="1"/>
              </p:cNvSpPr>
              <p:nvPr/>
            </p:nvSpPr>
            <p:spPr bwMode="auto">
              <a:xfrm>
                <a:off x="6535767" y="1251758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7" name="Flowchart: Delay 4"/>
              <p:cNvSpPr>
                <a:spLocks noChangeArrowheads="1"/>
              </p:cNvSpPr>
              <p:nvPr/>
            </p:nvSpPr>
            <p:spPr bwMode="auto">
              <a:xfrm>
                <a:off x="7233036" y="1251758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18" name="Flowchart: Process 102"/>
              <p:cNvSpPr>
                <a:spLocks noChangeArrowheads="1"/>
              </p:cNvSpPr>
              <p:nvPr/>
            </p:nvSpPr>
            <p:spPr bwMode="auto">
              <a:xfrm>
                <a:off x="6535767" y="13105293"/>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9" name="Flowchart: Process 103"/>
              <p:cNvSpPr>
                <a:spLocks noChangeArrowheads="1"/>
              </p:cNvSpPr>
              <p:nvPr/>
            </p:nvSpPr>
            <p:spPr bwMode="auto">
              <a:xfrm>
                <a:off x="7233036" y="13105293"/>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20" name="Straight Connector 104"/>
              <p:cNvCxnSpPr>
                <a:cxnSpLocks noChangeShapeType="1"/>
              </p:cNvCxnSpPr>
              <p:nvPr/>
            </p:nvCxnSpPr>
            <p:spPr bwMode="auto">
              <a:xfrm>
                <a:off x="6548379" y="13276707"/>
                <a:ext cx="1513846" cy="216"/>
              </a:xfrm>
              <a:prstGeom prst="line">
                <a:avLst/>
              </a:prstGeom>
              <a:noFill/>
              <a:ln w="127000" algn="ctr">
                <a:solidFill>
                  <a:srgbClr val="009900">
                    <a:alpha val="40000"/>
                  </a:srgbClr>
                </a:solidFill>
                <a:round/>
                <a:headEnd/>
                <a:tailEnd/>
              </a:ln>
            </p:spPr>
          </p:cxnSp>
          <p:sp>
            <p:nvSpPr>
              <p:cNvPr id="121" name="Flowchart: Delay 3"/>
              <p:cNvSpPr>
                <a:spLocks noChangeArrowheads="1"/>
              </p:cNvSpPr>
              <p:nvPr/>
            </p:nvSpPr>
            <p:spPr bwMode="auto">
              <a:xfrm>
                <a:off x="6525883" y="1372269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22" name="Flowchart: Delay 4"/>
              <p:cNvSpPr>
                <a:spLocks noChangeArrowheads="1"/>
              </p:cNvSpPr>
              <p:nvPr/>
            </p:nvSpPr>
            <p:spPr bwMode="auto">
              <a:xfrm>
                <a:off x="7223153" y="13722696"/>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23" name="Flowchart: Process 90"/>
              <p:cNvSpPr>
                <a:spLocks noChangeArrowheads="1"/>
              </p:cNvSpPr>
              <p:nvPr/>
            </p:nvSpPr>
            <p:spPr bwMode="auto">
              <a:xfrm>
                <a:off x="6516000" y="14368526"/>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24" name="Flowchart: Process 91"/>
              <p:cNvSpPr>
                <a:spLocks noChangeArrowheads="1"/>
              </p:cNvSpPr>
              <p:nvPr/>
            </p:nvSpPr>
            <p:spPr bwMode="auto">
              <a:xfrm>
                <a:off x="7213270" y="14368526"/>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25" name="Straight Connector 92"/>
              <p:cNvCxnSpPr>
                <a:cxnSpLocks noChangeShapeType="1"/>
              </p:cNvCxnSpPr>
              <p:nvPr/>
            </p:nvCxnSpPr>
            <p:spPr bwMode="auto">
              <a:xfrm>
                <a:off x="6538496" y="14539941"/>
                <a:ext cx="1513846" cy="216"/>
              </a:xfrm>
              <a:prstGeom prst="line">
                <a:avLst/>
              </a:prstGeom>
              <a:noFill/>
              <a:ln w="127000" algn="ctr">
                <a:solidFill>
                  <a:srgbClr val="009900">
                    <a:alpha val="40000"/>
                  </a:srgbClr>
                </a:solidFill>
                <a:round/>
                <a:headEnd/>
                <a:tailEnd/>
              </a:ln>
            </p:spPr>
          </p:cxnSp>
          <p:sp>
            <p:nvSpPr>
              <p:cNvPr id="126" name="Flowchart: Delay 3"/>
              <p:cNvSpPr>
                <a:spLocks noChangeArrowheads="1"/>
              </p:cNvSpPr>
              <p:nvPr/>
            </p:nvSpPr>
            <p:spPr bwMode="auto">
              <a:xfrm>
                <a:off x="6516000" y="14940035"/>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27" name="Flowchart: Delay 4"/>
              <p:cNvSpPr>
                <a:spLocks noChangeArrowheads="1"/>
              </p:cNvSpPr>
              <p:nvPr/>
            </p:nvSpPr>
            <p:spPr bwMode="auto">
              <a:xfrm>
                <a:off x="7213270" y="14940035"/>
                <a:ext cx="819689" cy="342828"/>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28" name="Flowchart: Process 112"/>
              <p:cNvSpPr>
                <a:spLocks noChangeArrowheads="1"/>
              </p:cNvSpPr>
              <p:nvPr/>
            </p:nvSpPr>
            <p:spPr bwMode="auto">
              <a:xfrm>
                <a:off x="6521787" y="1072515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29" name="Flowchart: Process 113"/>
              <p:cNvSpPr>
                <a:spLocks noChangeArrowheads="1"/>
              </p:cNvSpPr>
              <p:nvPr/>
            </p:nvSpPr>
            <p:spPr bwMode="auto">
              <a:xfrm>
                <a:off x="7219057" y="1072515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30" name="Straight Connector 114"/>
              <p:cNvCxnSpPr>
                <a:cxnSpLocks noChangeShapeType="1"/>
              </p:cNvCxnSpPr>
              <p:nvPr/>
            </p:nvCxnSpPr>
            <p:spPr bwMode="auto">
              <a:xfrm>
                <a:off x="6524516" y="10896564"/>
                <a:ext cx="1513846" cy="216"/>
              </a:xfrm>
              <a:prstGeom prst="line">
                <a:avLst/>
              </a:prstGeom>
              <a:noFill/>
              <a:ln w="127000" algn="ctr">
                <a:solidFill>
                  <a:srgbClr val="009900">
                    <a:alpha val="40000"/>
                  </a:srgbClr>
                </a:solidFill>
                <a:round/>
                <a:headEnd/>
                <a:tailEnd/>
              </a:ln>
            </p:spPr>
          </p:cxnSp>
        </p:grpSp>
        <p:grpSp>
          <p:nvGrpSpPr>
            <p:cNvPr id="27" name="Group 202"/>
            <p:cNvGrpSpPr/>
            <p:nvPr/>
          </p:nvGrpSpPr>
          <p:grpSpPr>
            <a:xfrm>
              <a:off x="21404262" y="5938760"/>
              <a:ext cx="1546225" cy="4557713"/>
              <a:chOff x="11772000" y="10725150"/>
              <a:chExt cx="1546225" cy="4557713"/>
            </a:xfrm>
          </p:grpSpPr>
          <p:sp>
            <p:nvSpPr>
              <p:cNvPr id="91" name="Flowchart: Process 112"/>
              <p:cNvSpPr>
                <a:spLocks noChangeArrowheads="1"/>
              </p:cNvSpPr>
              <p:nvPr/>
            </p:nvSpPr>
            <p:spPr bwMode="auto">
              <a:xfrm>
                <a:off x="11778350" y="112966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92" name="Flowchart: Process 113"/>
              <p:cNvSpPr>
                <a:spLocks noChangeArrowheads="1"/>
              </p:cNvSpPr>
              <p:nvPr/>
            </p:nvSpPr>
            <p:spPr bwMode="auto">
              <a:xfrm>
                <a:off x="12475384" y="112966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93" name="Straight Connector 114"/>
              <p:cNvCxnSpPr>
                <a:cxnSpLocks noChangeShapeType="1"/>
              </p:cNvCxnSpPr>
              <p:nvPr/>
            </p:nvCxnSpPr>
            <p:spPr bwMode="auto">
              <a:xfrm>
                <a:off x="11781078" y="11468100"/>
                <a:ext cx="1513334" cy="216"/>
              </a:xfrm>
              <a:prstGeom prst="line">
                <a:avLst/>
              </a:prstGeom>
              <a:noFill/>
              <a:ln w="127000" algn="ctr">
                <a:solidFill>
                  <a:srgbClr val="009900">
                    <a:alpha val="40000"/>
                  </a:srgbClr>
                </a:solidFill>
                <a:round/>
                <a:headEnd/>
                <a:tailEnd/>
              </a:ln>
            </p:spPr>
          </p:cxnSp>
          <p:sp>
            <p:nvSpPr>
              <p:cNvPr id="94" name="Flowchart: Delay 3"/>
              <p:cNvSpPr>
                <a:spLocks noChangeArrowheads="1"/>
              </p:cNvSpPr>
              <p:nvPr/>
            </p:nvSpPr>
            <p:spPr bwMode="auto">
              <a:xfrm>
                <a:off x="11778350" y="11868150"/>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95" name="Flowchart: Delay 4"/>
              <p:cNvSpPr>
                <a:spLocks noChangeArrowheads="1"/>
              </p:cNvSpPr>
              <p:nvPr/>
            </p:nvSpPr>
            <p:spPr bwMode="auto">
              <a:xfrm>
                <a:off x="12475208" y="11868150"/>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96" name="Flowchart: Delay 3"/>
              <p:cNvSpPr>
                <a:spLocks noChangeArrowheads="1"/>
              </p:cNvSpPr>
              <p:nvPr/>
            </p:nvSpPr>
            <p:spPr bwMode="auto">
              <a:xfrm>
                <a:off x="11792637" y="12517438"/>
                <a:ext cx="819205"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97" name="Flowchart: Delay 4"/>
              <p:cNvSpPr>
                <a:spLocks noChangeArrowheads="1"/>
              </p:cNvSpPr>
              <p:nvPr/>
            </p:nvSpPr>
            <p:spPr bwMode="auto">
              <a:xfrm>
                <a:off x="12489495" y="12517438"/>
                <a:ext cx="819205"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98" name="Flowchart: Process 102"/>
              <p:cNvSpPr>
                <a:spLocks noChangeArrowheads="1"/>
              </p:cNvSpPr>
              <p:nvPr/>
            </p:nvSpPr>
            <p:spPr bwMode="auto">
              <a:xfrm>
                <a:off x="11792637"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99" name="Flowchart: Process 103"/>
              <p:cNvSpPr>
                <a:spLocks noChangeArrowheads="1"/>
              </p:cNvSpPr>
              <p:nvPr/>
            </p:nvSpPr>
            <p:spPr bwMode="auto">
              <a:xfrm>
                <a:off x="12489509"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0" name="Straight Connector 104"/>
              <p:cNvCxnSpPr>
                <a:cxnSpLocks noChangeShapeType="1"/>
              </p:cNvCxnSpPr>
              <p:nvPr/>
            </p:nvCxnSpPr>
            <p:spPr bwMode="auto">
              <a:xfrm>
                <a:off x="11805242" y="13276263"/>
                <a:ext cx="1512983" cy="216"/>
              </a:xfrm>
              <a:prstGeom prst="line">
                <a:avLst/>
              </a:prstGeom>
              <a:noFill/>
              <a:ln w="127000" algn="ctr">
                <a:solidFill>
                  <a:srgbClr val="009900">
                    <a:alpha val="40000"/>
                  </a:srgbClr>
                </a:solidFill>
                <a:round/>
                <a:headEnd/>
                <a:tailEnd/>
              </a:ln>
            </p:spPr>
          </p:cxnSp>
          <p:sp>
            <p:nvSpPr>
              <p:cNvPr id="101" name="Flowchart: Delay 3"/>
              <p:cNvSpPr>
                <a:spLocks noChangeArrowheads="1"/>
              </p:cNvSpPr>
              <p:nvPr/>
            </p:nvSpPr>
            <p:spPr bwMode="auto">
              <a:xfrm>
                <a:off x="11778350" y="14368463"/>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2" name="Flowchart: Delay 4"/>
              <p:cNvSpPr>
                <a:spLocks noChangeArrowheads="1"/>
              </p:cNvSpPr>
              <p:nvPr/>
            </p:nvSpPr>
            <p:spPr bwMode="auto">
              <a:xfrm>
                <a:off x="12475208" y="14368463"/>
                <a:ext cx="819204"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3" name="Flowchart: Process 90"/>
              <p:cNvSpPr>
                <a:spLocks noChangeArrowheads="1"/>
              </p:cNvSpPr>
              <p:nvPr/>
            </p:nvSpPr>
            <p:spPr bwMode="auto">
              <a:xfrm>
                <a:off x="11778350"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4" name="Flowchart: Process 91"/>
              <p:cNvSpPr>
                <a:spLocks noChangeArrowheads="1"/>
              </p:cNvSpPr>
              <p:nvPr/>
            </p:nvSpPr>
            <p:spPr bwMode="auto">
              <a:xfrm>
                <a:off x="12475783"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05" name="Straight Connector 92"/>
              <p:cNvCxnSpPr>
                <a:cxnSpLocks noChangeShapeType="1"/>
              </p:cNvCxnSpPr>
              <p:nvPr/>
            </p:nvCxnSpPr>
            <p:spPr bwMode="auto">
              <a:xfrm>
                <a:off x="11800851" y="13896976"/>
                <a:ext cx="1514199" cy="216"/>
              </a:xfrm>
              <a:prstGeom prst="line">
                <a:avLst/>
              </a:prstGeom>
              <a:noFill/>
              <a:ln w="127000" algn="ctr">
                <a:solidFill>
                  <a:srgbClr val="009900">
                    <a:alpha val="40000"/>
                  </a:srgbClr>
                </a:solidFill>
                <a:round/>
                <a:headEnd/>
                <a:tailEnd/>
              </a:ln>
            </p:spPr>
          </p:cxnSp>
          <p:sp>
            <p:nvSpPr>
              <p:cNvPr id="106" name="Flowchart: Delay 3"/>
              <p:cNvSpPr>
                <a:spLocks noChangeArrowheads="1"/>
              </p:cNvSpPr>
              <p:nvPr/>
            </p:nvSpPr>
            <p:spPr bwMode="auto">
              <a:xfrm>
                <a:off x="11772000" y="14939963"/>
                <a:ext cx="820062"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7" name="Flowchart: Delay 4"/>
              <p:cNvSpPr>
                <a:spLocks noChangeArrowheads="1"/>
              </p:cNvSpPr>
              <p:nvPr/>
            </p:nvSpPr>
            <p:spPr bwMode="auto">
              <a:xfrm>
                <a:off x="12469588" y="14939963"/>
                <a:ext cx="820062" cy="342900"/>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108" name="Flowchart: Process 112"/>
              <p:cNvSpPr>
                <a:spLocks noChangeArrowheads="1"/>
              </p:cNvSpPr>
              <p:nvPr/>
            </p:nvSpPr>
            <p:spPr bwMode="auto">
              <a:xfrm>
                <a:off x="11778350" y="107251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9" name="Flowchart: Process 113"/>
              <p:cNvSpPr>
                <a:spLocks noChangeArrowheads="1"/>
              </p:cNvSpPr>
              <p:nvPr/>
            </p:nvSpPr>
            <p:spPr bwMode="auto">
              <a:xfrm>
                <a:off x="12475384" y="107251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0" name="Straight Connector 114"/>
              <p:cNvCxnSpPr>
                <a:cxnSpLocks noChangeShapeType="1"/>
              </p:cNvCxnSpPr>
              <p:nvPr/>
            </p:nvCxnSpPr>
            <p:spPr bwMode="auto">
              <a:xfrm>
                <a:off x="11781078" y="10896600"/>
                <a:ext cx="1513334" cy="216"/>
              </a:xfrm>
              <a:prstGeom prst="line">
                <a:avLst/>
              </a:prstGeom>
              <a:noFill/>
              <a:ln w="127000" algn="ctr">
                <a:solidFill>
                  <a:srgbClr val="009900">
                    <a:alpha val="40000"/>
                  </a:srgbClr>
                </a:solidFill>
                <a:round/>
                <a:headEnd/>
                <a:tailEnd/>
              </a:ln>
            </p:spPr>
          </p:cxnSp>
        </p:grpSp>
        <p:grpSp>
          <p:nvGrpSpPr>
            <p:cNvPr id="28" name="Group 201"/>
            <p:cNvGrpSpPr/>
            <p:nvPr/>
          </p:nvGrpSpPr>
          <p:grpSpPr>
            <a:xfrm>
              <a:off x="26476360" y="5867322"/>
              <a:ext cx="1551289" cy="4629150"/>
              <a:chOff x="14652000" y="10653713"/>
              <a:chExt cx="1551289" cy="4629150"/>
            </a:xfrm>
          </p:grpSpPr>
          <p:sp>
            <p:nvSpPr>
              <p:cNvPr id="71" name="Flowchart: Process 112"/>
              <p:cNvSpPr>
                <a:spLocks noChangeArrowheads="1"/>
              </p:cNvSpPr>
              <p:nvPr/>
            </p:nvSpPr>
            <p:spPr bwMode="auto">
              <a:xfrm>
                <a:off x="14652000" y="149399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72" name="Flowchart: Process 113"/>
              <p:cNvSpPr>
                <a:spLocks noChangeArrowheads="1"/>
              </p:cNvSpPr>
              <p:nvPr/>
            </p:nvSpPr>
            <p:spPr bwMode="auto">
              <a:xfrm>
                <a:off x="15349035" y="149399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73" name="Straight Connector 114"/>
              <p:cNvCxnSpPr>
                <a:cxnSpLocks noChangeShapeType="1"/>
              </p:cNvCxnSpPr>
              <p:nvPr/>
            </p:nvCxnSpPr>
            <p:spPr bwMode="auto">
              <a:xfrm>
                <a:off x="14654728" y="15111413"/>
                <a:ext cx="1513335" cy="216"/>
              </a:xfrm>
              <a:prstGeom prst="line">
                <a:avLst/>
              </a:prstGeom>
              <a:noFill/>
              <a:ln w="127000" algn="ctr">
                <a:solidFill>
                  <a:srgbClr val="009900">
                    <a:alpha val="40000"/>
                  </a:srgbClr>
                </a:solidFill>
                <a:round/>
                <a:headEnd/>
                <a:tailEnd/>
              </a:ln>
            </p:spPr>
          </p:cxnSp>
          <p:sp>
            <p:nvSpPr>
              <p:cNvPr id="74" name="Flowchart: Process 102"/>
              <p:cNvSpPr>
                <a:spLocks noChangeArrowheads="1"/>
              </p:cNvSpPr>
              <p:nvPr/>
            </p:nvSpPr>
            <p:spPr bwMode="auto">
              <a:xfrm>
                <a:off x="14666288"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75" name="Flowchart: Process 103"/>
              <p:cNvSpPr>
                <a:spLocks noChangeArrowheads="1"/>
              </p:cNvSpPr>
              <p:nvPr/>
            </p:nvSpPr>
            <p:spPr bwMode="auto">
              <a:xfrm>
                <a:off x="15363159"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76" name="Straight Connector 104"/>
              <p:cNvCxnSpPr>
                <a:cxnSpLocks noChangeShapeType="1"/>
              </p:cNvCxnSpPr>
              <p:nvPr/>
            </p:nvCxnSpPr>
            <p:spPr bwMode="auto">
              <a:xfrm>
                <a:off x="14678893" y="13276263"/>
                <a:ext cx="1512982" cy="216"/>
              </a:xfrm>
              <a:prstGeom prst="line">
                <a:avLst/>
              </a:prstGeom>
              <a:noFill/>
              <a:ln w="127000" algn="ctr">
                <a:solidFill>
                  <a:srgbClr val="009900">
                    <a:alpha val="40000"/>
                  </a:srgbClr>
                </a:solidFill>
                <a:round/>
                <a:headEnd/>
                <a:tailEnd/>
              </a:ln>
            </p:spPr>
          </p:cxnSp>
          <p:sp>
            <p:nvSpPr>
              <p:cNvPr id="77" name="Flowchart: Process 90"/>
              <p:cNvSpPr>
                <a:spLocks noChangeArrowheads="1"/>
              </p:cNvSpPr>
              <p:nvPr/>
            </p:nvSpPr>
            <p:spPr bwMode="auto">
              <a:xfrm>
                <a:off x="14652000"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78" name="Flowchart: Process 91"/>
              <p:cNvSpPr>
                <a:spLocks noChangeArrowheads="1"/>
              </p:cNvSpPr>
              <p:nvPr/>
            </p:nvSpPr>
            <p:spPr bwMode="auto">
              <a:xfrm>
                <a:off x="15349433"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79" name="Straight Connector 92"/>
              <p:cNvCxnSpPr>
                <a:cxnSpLocks noChangeShapeType="1"/>
              </p:cNvCxnSpPr>
              <p:nvPr/>
            </p:nvCxnSpPr>
            <p:spPr bwMode="auto">
              <a:xfrm>
                <a:off x="14689090" y="13796940"/>
                <a:ext cx="1514199" cy="216"/>
              </a:xfrm>
              <a:prstGeom prst="line">
                <a:avLst/>
              </a:prstGeom>
              <a:noFill/>
              <a:ln w="127000" algn="ctr">
                <a:solidFill>
                  <a:srgbClr val="009900">
                    <a:alpha val="40000"/>
                  </a:srgbClr>
                </a:solidFill>
                <a:round/>
                <a:headEnd/>
                <a:tailEnd/>
              </a:ln>
            </p:spPr>
          </p:cxnSp>
          <p:sp>
            <p:nvSpPr>
              <p:cNvPr id="80" name="Flowchart: Delay 3"/>
              <p:cNvSpPr>
                <a:spLocks noChangeArrowheads="1"/>
              </p:cNvSpPr>
              <p:nvPr/>
            </p:nvSpPr>
            <p:spPr bwMode="auto">
              <a:xfrm>
                <a:off x="14652000" y="1129667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1" name="Flowchart: Delay 4"/>
              <p:cNvSpPr>
                <a:spLocks noChangeArrowheads="1"/>
              </p:cNvSpPr>
              <p:nvPr/>
            </p:nvSpPr>
            <p:spPr bwMode="auto">
              <a:xfrm>
                <a:off x="15349588" y="1129667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2" name="Flowchart: Delay 3"/>
              <p:cNvSpPr>
                <a:spLocks noChangeArrowheads="1"/>
              </p:cNvSpPr>
              <p:nvPr/>
            </p:nvSpPr>
            <p:spPr bwMode="auto">
              <a:xfrm>
                <a:off x="14652000" y="1065371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3" name="Flowchart: Delay 4"/>
              <p:cNvSpPr>
                <a:spLocks noChangeArrowheads="1"/>
              </p:cNvSpPr>
              <p:nvPr/>
            </p:nvSpPr>
            <p:spPr bwMode="auto">
              <a:xfrm>
                <a:off x="15349587" y="10653713"/>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4" name="Flowchart: Delay 3"/>
              <p:cNvSpPr>
                <a:spLocks noChangeArrowheads="1"/>
              </p:cNvSpPr>
              <p:nvPr/>
            </p:nvSpPr>
            <p:spPr bwMode="auto">
              <a:xfrm>
                <a:off x="14652000" y="1186819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5" name="Flowchart: Delay 4"/>
              <p:cNvSpPr>
                <a:spLocks noChangeArrowheads="1"/>
              </p:cNvSpPr>
              <p:nvPr/>
            </p:nvSpPr>
            <p:spPr bwMode="auto">
              <a:xfrm>
                <a:off x="15349588" y="1186819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6" name="Flowchart: Delay 3"/>
              <p:cNvSpPr>
                <a:spLocks noChangeArrowheads="1"/>
              </p:cNvSpPr>
              <p:nvPr/>
            </p:nvSpPr>
            <p:spPr bwMode="auto">
              <a:xfrm>
                <a:off x="14652000" y="1251115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7" name="Flowchart: Delay 4"/>
              <p:cNvSpPr>
                <a:spLocks noChangeArrowheads="1"/>
              </p:cNvSpPr>
              <p:nvPr/>
            </p:nvSpPr>
            <p:spPr bwMode="auto">
              <a:xfrm>
                <a:off x="15349588" y="12511154"/>
                <a:ext cx="820062" cy="342834"/>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88" name="Flowchart: Process 112"/>
              <p:cNvSpPr>
                <a:spLocks noChangeArrowheads="1"/>
              </p:cNvSpPr>
              <p:nvPr/>
            </p:nvSpPr>
            <p:spPr bwMode="auto">
              <a:xfrm>
                <a:off x="14652000" y="143684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89" name="Flowchart: Process 113"/>
              <p:cNvSpPr>
                <a:spLocks noChangeArrowheads="1"/>
              </p:cNvSpPr>
              <p:nvPr/>
            </p:nvSpPr>
            <p:spPr bwMode="auto">
              <a:xfrm>
                <a:off x="15349035" y="143684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90" name="Straight Connector 114"/>
              <p:cNvCxnSpPr>
                <a:cxnSpLocks noChangeShapeType="1"/>
              </p:cNvCxnSpPr>
              <p:nvPr/>
            </p:nvCxnSpPr>
            <p:spPr bwMode="auto">
              <a:xfrm>
                <a:off x="14654728" y="14539913"/>
                <a:ext cx="1513335" cy="216"/>
              </a:xfrm>
              <a:prstGeom prst="line">
                <a:avLst/>
              </a:prstGeom>
              <a:noFill/>
              <a:ln w="127000" algn="ctr">
                <a:solidFill>
                  <a:srgbClr val="009900">
                    <a:alpha val="40000"/>
                  </a:srgbClr>
                </a:solidFill>
                <a:round/>
                <a:headEnd/>
                <a:tailEnd/>
              </a:ln>
            </p:spPr>
          </p:cxnSp>
        </p:grpSp>
        <p:grpSp>
          <p:nvGrpSpPr>
            <p:cNvPr id="29" name="Group 200"/>
            <p:cNvGrpSpPr/>
            <p:nvPr/>
          </p:nvGrpSpPr>
          <p:grpSpPr>
            <a:xfrm>
              <a:off x="29905384" y="5867322"/>
              <a:ext cx="1539875" cy="4629150"/>
              <a:chOff x="17028000" y="10653713"/>
              <a:chExt cx="1539875" cy="4629150"/>
            </a:xfrm>
          </p:grpSpPr>
          <p:sp>
            <p:nvSpPr>
              <p:cNvPr id="51" name="Flowchart: Delay 3"/>
              <p:cNvSpPr>
                <a:spLocks noChangeArrowheads="1"/>
              </p:cNvSpPr>
              <p:nvPr/>
            </p:nvSpPr>
            <p:spPr bwMode="auto">
              <a:xfrm>
                <a:off x="17028000" y="13654139"/>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2" name="Flowchart: Delay 4"/>
              <p:cNvSpPr>
                <a:spLocks noChangeArrowheads="1"/>
              </p:cNvSpPr>
              <p:nvPr/>
            </p:nvSpPr>
            <p:spPr bwMode="auto">
              <a:xfrm>
                <a:off x="17725016" y="13654139"/>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3" name="Flowchart: Delay 3"/>
              <p:cNvSpPr>
                <a:spLocks noChangeArrowheads="1"/>
              </p:cNvSpPr>
              <p:nvPr/>
            </p:nvSpPr>
            <p:spPr bwMode="auto">
              <a:xfrm>
                <a:off x="17028000" y="13011190"/>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4" name="Flowchart: Delay 4"/>
              <p:cNvSpPr>
                <a:spLocks noChangeArrowheads="1"/>
              </p:cNvSpPr>
              <p:nvPr/>
            </p:nvSpPr>
            <p:spPr bwMode="auto">
              <a:xfrm>
                <a:off x="17725015" y="13011190"/>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5" name="Flowchart: Delay 3"/>
              <p:cNvSpPr>
                <a:spLocks noChangeArrowheads="1"/>
              </p:cNvSpPr>
              <p:nvPr/>
            </p:nvSpPr>
            <p:spPr bwMode="auto">
              <a:xfrm>
                <a:off x="17028000" y="14297087"/>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6" name="Flowchart: Delay 4"/>
              <p:cNvSpPr>
                <a:spLocks noChangeArrowheads="1"/>
              </p:cNvSpPr>
              <p:nvPr/>
            </p:nvSpPr>
            <p:spPr bwMode="auto">
              <a:xfrm>
                <a:off x="17725016" y="14297087"/>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7" name="Flowchart: Delay 3"/>
              <p:cNvSpPr>
                <a:spLocks noChangeArrowheads="1"/>
              </p:cNvSpPr>
              <p:nvPr/>
            </p:nvSpPr>
            <p:spPr bwMode="auto">
              <a:xfrm>
                <a:off x="17028000" y="14940036"/>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8" name="Flowchart: Delay 4"/>
              <p:cNvSpPr>
                <a:spLocks noChangeArrowheads="1"/>
              </p:cNvSpPr>
              <p:nvPr/>
            </p:nvSpPr>
            <p:spPr bwMode="auto">
              <a:xfrm>
                <a:off x="17725016" y="14940036"/>
                <a:ext cx="819389"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59" name="Flowchart: Process 112"/>
              <p:cNvSpPr>
                <a:spLocks noChangeArrowheads="1"/>
              </p:cNvSpPr>
              <p:nvPr/>
            </p:nvSpPr>
            <p:spPr bwMode="auto">
              <a:xfrm>
                <a:off x="17028000" y="1241701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60" name="Flowchart: Process 113"/>
              <p:cNvSpPr>
                <a:spLocks noChangeArrowheads="1"/>
              </p:cNvSpPr>
              <p:nvPr/>
            </p:nvSpPr>
            <p:spPr bwMode="auto">
              <a:xfrm>
                <a:off x="17725016" y="1241701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61" name="Straight Connector 114"/>
              <p:cNvCxnSpPr>
                <a:cxnSpLocks noChangeShapeType="1"/>
              </p:cNvCxnSpPr>
              <p:nvPr/>
            </p:nvCxnSpPr>
            <p:spPr bwMode="auto">
              <a:xfrm>
                <a:off x="17030728" y="12588431"/>
                <a:ext cx="1513293" cy="216"/>
              </a:xfrm>
              <a:prstGeom prst="line">
                <a:avLst/>
              </a:prstGeom>
              <a:noFill/>
              <a:ln w="127000" algn="ctr">
                <a:solidFill>
                  <a:srgbClr val="009900">
                    <a:alpha val="40000"/>
                  </a:srgbClr>
                </a:solidFill>
                <a:round/>
                <a:headEnd/>
                <a:tailEnd/>
              </a:ln>
            </p:spPr>
          </p:cxnSp>
          <p:sp>
            <p:nvSpPr>
              <p:cNvPr id="62" name="Flowchart: Process 102"/>
              <p:cNvSpPr>
                <a:spLocks noChangeArrowheads="1"/>
              </p:cNvSpPr>
              <p:nvPr/>
            </p:nvSpPr>
            <p:spPr bwMode="auto">
              <a:xfrm>
                <a:off x="17041975" y="10653713"/>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63" name="Flowchart: Process 103"/>
              <p:cNvSpPr>
                <a:spLocks noChangeArrowheads="1"/>
              </p:cNvSpPr>
              <p:nvPr/>
            </p:nvSpPr>
            <p:spPr bwMode="auto">
              <a:xfrm>
                <a:off x="17738989" y="10653713"/>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64" name="Straight Connector 104"/>
              <p:cNvCxnSpPr>
                <a:cxnSpLocks noChangeShapeType="1"/>
              </p:cNvCxnSpPr>
              <p:nvPr/>
            </p:nvCxnSpPr>
            <p:spPr bwMode="auto">
              <a:xfrm>
                <a:off x="17054582" y="10825127"/>
                <a:ext cx="1513293" cy="216"/>
              </a:xfrm>
              <a:prstGeom prst="line">
                <a:avLst/>
              </a:prstGeom>
              <a:noFill/>
              <a:ln w="127000" algn="ctr">
                <a:solidFill>
                  <a:srgbClr val="009900">
                    <a:alpha val="40000"/>
                  </a:srgbClr>
                </a:solidFill>
                <a:round/>
                <a:headEnd/>
                <a:tailEnd/>
              </a:ln>
            </p:spPr>
          </p:cxnSp>
          <p:sp>
            <p:nvSpPr>
              <p:cNvPr id="65" name="Flowchart: Process 90"/>
              <p:cNvSpPr>
                <a:spLocks noChangeArrowheads="1"/>
              </p:cNvSpPr>
              <p:nvPr/>
            </p:nvSpPr>
            <p:spPr bwMode="auto">
              <a:xfrm>
                <a:off x="17028000" y="1184550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66" name="Flowchart: Process 91"/>
              <p:cNvSpPr>
                <a:spLocks noChangeArrowheads="1"/>
              </p:cNvSpPr>
              <p:nvPr/>
            </p:nvSpPr>
            <p:spPr bwMode="auto">
              <a:xfrm>
                <a:off x="17725015" y="1184550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67" name="Straight Connector 92"/>
              <p:cNvCxnSpPr>
                <a:cxnSpLocks noChangeShapeType="1"/>
              </p:cNvCxnSpPr>
              <p:nvPr/>
            </p:nvCxnSpPr>
            <p:spPr bwMode="auto">
              <a:xfrm>
                <a:off x="17050487" y="12016922"/>
                <a:ext cx="1513293" cy="216"/>
              </a:xfrm>
              <a:prstGeom prst="line">
                <a:avLst/>
              </a:prstGeom>
              <a:noFill/>
              <a:ln w="127000" algn="ctr">
                <a:solidFill>
                  <a:srgbClr val="009900">
                    <a:alpha val="40000"/>
                  </a:srgbClr>
                </a:solidFill>
                <a:round/>
                <a:headEnd/>
                <a:tailEnd/>
              </a:ln>
            </p:spPr>
          </p:cxnSp>
          <p:sp>
            <p:nvSpPr>
              <p:cNvPr id="68" name="Flowchart: Process 112"/>
              <p:cNvSpPr>
                <a:spLocks noChangeArrowheads="1"/>
              </p:cNvSpPr>
              <p:nvPr/>
            </p:nvSpPr>
            <p:spPr bwMode="auto">
              <a:xfrm>
                <a:off x="17028000" y="1127399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69" name="Flowchart: Process 113"/>
              <p:cNvSpPr>
                <a:spLocks noChangeArrowheads="1"/>
              </p:cNvSpPr>
              <p:nvPr/>
            </p:nvSpPr>
            <p:spPr bwMode="auto">
              <a:xfrm>
                <a:off x="17725016" y="1127399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70" name="Straight Connector 114"/>
              <p:cNvCxnSpPr>
                <a:cxnSpLocks noChangeShapeType="1"/>
              </p:cNvCxnSpPr>
              <p:nvPr/>
            </p:nvCxnSpPr>
            <p:spPr bwMode="auto">
              <a:xfrm>
                <a:off x="17030728" y="11445411"/>
                <a:ext cx="1513293" cy="216"/>
              </a:xfrm>
              <a:prstGeom prst="line">
                <a:avLst/>
              </a:prstGeom>
              <a:noFill/>
              <a:ln w="127000" algn="ctr">
                <a:solidFill>
                  <a:srgbClr val="009900">
                    <a:alpha val="40000"/>
                  </a:srgbClr>
                </a:solidFill>
                <a:round/>
                <a:headEnd/>
                <a:tailEnd/>
              </a:ln>
            </p:spPr>
          </p:cxnSp>
        </p:grpSp>
        <p:grpSp>
          <p:nvGrpSpPr>
            <p:cNvPr id="30" name="Group 203"/>
            <p:cNvGrpSpPr/>
            <p:nvPr/>
          </p:nvGrpSpPr>
          <p:grpSpPr>
            <a:xfrm>
              <a:off x="17903800" y="5867322"/>
              <a:ext cx="1535113" cy="4629150"/>
              <a:chOff x="9396000" y="10653713"/>
              <a:chExt cx="1535113" cy="4629150"/>
            </a:xfrm>
          </p:grpSpPr>
          <p:sp>
            <p:nvSpPr>
              <p:cNvPr id="31" name="Flowchart: Process 112"/>
              <p:cNvSpPr>
                <a:spLocks noChangeArrowheads="1"/>
              </p:cNvSpPr>
              <p:nvPr/>
            </p:nvSpPr>
            <p:spPr bwMode="auto">
              <a:xfrm>
                <a:off x="9401782" y="11796732"/>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32" name="Flowchart: Process 113"/>
              <p:cNvSpPr>
                <a:spLocks noChangeArrowheads="1"/>
              </p:cNvSpPr>
              <p:nvPr/>
            </p:nvSpPr>
            <p:spPr bwMode="auto">
              <a:xfrm>
                <a:off x="10098495" y="11796732"/>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33" name="Straight Connector 114"/>
              <p:cNvCxnSpPr>
                <a:cxnSpLocks noChangeShapeType="1"/>
              </p:cNvCxnSpPr>
              <p:nvPr/>
            </p:nvCxnSpPr>
            <p:spPr bwMode="auto">
              <a:xfrm>
                <a:off x="9404509" y="11968146"/>
                <a:ext cx="1512635" cy="216"/>
              </a:xfrm>
              <a:prstGeom prst="line">
                <a:avLst/>
              </a:prstGeom>
              <a:noFill/>
              <a:ln w="127000" algn="ctr">
                <a:solidFill>
                  <a:srgbClr val="009900">
                    <a:alpha val="40000"/>
                  </a:srgbClr>
                </a:solidFill>
                <a:round/>
                <a:headEnd/>
                <a:tailEnd/>
              </a:ln>
            </p:spPr>
          </p:cxnSp>
          <p:sp>
            <p:nvSpPr>
              <p:cNvPr id="34" name="Flowchart: Delay 3"/>
              <p:cNvSpPr>
                <a:spLocks noChangeArrowheads="1"/>
              </p:cNvSpPr>
              <p:nvPr/>
            </p:nvSpPr>
            <p:spPr bwMode="auto">
              <a:xfrm>
                <a:off x="9401782" y="1122522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35" name="Flowchart: Delay 4"/>
              <p:cNvSpPr>
                <a:spLocks noChangeArrowheads="1"/>
              </p:cNvSpPr>
              <p:nvPr/>
            </p:nvSpPr>
            <p:spPr bwMode="auto">
              <a:xfrm>
                <a:off x="10098495" y="1122522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36" name="Flowchart: Delay 3"/>
              <p:cNvSpPr>
                <a:spLocks noChangeArrowheads="1"/>
              </p:cNvSpPr>
              <p:nvPr/>
            </p:nvSpPr>
            <p:spPr bwMode="auto">
              <a:xfrm>
                <a:off x="9401782" y="1065371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37" name="Flowchart: Delay 4"/>
              <p:cNvSpPr>
                <a:spLocks noChangeArrowheads="1"/>
              </p:cNvSpPr>
              <p:nvPr/>
            </p:nvSpPr>
            <p:spPr bwMode="auto">
              <a:xfrm>
                <a:off x="10098494" y="10653713"/>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38" name="Flowchart: Process 102"/>
              <p:cNvSpPr>
                <a:spLocks noChangeArrowheads="1"/>
              </p:cNvSpPr>
              <p:nvPr/>
            </p:nvSpPr>
            <p:spPr bwMode="auto">
              <a:xfrm>
                <a:off x="9401782" y="14940036"/>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39" name="Flowchart: Process 103"/>
              <p:cNvSpPr>
                <a:spLocks noChangeArrowheads="1"/>
              </p:cNvSpPr>
              <p:nvPr/>
            </p:nvSpPr>
            <p:spPr bwMode="auto">
              <a:xfrm>
                <a:off x="10098494" y="14940036"/>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40" name="Straight Connector 104"/>
              <p:cNvCxnSpPr>
                <a:cxnSpLocks noChangeShapeType="1"/>
              </p:cNvCxnSpPr>
              <p:nvPr/>
            </p:nvCxnSpPr>
            <p:spPr bwMode="auto">
              <a:xfrm>
                <a:off x="9414384" y="15111450"/>
                <a:ext cx="1512635" cy="216"/>
              </a:xfrm>
              <a:prstGeom prst="line">
                <a:avLst/>
              </a:prstGeom>
              <a:noFill/>
              <a:ln w="127000" algn="ctr">
                <a:solidFill>
                  <a:srgbClr val="009900">
                    <a:alpha val="40000"/>
                  </a:srgbClr>
                </a:solidFill>
                <a:round/>
                <a:headEnd/>
                <a:tailEnd/>
              </a:ln>
            </p:spPr>
          </p:cxnSp>
          <p:sp>
            <p:nvSpPr>
              <p:cNvPr id="41" name="Flowchart: Delay 3"/>
              <p:cNvSpPr>
                <a:spLocks noChangeArrowheads="1"/>
              </p:cNvSpPr>
              <p:nvPr/>
            </p:nvSpPr>
            <p:spPr bwMode="auto">
              <a:xfrm>
                <a:off x="9405875" y="13651258"/>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42" name="Flowchart: Delay 4"/>
              <p:cNvSpPr>
                <a:spLocks noChangeArrowheads="1"/>
              </p:cNvSpPr>
              <p:nvPr/>
            </p:nvSpPr>
            <p:spPr bwMode="auto">
              <a:xfrm>
                <a:off x="10102588" y="13651258"/>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43" name="Flowchart: Process 90"/>
              <p:cNvSpPr>
                <a:spLocks noChangeArrowheads="1"/>
              </p:cNvSpPr>
              <p:nvPr/>
            </p:nvSpPr>
            <p:spPr bwMode="auto">
              <a:xfrm>
                <a:off x="9396000" y="14297087"/>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44" name="Flowchart: Process 91"/>
              <p:cNvSpPr>
                <a:spLocks noChangeArrowheads="1"/>
              </p:cNvSpPr>
              <p:nvPr/>
            </p:nvSpPr>
            <p:spPr bwMode="auto">
              <a:xfrm>
                <a:off x="10092713" y="14297087"/>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45" name="Straight Connector 92"/>
              <p:cNvCxnSpPr>
                <a:cxnSpLocks noChangeShapeType="1"/>
              </p:cNvCxnSpPr>
              <p:nvPr/>
            </p:nvCxnSpPr>
            <p:spPr bwMode="auto">
              <a:xfrm>
                <a:off x="9418478" y="14468502"/>
                <a:ext cx="1512635" cy="216"/>
              </a:xfrm>
              <a:prstGeom prst="line">
                <a:avLst/>
              </a:prstGeom>
              <a:noFill/>
              <a:ln w="127000" algn="ctr">
                <a:solidFill>
                  <a:srgbClr val="009900">
                    <a:alpha val="40000"/>
                  </a:srgbClr>
                </a:solidFill>
                <a:round/>
                <a:headEnd/>
                <a:tailEnd/>
              </a:ln>
            </p:spPr>
          </p:cxnSp>
          <p:sp>
            <p:nvSpPr>
              <p:cNvPr id="46" name="Flowchart: Delay 3"/>
              <p:cNvSpPr>
                <a:spLocks noChangeArrowheads="1"/>
              </p:cNvSpPr>
              <p:nvPr/>
            </p:nvSpPr>
            <p:spPr bwMode="auto">
              <a:xfrm>
                <a:off x="9401782" y="13082629"/>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47" name="Flowchart: Delay 4"/>
              <p:cNvSpPr>
                <a:spLocks noChangeArrowheads="1"/>
              </p:cNvSpPr>
              <p:nvPr/>
            </p:nvSpPr>
            <p:spPr bwMode="auto">
              <a:xfrm>
                <a:off x="10098495" y="13082629"/>
                <a:ext cx="819033" cy="342827"/>
              </a:xfrm>
              <a:prstGeom prst="flowChartDelay">
                <a:avLst/>
              </a:prstGeom>
              <a:solidFill>
                <a:srgbClr val="106DB6">
                  <a:alpha val="61000"/>
                </a:srgbClr>
              </a:solidFill>
              <a:ln w="9525" algn="ctr">
                <a:noFill/>
                <a:round/>
                <a:headEnd/>
                <a:tailEnd/>
              </a:ln>
            </p:spPr>
            <p:txBody>
              <a:bodyPr wrap="none" anchor="ctr"/>
              <a:lstStyle/>
              <a:p>
                <a:pPr defTabSz="2952750"/>
                <a:endParaRPr lang="en-US" sz="1300"/>
              </a:p>
            </p:txBody>
          </p:sp>
          <p:sp>
            <p:nvSpPr>
              <p:cNvPr id="48" name="Flowchart: Process 112"/>
              <p:cNvSpPr>
                <a:spLocks noChangeArrowheads="1"/>
              </p:cNvSpPr>
              <p:nvPr/>
            </p:nvSpPr>
            <p:spPr bwMode="auto">
              <a:xfrm>
                <a:off x="9401782" y="12439681"/>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49" name="Flowchart: Process 113"/>
              <p:cNvSpPr>
                <a:spLocks noChangeArrowheads="1"/>
              </p:cNvSpPr>
              <p:nvPr/>
            </p:nvSpPr>
            <p:spPr bwMode="auto">
              <a:xfrm>
                <a:off x="10098495" y="12439681"/>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50" name="Straight Connector 114"/>
              <p:cNvCxnSpPr>
                <a:cxnSpLocks noChangeShapeType="1"/>
              </p:cNvCxnSpPr>
              <p:nvPr/>
            </p:nvCxnSpPr>
            <p:spPr bwMode="auto">
              <a:xfrm>
                <a:off x="9404509" y="12611095"/>
                <a:ext cx="1512635" cy="216"/>
              </a:xfrm>
              <a:prstGeom prst="line">
                <a:avLst/>
              </a:prstGeom>
              <a:noFill/>
              <a:ln w="127000" algn="ctr">
                <a:solidFill>
                  <a:srgbClr val="009900">
                    <a:alpha val="40000"/>
                  </a:srgbClr>
                </a:solidFill>
                <a:round/>
                <a:headEnd/>
                <a:tailEnd/>
              </a:ln>
            </p:spPr>
          </p:cxnSp>
        </p:grpSp>
      </p:grpSp>
      <p:grpSp>
        <p:nvGrpSpPr>
          <p:cNvPr id="137" name="Group 136"/>
          <p:cNvGrpSpPr/>
          <p:nvPr/>
        </p:nvGrpSpPr>
        <p:grpSpPr>
          <a:xfrm>
            <a:off x="8424000" y="11725200"/>
            <a:ext cx="23695962" cy="1080038"/>
            <a:chOff x="8424000" y="11725200"/>
            <a:chExt cx="23695962" cy="1080038"/>
          </a:xfrm>
        </p:grpSpPr>
        <p:sp>
          <p:nvSpPr>
            <p:cNvPr id="131" name="TextBox 28"/>
            <p:cNvSpPr txBox="1">
              <a:spLocks noChangeArrowheads="1"/>
            </p:cNvSpPr>
            <p:nvPr/>
          </p:nvSpPr>
          <p:spPr bwMode="auto">
            <a:xfrm>
              <a:off x="29476756" y="11725238"/>
              <a:ext cx="2643206" cy="1080000"/>
            </a:xfrm>
            <a:prstGeom prst="rect">
              <a:avLst/>
            </a:prstGeom>
            <a:solidFill>
              <a:schemeClr val="bg1"/>
            </a:solidFill>
            <a:ln w="63500">
              <a:solidFill>
                <a:schemeClr val="tx1"/>
              </a:solidFill>
              <a:miter lim="800000"/>
              <a:headEnd/>
              <a:tailEnd/>
            </a:ln>
          </p:spPr>
          <p:txBody>
            <a:bodyPr/>
            <a:lstStyle/>
            <a:p>
              <a:pPr algn="ctr"/>
              <a:r>
                <a:rPr lang="en-GB" sz="5400" dirty="0" err="1" smtClean="0">
                  <a:latin typeface="Arial" charset="0"/>
                  <a:cs typeface="Arial" charset="0"/>
                </a:rPr>
                <a:t>cond</a:t>
              </a:r>
              <a:r>
                <a:rPr lang="en-GB" sz="5400" dirty="0" smtClean="0">
                  <a:latin typeface="Arial" charset="0"/>
                  <a:cs typeface="Arial" charset="0"/>
                </a:rPr>
                <a:t>=6</a:t>
              </a:r>
              <a:endParaRPr lang="en-GB" sz="5400" dirty="0">
                <a:latin typeface="Arial" charset="0"/>
                <a:cs typeface="Arial" charset="0"/>
              </a:endParaRPr>
            </a:p>
          </p:txBody>
        </p:sp>
        <p:sp>
          <p:nvSpPr>
            <p:cNvPr id="132" name="TextBox 28"/>
            <p:cNvSpPr txBox="1">
              <a:spLocks noChangeArrowheads="1"/>
            </p:cNvSpPr>
            <p:nvPr/>
          </p:nvSpPr>
          <p:spPr bwMode="auto">
            <a:xfrm>
              <a:off x="11903008" y="11725200"/>
              <a:ext cx="2643206" cy="1080000"/>
            </a:xfrm>
            <a:prstGeom prst="rect">
              <a:avLst/>
            </a:prstGeom>
            <a:solidFill>
              <a:schemeClr val="bg1"/>
            </a:solidFill>
            <a:ln w="63500">
              <a:solidFill>
                <a:schemeClr val="tx1"/>
              </a:solidFill>
              <a:miter lim="800000"/>
              <a:headEnd/>
              <a:tailEnd/>
            </a:ln>
          </p:spPr>
          <p:txBody>
            <a:bodyPr/>
            <a:lstStyle/>
            <a:p>
              <a:pPr algn="ctr"/>
              <a:r>
                <a:rPr lang="en-GB" sz="5400" dirty="0" err="1" smtClean="0">
                  <a:latin typeface="Arial" charset="0"/>
                  <a:cs typeface="Arial" charset="0"/>
                </a:rPr>
                <a:t>cond</a:t>
              </a:r>
              <a:r>
                <a:rPr lang="en-GB" sz="5400" dirty="0" smtClean="0">
                  <a:latin typeface="Arial" charset="0"/>
                  <a:cs typeface="Arial" charset="0"/>
                </a:rPr>
                <a:t>=2</a:t>
              </a:r>
              <a:endParaRPr lang="en-GB" sz="5400" dirty="0">
                <a:latin typeface="Arial" charset="0"/>
                <a:cs typeface="Arial" charset="0"/>
              </a:endParaRPr>
            </a:p>
          </p:txBody>
        </p:sp>
        <p:sp>
          <p:nvSpPr>
            <p:cNvPr id="133" name="TextBox 28"/>
            <p:cNvSpPr txBox="1">
              <a:spLocks noChangeArrowheads="1"/>
            </p:cNvSpPr>
            <p:nvPr/>
          </p:nvSpPr>
          <p:spPr bwMode="auto">
            <a:xfrm>
              <a:off x="17332296" y="11725200"/>
              <a:ext cx="2643206" cy="1080000"/>
            </a:xfrm>
            <a:prstGeom prst="rect">
              <a:avLst/>
            </a:prstGeom>
            <a:solidFill>
              <a:schemeClr val="bg1"/>
            </a:solidFill>
            <a:ln w="63500">
              <a:solidFill>
                <a:schemeClr val="tx1"/>
              </a:solidFill>
              <a:miter lim="800000"/>
              <a:headEnd/>
              <a:tailEnd/>
            </a:ln>
          </p:spPr>
          <p:txBody>
            <a:bodyPr/>
            <a:lstStyle/>
            <a:p>
              <a:pPr algn="ctr"/>
              <a:r>
                <a:rPr lang="en-GB" sz="5400" dirty="0" err="1" smtClean="0">
                  <a:latin typeface="Arial" charset="0"/>
                  <a:cs typeface="Arial" charset="0"/>
                </a:rPr>
                <a:t>cond</a:t>
              </a:r>
              <a:r>
                <a:rPr lang="en-GB" sz="5400" dirty="0" smtClean="0">
                  <a:latin typeface="Arial" charset="0"/>
                  <a:cs typeface="Arial" charset="0"/>
                </a:rPr>
                <a:t>=3</a:t>
              </a:r>
              <a:endParaRPr lang="en-GB" sz="5400" dirty="0">
                <a:latin typeface="Arial" charset="0"/>
                <a:cs typeface="Arial" charset="0"/>
              </a:endParaRPr>
            </a:p>
          </p:txBody>
        </p:sp>
        <p:sp>
          <p:nvSpPr>
            <p:cNvPr id="134" name="TextBox 28"/>
            <p:cNvSpPr txBox="1">
              <a:spLocks noChangeArrowheads="1"/>
            </p:cNvSpPr>
            <p:nvPr/>
          </p:nvSpPr>
          <p:spPr bwMode="auto">
            <a:xfrm>
              <a:off x="20832758" y="11725200"/>
              <a:ext cx="2643206" cy="1080000"/>
            </a:xfrm>
            <a:prstGeom prst="rect">
              <a:avLst/>
            </a:prstGeom>
            <a:solidFill>
              <a:schemeClr val="bg1"/>
            </a:solidFill>
            <a:ln w="63500">
              <a:solidFill>
                <a:schemeClr val="tx1"/>
              </a:solidFill>
              <a:miter lim="800000"/>
              <a:headEnd/>
              <a:tailEnd/>
            </a:ln>
          </p:spPr>
          <p:txBody>
            <a:bodyPr/>
            <a:lstStyle/>
            <a:p>
              <a:pPr algn="ctr"/>
              <a:r>
                <a:rPr lang="en-GB" sz="5400" dirty="0" err="1" smtClean="0">
                  <a:latin typeface="Arial" charset="0"/>
                  <a:cs typeface="Arial" charset="0"/>
                </a:rPr>
                <a:t>cond</a:t>
              </a:r>
              <a:r>
                <a:rPr lang="en-GB" sz="5400" dirty="0" smtClean="0">
                  <a:latin typeface="Arial" charset="0"/>
                  <a:cs typeface="Arial" charset="0"/>
                </a:rPr>
                <a:t>=4</a:t>
              </a:r>
              <a:endParaRPr lang="en-GB" sz="5400" dirty="0">
                <a:latin typeface="Arial" charset="0"/>
                <a:cs typeface="Arial" charset="0"/>
              </a:endParaRPr>
            </a:p>
          </p:txBody>
        </p:sp>
        <p:sp>
          <p:nvSpPr>
            <p:cNvPr id="135" name="TextBox 28"/>
            <p:cNvSpPr txBox="1">
              <a:spLocks noChangeArrowheads="1"/>
            </p:cNvSpPr>
            <p:nvPr/>
          </p:nvSpPr>
          <p:spPr bwMode="auto">
            <a:xfrm>
              <a:off x="25904856" y="11725238"/>
              <a:ext cx="2643206" cy="1080000"/>
            </a:xfrm>
            <a:prstGeom prst="rect">
              <a:avLst/>
            </a:prstGeom>
            <a:solidFill>
              <a:schemeClr val="bg1"/>
            </a:solidFill>
            <a:ln w="63500">
              <a:solidFill>
                <a:schemeClr val="tx1"/>
              </a:solidFill>
              <a:miter lim="800000"/>
              <a:headEnd/>
              <a:tailEnd/>
            </a:ln>
          </p:spPr>
          <p:txBody>
            <a:bodyPr/>
            <a:lstStyle/>
            <a:p>
              <a:pPr algn="ctr"/>
              <a:r>
                <a:rPr lang="en-GB" sz="5400" dirty="0" err="1" smtClean="0">
                  <a:latin typeface="Arial" charset="0"/>
                  <a:cs typeface="Arial" charset="0"/>
                </a:rPr>
                <a:t>cond</a:t>
              </a:r>
              <a:r>
                <a:rPr lang="en-GB" sz="5400" dirty="0" smtClean="0">
                  <a:latin typeface="Arial" charset="0"/>
                  <a:cs typeface="Arial" charset="0"/>
                </a:rPr>
                <a:t>=5</a:t>
              </a:r>
              <a:endParaRPr lang="en-GB" sz="5400" dirty="0">
                <a:latin typeface="Arial" charset="0"/>
                <a:cs typeface="Arial" charset="0"/>
              </a:endParaRPr>
            </a:p>
          </p:txBody>
        </p:sp>
        <p:sp>
          <p:nvSpPr>
            <p:cNvPr id="136" name="TextBox 28"/>
            <p:cNvSpPr txBox="1">
              <a:spLocks noChangeArrowheads="1"/>
            </p:cNvSpPr>
            <p:nvPr/>
          </p:nvSpPr>
          <p:spPr bwMode="auto">
            <a:xfrm>
              <a:off x="8424000" y="11725200"/>
              <a:ext cx="2643206" cy="1080000"/>
            </a:xfrm>
            <a:prstGeom prst="rect">
              <a:avLst/>
            </a:prstGeom>
            <a:solidFill>
              <a:schemeClr val="bg1"/>
            </a:solidFill>
            <a:ln w="63500">
              <a:solidFill>
                <a:schemeClr val="tx1"/>
              </a:solidFill>
              <a:miter lim="800000"/>
              <a:headEnd/>
              <a:tailEnd/>
            </a:ln>
          </p:spPr>
          <p:txBody>
            <a:bodyPr/>
            <a:lstStyle/>
            <a:p>
              <a:pPr algn="ctr"/>
              <a:r>
                <a:rPr lang="en-GB" sz="5400" dirty="0" err="1" smtClean="0">
                  <a:latin typeface="Arial" charset="0"/>
                  <a:cs typeface="Arial" charset="0"/>
                </a:rPr>
                <a:t>cond</a:t>
              </a:r>
              <a:r>
                <a:rPr lang="en-GB" sz="5400" dirty="0" smtClean="0">
                  <a:latin typeface="Arial" charset="0"/>
                  <a:cs typeface="Arial" charset="0"/>
                </a:rPr>
                <a:t>=1</a:t>
              </a:r>
              <a:endParaRPr lang="en-GB" sz="5400" dirty="0">
                <a:latin typeface="Arial" charset="0"/>
                <a:cs typeface="Arial" charset="0"/>
              </a:endParaRPr>
            </a:p>
          </p:txBody>
        </p:sp>
      </p:grpSp>
      <p:sp>
        <p:nvSpPr>
          <p:cNvPr id="138" name="TextBox 28"/>
          <p:cNvSpPr txBox="1">
            <a:spLocks noChangeArrowheads="1"/>
          </p:cNvSpPr>
          <p:nvPr/>
        </p:nvSpPr>
        <p:spPr bwMode="auto">
          <a:xfrm rot="16200000">
            <a:off x="973124" y="14154001"/>
            <a:ext cx="11358701" cy="2072018"/>
          </a:xfrm>
          <a:prstGeom prst="rect">
            <a:avLst/>
          </a:prstGeom>
          <a:noFill/>
          <a:ln w="9525">
            <a:noFill/>
            <a:miter lim="800000"/>
            <a:headEnd/>
            <a:tailEnd/>
          </a:ln>
        </p:spPr>
        <p:txBody>
          <a:bodyPr/>
          <a:lstStyle/>
          <a:p>
            <a:pPr algn="ctr"/>
            <a:r>
              <a:rPr lang="en-GB" sz="6000" dirty="0">
                <a:latin typeface="Arial" charset="0"/>
                <a:cs typeface="Arial" charset="0"/>
              </a:rPr>
              <a:t>category boundary, step</a:t>
            </a:r>
          </a:p>
          <a:p>
            <a:endParaRPr lang="en-US" sz="8000" dirty="0"/>
          </a:p>
        </p:txBody>
      </p:sp>
      <p:grpSp>
        <p:nvGrpSpPr>
          <p:cNvPr id="139" name="Group 42"/>
          <p:cNvGrpSpPr>
            <a:grpSpLocks/>
          </p:cNvGrpSpPr>
          <p:nvPr/>
        </p:nvGrpSpPr>
        <p:grpSpPr bwMode="auto">
          <a:xfrm>
            <a:off x="5187836" y="11725238"/>
            <a:ext cx="2594460" cy="7142161"/>
            <a:chOff x="11375065" y="19038299"/>
            <a:chExt cx="2594065" cy="7142125"/>
          </a:xfrm>
        </p:grpSpPr>
        <p:sp>
          <p:nvSpPr>
            <p:cNvPr id="140" name="TextBox 3"/>
            <p:cNvSpPr txBox="1">
              <a:spLocks noChangeArrowheads="1"/>
            </p:cNvSpPr>
            <p:nvPr/>
          </p:nvSpPr>
          <p:spPr bwMode="auto">
            <a:xfrm>
              <a:off x="11446491" y="25253372"/>
              <a:ext cx="2522639" cy="927052"/>
            </a:xfrm>
            <a:prstGeom prst="rect">
              <a:avLst/>
            </a:prstGeom>
            <a:noFill/>
            <a:ln w="9525">
              <a:noFill/>
              <a:miter lim="800000"/>
              <a:headEnd/>
              <a:tailEnd/>
            </a:ln>
          </p:spPr>
          <p:txBody>
            <a:bodyPr/>
            <a:lstStyle/>
            <a:p>
              <a:pPr algn="r"/>
              <a:r>
                <a:rPr lang="en-GB" sz="5400" dirty="0">
                  <a:latin typeface="Arial" charset="0"/>
                  <a:cs typeface="Arial" charset="0"/>
                </a:rPr>
                <a:t>0</a:t>
              </a:r>
            </a:p>
            <a:p>
              <a:endParaRPr lang="en-US" sz="8000" dirty="0"/>
            </a:p>
          </p:txBody>
        </p:sp>
        <p:sp>
          <p:nvSpPr>
            <p:cNvPr id="141" name="TextBox 3"/>
            <p:cNvSpPr txBox="1">
              <a:spLocks noChangeArrowheads="1"/>
            </p:cNvSpPr>
            <p:nvPr/>
          </p:nvSpPr>
          <p:spPr bwMode="auto">
            <a:xfrm>
              <a:off x="11375065" y="22110118"/>
              <a:ext cx="2522639" cy="927052"/>
            </a:xfrm>
            <a:prstGeom prst="rect">
              <a:avLst/>
            </a:prstGeom>
            <a:noFill/>
            <a:ln w="9525">
              <a:noFill/>
              <a:miter lim="800000"/>
              <a:headEnd/>
              <a:tailEnd/>
            </a:ln>
          </p:spPr>
          <p:txBody>
            <a:bodyPr/>
            <a:lstStyle/>
            <a:p>
              <a:pPr algn="r"/>
              <a:r>
                <a:rPr lang="en-GB" sz="5400" dirty="0">
                  <a:latin typeface="Arial" charset="0"/>
                  <a:cs typeface="Arial" charset="0"/>
                </a:rPr>
                <a:t>5</a:t>
              </a:r>
            </a:p>
            <a:p>
              <a:pPr algn="r"/>
              <a:endParaRPr lang="en-US" sz="8000" dirty="0"/>
            </a:p>
          </p:txBody>
        </p:sp>
        <p:sp>
          <p:nvSpPr>
            <p:cNvPr id="142" name="TextBox 3"/>
            <p:cNvSpPr txBox="1">
              <a:spLocks noChangeArrowheads="1"/>
            </p:cNvSpPr>
            <p:nvPr/>
          </p:nvSpPr>
          <p:spPr bwMode="auto">
            <a:xfrm>
              <a:off x="11446491" y="19038299"/>
              <a:ext cx="2522638" cy="927052"/>
            </a:xfrm>
            <a:prstGeom prst="rect">
              <a:avLst/>
            </a:prstGeom>
            <a:noFill/>
            <a:ln w="9525">
              <a:noFill/>
              <a:miter lim="800000"/>
              <a:headEnd/>
              <a:tailEnd/>
            </a:ln>
          </p:spPr>
          <p:txBody>
            <a:bodyPr/>
            <a:lstStyle/>
            <a:p>
              <a:pPr algn="r"/>
              <a:r>
                <a:rPr lang="en-GB" sz="5400" dirty="0">
                  <a:latin typeface="Arial" charset="0"/>
                  <a:cs typeface="Arial" charset="0"/>
                </a:rPr>
                <a:t>10</a:t>
              </a:r>
            </a:p>
            <a:p>
              <a:endParaRPr lang="en-US" sz="8000" dirty="0"/>
            </a:p>
          </p:txBody>
        </p:sp>
      </p:grpSp>
      <p:sp>
        <p:nvSpPr>
          <p:cNvPr id="164" name="TextBox 163"/>
          <p:cNvSpPr txBox="1">
            <a:spLocks noChangeArrowheads="1"/>
          </p:cNvSpPr>
          <p:nvPr/>
        </p:nvSpPr>
        <p:spPr bwMode="auto">
          <a:xfrm>
            <a:off x="14689090" y="20369236"/>
            <a:ext cx="11358931" cy="2071718"/>
          </a:xfrm>
          <a:prstGeom prst="rect">
            <a:avLst/>
          </a:prstGeom>
          <a:noFill/>
          <a:ln w="9525">
            <a:noFill/>
            <a:miter lim="800000"/>
            <a:headEnd/>
            <a:tailEnd/>
          </a:ln>
        </p:spPr>
        <p:txBody>
          <a:bodyPr/>
          <a:lstStyle/>
          <a:p>
            <a:pPr algn="ctr"/>
            <a:r>
              <a:rPr lang="en-GB" sz="6000" dirty="0">
                <a:latin typeface="Arial" charset="0"/>
                <a:cs typeface="Arial" charset="0"/>
              </a:rPr>
              <a:t>context’s distance, m</a:t>
            </a:r>
          </a:p>
          <a:p>
            <a:endParaRPr lang="en-US" sz="8000" dirty="0"/>
          </a:p>
        </p:txBody>
      </p:sp>
      <p:grpSp>
        <p:nvGrpSpPr>
          <p:cNvPr id="165" name="Group 171"/>
          <p:cNvGrpSpPr/>
          <p:nvPr/>
        </p:nvGrpSpPr>
        <p:grpSpPr>
          <a:xfrm>
            <a:off x="7483376" y="19234800"/>
            <a:ext cx="8156672" cy="928010"/>
            <a:chOff x="7483376" y="19234800"/>
            <a:chExt cx="8156672" cy="928010"/>
          </a:xfrm>
        </p:grpSpPr>
        <p:grpSp>
          <p:nvGrpSpPr>
            <p:cNvPr id="166" name="Group 167"/>
            <p:cNvGrpSpPr/>
            <p:nvPr/>
          </p:nvGrpSpPr>
          <p:grpSpPr>
            <a:xfrm>
              <a:off x="10908000" y="19234800"/>
              <a:ext cx="4732048" cy="927058"/>
              <a:chOff x="7330976" y="19083352"/>
              <a:chExt cx="4732048" cy="927058"/>
            </a:xfrm>
          </p:grpSpPr>
          <p:sp>
            <p:nvSpPr>
              <p:cNvPr id="170" name="TextBox 3"/>
              <p:cNvSpPr txBox="1">
                <a:spLocks noChangeArrowheads="1"/>
              </p:cNvSpPr>
              <p:nvPr/>
            </p:nvSpPr>
            <p:spPr bwMode="auto">
              <a:xfrm>
                <a:off x="7330976"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71" name="TextBox 6"/>
              <p:cNvSpPr txBox="1">
                <a:spLocks noChangeArrowheads="1"/>
              </p:cNvSpPr>
              <p:nvPr/>
            </p:nvSpPr>
            <p:spPr bwMode="auto">
              <a:xfrm>
                <a:off x="9540000"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nvGrpSpPr>
            <p:cNvPr id="167" name="Group 168"/>
            <p:cNvGrpSpPr/>
            <p:nvPr/>
          </p:nvGrpSpPr>
          <p:grpSpPr>
            <a:xfrm>
              <a:off x="7483376" y="19235752"/>
              <a:ext cx="4732048" cy="927058"/>
              <a:chOff x="7330976" y="19083352"/>
              <a:chExt cx="4732048" cy="927058"/>
            </a:xfrm>
          </p:grpSpPr>
          <p:sp>
            <p:nvSpPr>
              <p:cNvPr id="168" name="TextBox 3"/>
              <p:cNvSpPr txBox="1">
                <a:spLocks noChangeArrowheads="1"/>
              </p:cNvSpPr>
              <p:nvPr/>
            </p:nvSpPr>
            <p:spPr bwMode="auto">
              <a:xfrm>
                <a:off x="7330976"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69" name="TextBox 6"/>
              <p:cNvSpPr txBox="1">
                <a:spLocks noChangeArrowheads="1"/>
              </p:cNvSpPr>
              <p:nvPr/>
            </p:nvSpPr>
            <p:spPr bwMode="auto">
              <a:xfrm>
                <a:off x="9540000"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grpSp>
        <p:nvGrpSpPr>
          <p:cNvPr id="172" name="Group 172"/>
          <p:cNvGrpSpPr/>
          <p:nvPr/>
        </p:nvGrpSpPr>
        <p:grpSpPr>
          <a:xfrm>
            <a:off x="16260726" y="19234800"/>
            <a:ext cx="8156672" cy="928010"/>
            <a:chOff x="7483376" y="19234800"/>
            <a:chExt cx="8156672" cy="928010"/>
          </a:xfrm>
        </p:grpSpPr>
        <p:grpSp>
          <p:nvGrpSpPr>
            <p:cNvPr id="173" name="Group 167"/>
            <p:cNvGrpSpPr/>
            <p:nvPr/>
          </p:nvGrpSpPr>
          <p:grpSpPr>
            <a:xfrm>
              <a:off x="10908000" y="19234800"/>
              <a:ext cx="4732048" cy="927058"/>
              <a:chOff x="7330976" y="19083352"/>
              <a:chExt cx="4732048" cy="927058"/>
            </a:xfrm>
          </p:grpSpPr>
          <p:sp>
            <p:nvSpPr>
              <p:cNvPr id="177" name="TextBox 3"/>
              <p:cNvSpPr txBox="1">
                <a:spLocks noChangeArrowheads="1"/>
              </p:cNvSpPr>
              <p:nvPr/>
            </p:nvSpPr>
            <p:spPr bwMode="auto">
              <a:xfrm>
                <a:off x="7330976"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78" name="TextBox 6"/>
              <p:cNvSpPr txBox="1">
                <a:spLocks noChangeArrowheads="1"/>
              </p:cNvSpPr>
              <p:nvPr/>
            </p:nvSpPr>
            <p:spPr bwMode="auto">
              <a:xfrm>
                <a:off x="9540000"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nvGrpSpPr>
            <p:cNvPr id="174" name="Group 168"/>
            <p:cNvGrpSpPr/>
            <p:nvPr/>
          </p:nvGrpSpPr>
          <p:grpSpPr>
            <a:xfrm>
              <a:off x="7483376" y="19235752"/>
              <a:ext cx="4732048" cy="927058"/>
              <a:chOff x="7330976" y="19083352"/>
              <a:chExt cx="4732048" cy="927058"/>
            </a:xfrm>
          </p:grpSpPr>
          <p:sp>
            <p:nvSpPr>
              <p:cNvPr id="175" name="TextBox 3"/>
              <p:cNvSpPr txBox="1">
                <a:spLocks noChangeArrowheads="1"/>
              </p:cNvSpPr>
              <p:nvPr/>
            </p:nvSpPr>
            <p:spPr bwMode="auto">
              <a:xfrm>
                <a:off x="7330976"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76" name="TextBox 6"/>
              <p:cNvSpPr txBox="1">
                <a:spLocks noChangeArrowheads="1"/>
              </p:cNvSpPr>
              <p:nvPr/>
            </p:nvSpPr>
            <p:spPr bwMode="auto">
              <a:xfrm>
                <a:off x="9540000"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grpSp>
        <p:nvGrpSpPr>
          <p:cNvPr id="179" name="Group 179"/>
          <p:cNvGrpSpPr/>
          <p:nvPr/>
        </p:nvGrpSpPr>
        <p:grpSpPr>
          <a:xfrm>
            <a:off x="24904724" y="19234800"/>
            <a:ext cx="8156672" cy="928010"/>
            <a:chOff x="7483376" y="19234800"/>
            <a:chExt cx="8156672" cy="928010"/>
          </a:xfrm>
        </p:grpSpPr>
        <p:grpSp>
          <p:nvGrpSpPr>
            <p:cNvPr id="180" name="Group 167"/>
            <p:cNvGrpSpPr/>
            <p:nvPr/>
          </p:nvGrpSpPr>
          <p:grpSpPr>
            <a:xfrm>
              <a:off x="10908000" y="19234800"/>
              <a:ext cx="4732048" cy="927058"/>
              <a:chOff x="7330976" y="19083352"/>
              <a:chExt cx="4732048" cy="927058"/>
            </a:xfrm>
          </p:grpSpPr>
          <p:sp>
            <p:nvSpPr>
              <p:cNvPr id="184" name="TextBox 3"/>
              <p:cNvSpPr txBox="1">
                <a:spLocks noChangeArrowheads="1"/>
              </p:cNvSpPr>
              <p:nvPr/>
            </p:nvSpPr>
            <p:spPr bwMode="auto">
              <a:xfrm>
                <a:off x="7330976"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85" name="TextBox 6"/>
              <p:cNvSpPr txBox="1">
                <a:spLocks noChangeArrowheads="1"/>
              </p:cNvSpPr>
              <p:nvPr/>
            </p:nvSpPr>
            <p:spPr bwMode="auto">
              <a:xfrm>
                <a:off x="9540000"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nvGrpSpPr>
            <p:cNvPr id="181" name="Group 168"/>
            <p:cNvGrpSpPr/>
            <p:nvPr/>
          </p:nvGrpSpPr>
          <p:grpSpPr>
            <a:xfrm>
              <a:off x="7483376" y="19235752"/>
              <a:ext cx="4732048" cy="927058"/>
              <a:chOff x="7330976" y="19083352"/>
              <a:chExt cx="4732048" cy="927058"/>
            </a:xfrm>
          </p:grpSpPr>
          <p:sp>
            <p:nvSpPr>
              <p:cNvPr id="182" name="TextBox 3"/>
              <p:cNvSpPr txBox="1">
                <a:spLocks noChangeArrowheads="1"/>
              </p:cNvSpPr>
              <p:nvPr/>
            </p:nvSpPr>
            <p:spPr bwMode="auto">
              <a:xfrm>
                <a:off x="7330976"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83" name="TextBox 6"/>
              <p:cNvSpPr txBox="1">
                <a:spLocks noChangeArrowheads="1"/>
              </p:cNvSpPr>
              <p:nvPr/>
            </p:nvSpPr>
            <p:spPr bwMode="auto">
              <a:xfrm>
                <a:off x="9540000"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grpSp>
        <p:nvGrpSpPr>
          <p:cNvPr id="186" name="Group 159"/>
          <p:cNvGrpSpPr/>
          <p:nvPr/>
        </p:nvGrpSpPr>
        <p:grpSpPr>
          <a:xfrm>
            <a:off x="33477284" y="11296610"/>
            <a:ext cx="6716141" cy="3000412"/>
            <a:chOff x="33334408" y="15297138"/>
            <a:chExt cx="6716141" cy="3000412"/>
          </a:xfrm>
        </p:grpSpPr>
        <p:sp>
          <p:nvSpPr>
            <p:cNvPr id="187" name="TextBox 28"/>
            <p:cNvSpPr txBox="1">
              <a:spLocks noChangeArrowheads="1"/>
            </p:cNvSpPr>
            <p:nvPr/>
          </p:nvSpPr>
          <p:spPr bwMode="auto">
            <a:xfrm>
              <a:off x="33334408" y="15297138"/>
              <a:ext cx="6144605" cy="3000412"/>
            </a:xfrm>
            <a:prstGeom prst="rect">
              <a:avLst/>
            </a:prstGeom>
            <a:solidFill>
              <a:schemeClr val="bg1"/>
            </a:solidFill>
            <a:ln w="63500">
              <a:solidFill>
                <a:schemeClr val="tx1"/>
              </a:solidFill>
              <a:miter lim="800000"/>
              <a:headEnd/>
              <a:tailEnd/>
            </a:ln>
          </p:spPr>
          <p:txBody>
            <a:bodyPr/>
            <a:lstStyle/>
            <a:p>
              <a:pPr algn="ctr"/>
              <a:endParaRPr lang="en-GB" sz="4000">
                <a:latin typeface="Arial" charset="0"/>
                <a:cs typeface="Arial" charset="0"/>
              </a:endParaRPr>
            </a:p>
            <a:p>
              <a:pPr algn="ctr"/>
              <a:endParaRPr lang="en-GB" sz="4000">
                <a:latin typeface="Arial" charset="0"/>
                <a:cs typeface="Arial" charset="0"/>
              </a:endParaRPr>
            </a:p>
            <a:p>
              <a:pPr algn="ctr"/>
              <a:endParaRPr lang="en-GB" sz="4000">
                <a:latin typeface="Arial" charset="0"/>
                <a:cs typeface="Arial" charset="0"/>
              </a:endParaRPr>
            </a:p>
          </p:txBody>
        </p:sp>
        <p:grpSp>
          <p:nvGrpSpPr>
            <p:cNvPr id="188" name="Group 155"/>
            <p:cNvGrpSpPr/>
            <p:nvPr/>
          </p:nvGrpSpPr>
          <p:grpSpPr>
            <a:xfrm>
              <a:off x="33763035" y="15797205"/>
              <a:ext cx="455444" cy="1950837"/>
              <a:chOff x="33763035" y="15797205"/>
              <a:chExt cx="455444" cy="1950837"/>
            </a:xfrm>
          </p:grpSpPr>
          <p:pic>
            <p:nvPicPr>
              <p:cNvPr id="191" name="Picture 2"/>
              <p:cNvPicPr>
                <a:picLocks noChangeAspect="1" noChangeArrowheads="1"/>
              </p:cNvPicPr>
              <p:nvPr/>
            </p:nvPicPr>
            <p:blipFill>
              <a:blip r:embed="rId3" cstate="print"/>
              <a:srcRect/>
              <a:stretch>
                <a:fillRect/>
              </a:stretch>
            </p:blipFill>
            <p:spPr bwMode="auto">
              <a:xfrm rot="5400000">
                <a:off x="33550199" y="16010041"/>
                <a:ext cx="880152" cy="454479"/>
              </a:xfrm>
              <a:prstGeom prst="rect">
                <a:avLst/>
              </a:prstGeom>
              <a:noFill/>
              <a:ln w="9525">
                <a:noFill/>
                <a:miter lim="800000"/>
                <a:headEnd/>
                <a:tailEnd/>
              </a:ln>
            </p:spPr>
          </p:pic>
          <p:grpSp>
            <p:nvGrpSpPr>
              <p:cNvPr id="192" name="Group 154"/>
              <p:cNvGrpSpPr>
                <a:grpSpLocks noChangeAspect="1"/>
              </p:cNvGrpSpPr>
              <p:nvPr/>
            </p:nvGrpSpPr>
            <p:grpSpPr>
              <a:xfrm>
                <a:off x="33763036" y="16868774"/>
                <a:ext cx="455443" cy="879268"/>
                <a:chOff x="33799968" y="16174055"/>
                <a:chExt cx="591482" cy="1141906"/>
              </a:xfrm>
            </p:grpSpPr>
            <p:pic>
              <p:nvPicPr>
                <p:cNvPr id="193" name="Picture 2"/>
                <p:cNvPicPr>
                  <a:picLocks noChangeAspect="1" noChangeArrowheads="1"/>
                </p:cNvPicPr>
                <p:nvPr/>
              </p:nvPicPr>
              <p:blipFill>
                <a:blip r:embed="rId4" cstate="print"/>
                <a:srcRect/>
                <a:stretch>
                  <a:fillRect/>
                </a:stretch>
              </p:blipFill>
              <p:spPr bwMode="auto">
                <a:xfrm rot="5400000">
                  <a:off x="33524756" y="16449267"/>
                  <a:ext cx="1141906" cy="591482"/>
                </a:xfrm>
                <a:prstGeom prst="rect">
                  <a:avLst/>
                </a:prstGeom>
                <a:noFill/>
                <a:ln w="9525">
                  <a:noFill/>
                  <a:miter lim="800000"/>
                  <a:headEnd/>
                  <a:tailEnd/>
                </a:ln>
              </p:spPr>
            </p:pic>
            <p:pic>
              <p:nvPicPr>
                <p:cNvPr id="194" name="Picture 4"/>
                <p:cNvPicPr>
                  <a:picLocks noChangeArrowheads="1"/>
                </p:cNvPicPr>
                <p:nvPr/>
              </p:nvPicPr>
              <p:blipFill>
                <a:blip r:embed="rId5" cstate="print"/>
                <a:srcRect t="2438" b="2438"/>
                <a:stretch>
                  <a:fillRect/>
                </a:stretch>
              </p:blipFill>
              <p:spPr bwMode="auto">
                <a:xfrm>
                  <a:off x="33824813" y="16545495"/>
                  <a:ext cx="494727" cy="374517"/>
                </a:xfrm>
                <a:prstGeom prst="rect">
                  <a:avLst/>
                </a:prstGeom>
                <a:noFill/>
                <a:ln w="9525">
                  <a:noFill/>
                  <a:miter lim="800000"/>
                  <a:headEnd/>
                  <a:tailEnd/>
                </a:ln>
              </p:spPr>
            </p:pic>
          </p:grpSp>
        </p:grpSp>
        <p:sp>
          <p:nvSpPr>
            <p:cNvPr id="189" name="TextBox 28"/>
            <p:cNvSpPr txBox="1">
              <a:spLocks noChangeArrowheads="1"/>
            </p:cNvSpPr>
            <p:nvPr/>
          </p:nvSpPr>
          <p:spPr bwMode="auto">
            <a:xfrm>
              <a:off x="33691598" y="15797204"/>
              <a:ext cx="6358951" cy="923335"/>
            </a:xfrm>
            <a:prstGeom prst="rect">
              <a:avLst/>
            </a:prstGeom>
            <a:noFill/>
            <a:ln w="9525">
              <a:noFill/>
              <a:miter lim="800000"/>
              <a:headEnd/>
              <a:tailEnd/>
            </a:ln>
          </p:spPr>
          <p:txBody>
            <a:bodyPr>
              <a:spAutoFit/>
            </a:bodyPr>
            <a:lstStyle/>
            <a:p>
              <a:pPr algn="ctr"/>
              <a:r>
                <a:rPr lang="en-GB" sz="5400" dirty="0">
                  <a:latin typeface="Arial" charset="0"/>
                  <a:cs typeface="Arial" charset="0"/>
                </a:rPr>
                <a:t>test dist.=10. m</a:t>
              </a:r>
            </a:p>
          </p:txBody>
        </p:sp>
        <p:sp>
          <p:nvSpPr>
            <p:cNvPr id="190" name="TextBox 28"/>
            <p:cNvSpPr txBox="1">
              <a:spLocks noChangeArrowheads="1"/>
            </p:cNvSpPr>
            <p:nvPr/>
          </p:nvSpPr>
          <p:spPr bwMode="auto">
            <a:xfrm>
              <a:off x="33691598" y="16797336"/>
              <a:ext cx="6358951" cy="923335"/>
            </a:xfrm>
            <a:prstGeom prst="rect">
              <a:avLst/>
            </a:prstGeom>
            <a:noFill/>
            <a:ln w="9525">
              <a:noFill/>
              <a:miter lim="800000"/>
              <a:headEnd/>
              <a:tailEnd/>
            </a:ln>
          </p:spPr>
          <p:txBody>
            <a:bodyPr>
              <a:spAutoFit/>
            </a:bodyPr>
            <a:lstStyle/>
            <a:p>
              <a:pPr algn="ctr"/>
              <a:r>
                <a:rPr lang="en-GB" sz="5400" dirty="0">
                  <a:latin typeface="Arial" charset="0"/>
                  <a:cs typeface="Arial" charset="0"/>
                </a:rPr>
                <a:t>test dist.=.32 m</a:t>
              </a:r>
            </a:p>
          </p:txBody>
        </p:sp>
      </p:grpSp>
      <p:pic>
        <p:nvPicPr>
          <p:cNvPr id="195" name="Picture 194" descr="plot.scn6.e32.cgm"/>
          <p:cNvPicPr>
            <a:picLocks noChangeAspect="1"/>
          </p:cNvPicPr>
          <p:nvPr/>
        </p:nvPicPr>
        <p:blipFill>
          <a:blip r:embed="rId6" cstate="print"/>
          <a:srcRect l="23597" t="41337" r="48058" b="34023"/>
          <a:stretch>
            <a:fillRect/>
          </a:stretch>
        </p:blipFill>
        <p:spPr>
          <a:xfrm>
            <a:off x="25476228" y="11153734"/>
            <a:ext cx="7092019" cy="8004410"/>
          </a:xfrm>
          <a:prstGeom prst="rect">
            <a:avLst/>
          </a:prstGeom>
        </p:spPr>
      </p:pic>
      <p:pic>
        <p:nvPicPr>
          <p:cNvPr id="196" name="Picture 195" descr="plot.scn6.e31.cgm"/>
          <p:cNvPicPr>
            <a:picLocks noChangeAspect="1"/>
          </p:cNvPicPr>
          <p:nvPr/>
        </p:nvPicPr>
        <p:blipFill>
          <a:blip r:embed="rId7" cstate="print"/>
          <a:srcRect l="23597" t="41337" r="48058" b="34023"/>
          <a:stretch>
            <a:fillRect/>
          </a:stretch>
        </p:blipFill>
        <p:spPr>
          <a:xfrm>
            <a:off x="16832230" y="11082296"/>
            <a:ext cx="7092019" cy="8004340"/>
          </a:xfrm>
          <a:prstGeom prst="rect">
            <a:avLst/>
          </a:prstGeom>
        </p:spPr>
      </p:pic>
      <p:pic>
        <p:nvPicPr>
          <p:cNvPr id="197" name="Picture 196" descr="plot.scn6.e30.cgm"/>
          <p:cNvPicPr>
            <a:picLocks noChangeAspect="1"/>
          </p:cNvPicPr>
          <p:nvPr/>
        </p:nvPicPr>
        <p:blipFill>
          <a:blip r:embed="rId8" cstate="print"/>
          <a:srcRect l="23597" t="41344" r="48035" b="34025"/>
          <a:stretch>
            <a:fillRect/>
          </a:stretch>
        </p:blipFill>
        <p:spPr>
          <a:xfrm>
            <a:off x="7948579" y="11082296"/>
            <a:ext cx="7097701" cy="8001056"/>
          </a:xfrm>
          <a:prstGeom prst="rect">
            <a:avLst/>
          </a:prstGeom>
        </p:spPr>
      </p:pic>
      <p:cxnSp>
        <p:nvCxnSpPr>
          <p:cNvPr id="198" name="Straight Arrow Connector 197"/>
          <p:cNvCxnSpPr>
            <a:cxnSpLocks/>
          </p:cNvCxnSpPr>
          <p:nvPr/>
        </p:nvCxnSpPr>
        <p:spPr bwMode="auto">
          <a:xfrm rot="5400000" flipH="1" flipV="1">
            <a:off x="7174305" y="15025181"/>
            <a:ext cx="3600000" cy="509"/>
          </a:xfrm>
          <a:prstGeom prst="straightConnector1">
            <a:avLst/>
          </a:prstGeom>
          <a:solidFill>
            <a:schemeClr val="tx2"/>
          </a:solidFill>
          <a:ln w="152400" cap="flat" cmpd="sng" algn="ctr">
            <a:solidFill>
              <a:srgbClr val="009900"/>
            </a:solidFill>
            <a:prstDash val="solid"/>
            <a:round/>
            <a:headEnd type="triangle" w="med" len="med"/>
            <a:tailEnd type="triangle"/>
          </a:ln>
          <a:effectLst/>
        </p:spPr>
      </p:cxnSp>
      <p:cxnSp>
        <p:nvCxnSpPr>
          <p:cNvPr id="199" name="Straight Arrow Connector 198"/>
          <p:cNvCxnSpPr/>
          <p:nvPr/>
        </p:nvCxnSpPr>
        <p:spPr bwMode="auto">
          <a:xfrm rot="5400000" flipH="1" flipV="1">
            <a:off x="9629065" y="16213759"/>
            <a:ext cx="1548000" cy="509"/>
          </a:xfrm>
          <a:prstGeom prst="straightConnector1">
            <a:avLst/>
          </a:prstGeom>
          <a:solidFill>
            <a:schemeClr val="tx2"/>
          </a:solidFill>
          <a:ln w="152400" cap="flat" cmpd="sng" algn="ctr">
            <a:solidFill>
              <a:srgbClr val="009900"/>
            </a:solidFill>
            <a:prstDash val="solid"/>
            <a:round/>
            <a:headEnd type="triangle" w="med" len="med"/>
            <a:tailEnd type="triangle"/>
          </a:ln>
          <a:effectLst/>
        </p:spPr>
      </p:cxnSp>
      <p:sp>
        <p:nvSpPr>
          <p:cNvPr id="200" name="TextBox 3"/>
          <p:cNvSpPr txBox="1">
            <a:spLocks noChangeArrowheads="1"/>
          </p:cNvSpPr>
          <p:nvPr/>
        </p:nvSpPr>
        <p:spPr bwMode="auto">
          <a:xfrm rot="16200000">
            <a:off x="7938183" y="14547055"/>
            <a:ext cx="1357452" cy="1000229"/>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a, 1</a:t>
            </a:r>
            <a:endParaRPr lang="en-US" sz="4000" baseline="-25000" dirty="0">
              <a:latin typeface="Arial" pitchFamily="34" charset="0"/>
              <a:cs typeface="Arial" pitchFamily="34" charset="0"/>
            </a:endParaRPr>
          </a:p>
        </p:txBody>
      </p:sp>
      <p:sp>
        <p:nvSpPr>
          <p:cNvPr id="201" name="TextBox 3"/>
          <p:cNvSpPr txBox="1">
            <a:spLocks noChangeArrowheads="1"/>
          </p:cNvSpPr>
          <p:nvPr/>
        </p:nvSpPr>
        <p:spPr bwMode="auto">
          <a:xfrm rot="16200000">
            <a:off x="9134777" y="15350725"/>
            <a:ext cx="1536031" cy="1000229"/>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S</a:t>
            </a:r>
            <a:r>
              <a:rPr lang="en-GB" sz="4000" baseline="-25000" dirty="0" err="1" smtClean="0">
                <a:latin typeface="Arial" pitchFamily="34" charset="0"/>
                <a:cs typeface="Arial" pitchFamily="34" charset="0"/>
              </a:rPr>
              <a:t>b</a:t>
            </a:r>
            <a:r>
              <a:rPr lang="en-GB" sz="4000" baseline="-25000" dirty="0" smtClean="0">
                <a:latin typeface="Arial" pitchFamily="34" charset="0"/>
                <a:cs typeface="Arial" pitchFamily="34" charset="0"/>
              </a:rPr>
              <a:t>, 1</a:t>
            </a:r>
          </a:p>
          <a:p>
            <a:endParaRPr lang="en-US" sz="4000" baseline="-25000" dirty="0">
              <a:latin typeface="Arial" pitchFamily="34" charset="0"/>
              <a:cs typeface="Arial" pitchFamily="34" charset="0"/>
            </a:endParaRPr>
          </a:p>
        </p:txBody>
      </p:sp>
      <p:cxnSp>
        <p:nvCxnSpPr>
          <p:cNvPr id="202" name="Straight Arrow Connector 201"/>
          <p:cNvCxnSpPr>
            <a:cxnSpLocks/>
          </p:cNvCxnSpPr>
          <p:nvPr/>
        </p:nvCxnSpPr>
        <p:spPr bwMode="auto">
          <a:xfrm rot="5400000" flipH="1" flipV="1">
            <a:off x="11153164" y="15189728"/>
            <a:ext cx="2786082" cy="507"/>
          </a:xfrm>
          <a:prstGeom prst="straightConnector1">
            <a:avLst/>
          </a:prstGeom>
          <a:solidFill>
            <a:schemeClr val="tx2"/>
          </a:solidFill>
          <a:ln w="152400" cap="flat" cmpd="sng" algn="ctr">
            <a:solidFill>
              <a:srgbClr val="009900"/>
            </a:solidFill>
            <a:prstDash val="solid"/>
            <a:round/>
            <a:headEnd type="triangle" w="med" len="med"/>
            <a:tailEnd type="triangle"/>
          </a:ln>
          <a:effectLst/>
        </p:spPr>
      </p:cxnSp>
      <p:cxnSp>
        <p:nvCxnSpPr>
          <p:cNvPr id="203" name="Straight Arrow Connector 202"/>
          <p:cNvCxnSpPr/>
          <p:nvPr/>
        </p:nvCxnSpPr>
        <p:spPr bwMode="auto">
          <a:xfrm rot="5400000" flipH="1" flipV="1">
            <a:off x="13153427" y="15904107"/>
            <a:ext cx="1785950" cy="507"/>
          </a:xfrm>
          <a:prstGeom prst="straightConnector1">
            <a:avLst/>
          </a:prstGeom>
          <a:solidFill>
            <a:schemeClr val="tx2"/>
          </a:solidFill>
          <a:ln w="152400" cap="flat" cmpd="sng" algn="ctr">
            <a:solidFill>
              <a:srgbClr val="009900"/>
            </a:solidFill>
            <a:prstDash val="solid"/>
            <a:round/>
            <a:headEnd type="triangle" w="med" len="med"/>
            <a:tailEnd type="triangle"/>
          </a:ln>
          <a:effectLst/>
        </p:spPr>
      </p:cxnSp>
      <p:cxnSp>
        <p:nvCxnSpPr>
          <p:cNvPr id="204" name="Straight Arrow Connector 203"/>
          <p:cNvCxnSpPr>
            <a:cxnSpLocks/>
          </p:cNvCxnSpPr>
          <p:nvPr/>
        </p:nvCxnSpPr>
        <p:spPr bwMode="auto">
          <a:xfrm rot="5400000" flipH="1" flipV="1">
            <a:off x="28441159" y="15689793"/>
            <a:ext cx="3071833" cy="507"/>
          </a:xfrm>
          <a:prstGeom prst="straightConnector1">
            <a:avLst/>
          </a:prstGeom>
          <a:solidFill>
            <a:schemeClr val="tx2"/>
          </a:solidFill>
          <a:ln w="152400" cap="flat" cmpd="sng" algn="ctr">
            <a:solidFill>
              <a:srgbClr val="009900"/>
            </a:solidFill>
            <a:prstDash val="solid"/>
            <a:round/>
            <a:headEnd type="triangle" w="med" len="med"/>
            <a:tailEnd type="triangle"/>
          </a:ln>
          <a:effectLst/>
        </p:spPr>
      </p:cxnSp>
      <p:cxnSp>
        <p:nvCxnSpPr>
          <p:cNvPr id="205" name="Straight Arrow Connector 204"/>
          <p:cNvCxnSpPr/>
          <p:nvPr/>
        </p:nvCxnSpPr>
        <p:spPr bwMode="auto">
          <a:xfrm rot="5400000" flipH="1" flipV="1">
            <a:off x="30977208" y="15796950"/>
            <a:ext cx="2428891" cy="507"/>
          </a:xfrm>
          <a:prstGeom prst="straightConnector1">
            <a:avLst/>
          </a:prstGeom>
          <a:solidFill>
            <a:schemeClr val="tx2"/>
          </a:solidFill>
          <a:ln w="152400" cap="flat" cmpd="sng" algn="ctr">
            <a:solidFill>
              <a:srgbClr val="009900"/>
            </a:solidFill>
            <a:prstDash val="solid"/>
            <a:round/>
            <a:headEnd type="triangle" w="med" len="med"/>
            <a:tailEnd type="triangle"/>
          </a:ln>
          <a:effectLst/>
        </p:spPr>
      </p:cxnSp>
      <p:grpSp>
        <p:nvGrpSpPr>
          <p:cNvPr id="206" name="Group 201"/>
          <p:cNvGrpSpPr/>
          <p:nvPr/>
        </p:nvGrpSpPr>
        <p:grpSpPr>
          <a:xfrm>
            <a:off x="11402942" y="24798392"/>
            <a:ext cx="21145648" cy="3429024"/>
            <a:chOff x="11402942" y="24798392"/>
            <a:chExt cx="21145648" cy="3429024"/>
          </a:xfrm>
        </p:grpSpPr>
        <p:sp>
          <p:nvSpPr>
            <p:cNvPr id="207" name="TextBox 3"/>
            <p:cNvSpPr txBox="1">
              <a:spLocks noChangeArrowheads="1"/>
            </p:cNvSpPr>
            <p:nvPr/>
          </p:nvSpPr>
          <p:spPr bwMode="auto">
            <a:xfrm>
              <a:off x="19761188" y="24798392"/>
              <a:ext cx="1214446" cy="1357322"/>
            </a:xfrm>
            <a:prstGeom prst="rect">
              <a:avLst/>
            </a:prstGeom>
            <a:noFill/>
            <a:ln w="9525">
              <a:noFill/>
              <a:miter lim="800000"/>
              <a:headEnd/>
              <a:tailEnd/>
            </a:ln>
          </p:spPr>
          <p:txBody>
            <a:bodyPr/>
            <a:lstStyle/>
            <a:p>
              <a:r>
                <a:rPr lang="el-GR" sz="20000" dirty="0" smtClean="0">
                  <a:latin typeface="Times New Roman" pitchFamily="18" charset="0"/>
                  <a:cs typeface="Times New Roman" pitchFamily="18" charset="0"/>
                </a:rPr>
                <a:t>Σ</a:t>
              </a:r>
              <a:endParaRPr lang="en-US" sz="20000" baseline="-25000" dirty="0">
                <a:latin typeface="Times New Roman" pitchFamily="18" charset="0"/>
                <a:cs typeface="Times New Roman" pitchFamily="18" charset="0"/>
              </a:endParaRPr>
            </a:p>
          </p:txBody>
        </p:sp>
        <p:grpSp>
          <p:nvGrpSpPr>
            <p:cNvPr id="208" name="Group 200"/>
            <p:cNvGrpSpPr/>
            <p:nvPr/>
          </p:nvGrpSpPr>
          <p:grpSpPr>
            <a:xfrm>
              <a:off x="11402942" y="24798392"/>
              <a:ext cx="21145648" cy="3429024"/>
              <a:chOff x="11402942" y="24798392"/>
              <a:chExt cx="21145648" cy="3429024"/>
            </a:xfrm>
          </p:grpSpPr>
          <p:sp>
            <p:nvSpPr>
              <p:cNvPr id="209" name="TextBox 3"/>
              <p:cNvSpPr txBox="1">
                <a:spLocks noChangeArrowheads="1"/>
              </p:cNvSpPr>
              <p:nvPr/>
            </p:nvSpPr>
            <p:spPr bwMode="auto">
              <a:xfrm>
                <a:off x="19689750" y="24798392"/>
                <a:ext cx="2000264" cy="857256"/>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cond</a:t>
                </a:r>
                <a:r>
                  <a:rPr lang="en-GB" sz="4000" dirty="0" smtClean="0">
                    <a:latin typeface="Arial" pitchFamily="34" charset="0"/>
                    <a:cs typeface="Arial" pitchFamily="34" charset="0"/>
                  </a:rPr>
                  <a:t>=6</a:t>
                </a:r>
                <a:endParaRPr lang="en-US" sz="4000" baseline="-25000" dirty="0">
                  <a:latin typeface="Arial" pitchFamily="34" charset="0"/>
                  <a:cs typeface="Arial" pitchFamily="34" charset="0"/>
                </a:endParaRPr>
              </a:p>
            </p:txBody>
          </p:sp>
          <p:sp>
            <p:nvSpPr>
              <p:cNvPr id="210" name="TextBox 3"/>
              <p:cNvSpPr txBox="1">
                <a:spLocks noChangeArrowheads="1"/>
              </p:cNvSpPr>
              <p:nvPr/>
            </p:nvSpPr>
            <p:spPr bwMode="auto">
              <a:xfrm>
                <a:off x="19689750" y="27370160"/>
                <a:ext cx="2000264" cy="857256"/>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cond</a:t>
                </a:r>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11" name="TextBox 3"/>
              <p:cNvSpPr txBox="1">
                <a:spLocks noChangeArrowheads="1"/>
              </p:cNvSpPr>
              <p:nvPr/>
            </p:nvSpPr>
            <p:spPr bwMode="auto">
              <a:xfrm>
                <a:off x="11402942" y="25869962"/>
                <a:ext cx="21145648" cy="1500198"/>
              </a:xfrm>
              <a:prstGeom prst="rect">
                <a:avLst/>
              </a:prstGeom>
              <a:noFill/>
              <a:ln w="9525">
                <a:noFill/>
                <a:miter lim="800000"/>
                <a:headEnd/>
                <a:tailEnd/>
              </a:ln>
            </p:spPr>
            <p:txBody>
              <a:bodyPr/>
              <a:lstStyle/>
              <a:p>
                <a:r>
                  <a:rPr lang="en-GB" sz="6000" dirty="0" smtClean="0">
                    <a:latin typeface="Arial" pitchFamily="34" charset="0"/>
                    <a:cs typeface="Arial" pitchFamily="34" charset="0"/>
                  </a:rPr>
                  <a:t>importance of band n =          (S</a:t>
                </a:r>
                <a:r>
                  <a:rPr lang="en-GB" sz="6000" baseline="-25000" dirty="0" smtClean="0">
                    <a:latin typeface="Arial" pitchFamily="34" charset="0"/>
                    <a:cs typeface="Arial" pitchFamily="34" charset="0"/>
                  </a:rPr>
                  <a:t>a, </a:t>
                </a:r>
                <a:r>
                  <a:rPr lang="en-GB" sz="6000" baseline="-25000" dirty="0" err="1" smtClean="0">
                    <a:latin typeface="Arial" pitchFamily="34" charset="0"/>
                    <a:cs typeface="Arial" pitchFamily="34" charset="0"/>
                  </a:rPr>
                  <a:t>cond</a:t>
                </a:r>
                <a:r>
                  <a:rPr lang="en-GB" sz="6000" baseline="-25000" dirty="0" smtClean="0">
                    <a:latin typeface="Arial" pitchFamily="34" charset="0"/>
                    <a:cs typeface="Arial" pitchFamily="34" charset="0"/>
                  </a:rPr>
                  <a:t> </a:t>
                </a:r>
                <a:r>
                  <a:rPr lang="en-GB" sz="6000" dirty="0" smtClean="0">
                    <a:latin typeface="Arial" pitchFamily="34" charset="0"/>
                    <a:cs typeface="Arial" pitchFamily="34" charset="0"/>
                  </a:rPr>
                  <a:t>- </a:t>
                </a:r>
                <a:r>
                  <a:rPr lang="en-GB" sz="6000" dirty="0" err="1" smtClean="0">
                    <a:latin typeface="Arial" pitchFamily="34" charset="0"/>
                    <a:cs typeface="Arial" pitchFamily="34" charset="0"/>
                  </a:rPr>
                  <a:t>S</a:t>
                </a:r>
                <a:r>
                  <a:rPr lang="en-GB" sz="6000" baseline="-25000" dirty="0" err="1" smtClean="0">
                    <a:latin typeface="Arial" pitchFamily="34" charset="0"/>
                    <a:cs typeface="Arial" pitchFamily="34" charset="0"/>
                  </a:rPr>
                  <a:t>b</a:t>
                </a:r>
                <a:r>
                  <a:rPr lang="en-GB" sz="6000" baseline="-25000" dirty="0" smtClean="0">
                    <a:latin typeface="Arial" pitchFamily="34" charset="0"/>
                    <a:cs typeface="Arial" pitchFamily="34" charset="0"/>
                  </a:rPr>
                  <a:t>, </a:t>
                </a:r>
                <a:r>
                  <a:rPr lang="en-GB" sz="6000" baseline="-25000" dirty="0" err="1" smtClean="0">
                    <a:latin typeface="Arial" pitchFamily="34" charset="0"/>
                    <a:cs typeface="Arial" pitchFamily="34" charset="0"/>
                  </a:rPr>
                  <a:t>cond</a:t>
                </a:r>
                <a:r>
                  <a:rPr lang="en-GB" sz="6000" dirty="0" smtClean="0">
                    <a:latin typeface="Arial" pitchFamily="34" charset="0"/>
                    <a:cs typeface="Arial" pitchFamily="34" charset="0"/>
                  </a:rPr>
                  <a:t>) </a:t>
                </a:r>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a:t>
                </a:r>
                <a:r>
                  <a:rPr lang="en-GB" sz="6000" dirty="0" smtClean="0">
                    <a:latin typeface="Arial" pitchFamily="34" charset="0"/>
                    <a:cs typeface="Arial" pitchFamily="34" charset="0"/>
                  </a:rPr>
                  <a:t> </a:t>
                </a:r>
                <a:r>
                  <a:rPr lang="en-GB" sz="6000" baseline="-25000" dirty="0" err="1" smtClean="0">
                    <a:latin typeface="Arial" pitchFamily="34" charset="0"/>
                    <a:cs typeface="Arial" pitchFamily="34" charset="0"/>
                  </a:rPr>
                  <a:t>cond</a:t>
                </a:r>
                <a:endParaRPr lang="en-US" sz="6000" baseline="-25000" dirty="0">
                  <a:latin typeface="Arial" pitchFamily="34" charset="0"/>
                  <a:cs typeface="Arial" pitchFamily="34" charset="0"/>
                </a:endParaRPr>
              </a:p>
            </p:txBody>
          </p:sp>
        </p:grpSp>
      </p:grpSp>
      <p:sp>
        <p:nvSpPr>
          <p:cNvPr id="212" name="TextBox 3"/>
          <p:cNvSpPr txBox="1">
            <a:spLocks noChangeArrowheads="1"/>
          </p:cNvSpPr>
          <p:nvPr/>
        </p:nvSpPr>
        <p:spPr bwMode="auto">
          <a:xfrm rot="16200000">
            <a:off x="12706677" y="15207849"/>
            <a:ext cx="1536031" cy="1000229"/>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S</a:t>
            </a:r>
            <a:r>
              <a:rPr lang="en-GB" sz="4000" baseline="-25000" dirty="0" err="1" smtClean="0">
                <a:latin typeface="Arial" pitchFamily="34" charset="0"/>
                <a:cs typeface="Arial" pitchFamily="34" charset="0"/>
              </a:rPr>
              <a:t>b</a:t>
            </a:r>
            <a:r>
              <a:rPr lang="en-GB" sz="4000" baseline="-25000" dirty="0" smtClean="0">
                <a:latin typeface="Arial" pitchFamily="34" charset="0"/>
                <a:cs typeface="Arial" pitchFamily="34" charset="0"/>
              </a:rPr>
              <a:t>, 2</a:t>
            </a:r>
          </a:p>
          <a:p>
            <a:endParaRPr lang="en-US" sz="4000" baseline="-25000" dirty="0">
              <a:latin typeface="Arial" pitchFamily="34" charset="0"/>
              <a:cs typeface="Arial" pitchFamily="34" charset="0"/>
            </a:endParaRPr>
          </a:p>
        </p:txBody>
      </p:sp>
      <p:sp>
        <p:nvSpPr>
          <p:cNvPr id="213" name="TextBox 3"/>
          <p:cNvSpPr txBox="1">
            <a:spLocks noChangeArrowheads="1"/>
          </p:cNvSpPr>
          <p:nvPr/>
        </p:nvSpPr>
        <p:spPr bwMode="auto">
          <a:xfrm rot="16200000">
            <a:off x="11438645" y="14689931"/>
            <a:ext cx="1357452" cy="1000229"/>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a, 2</a:t>
            </a:r>
            <a:endParaRPr lang="en-US" sz="4000" baseline="-25000" dirty="0">
              <a:latin typeface="Arial" pitchFamily="34" charset="0"/>
              <a:cs typeface="Arial" pitchFamily="34" charset="0"/>
            </a:endParaRPr>
          </a:p>
        </p:txBody>
      </p:sp>
      <p:sp>
        <p:nvSpPr>
          <p:cNvPr id="214" name="TextBox 3"/>
          <p:cNvSpPr txBox="1">
            <a:spLocks noChangeArrowheads="1"/>
          </p:cNvSpPr>
          <p:nvPr/>
        </p:nvSpPr>
        <p:spPr bwMode="auto">
          <a:xfrm rot="16200000">
            <a:off x="28940955" y="15118560"/>
            <a:ext cx="1357452" cy="1000229"/>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a, 6</a:t>
            </a:r>
            <a:endParaRPr lang="en-US" sz="4000" baseline="-25000" dirty="0">
              <a:latin typeface="Arial" pitchFamily="34" charset="0"/>
              <a:cs typeface="Arial" pitchFamily="34" charset="0"/>
            </a:endParaRPr>
          </a:p>
        </p:txBody>
      </p:sp>
      <p:sp>
        <p:nvSpPr>
          <p:cNvPr id="215" name="TextBox 3"/>
          <p:cNvSpPr txBox="1">
            <a:spLocks noChangeArrowheads="1"/>
          </p:cNvSpPr>
          <p:nvPr/>
        </p:nvSpPr>
        <p:spPr bwMode="auto">
          <a:xfrm rot="16200000">
            <a:off x="30566177" y="15279287"/>
            <a:ext cx="1536031" cy="1000229"/>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S</a:t>
            </a:r>
            <a:r>
              <a:rPr lang="en-GB" sz="4000" baseline="-25000" dirty="0" err="1" smtClean="0">
                <a:latin typeface="Arial" pitchFamily="34" charset="0"/>
                <a:cs typeface="Arial" pitchFamily="34" charset="0"/>
              </a:rPr>
              <a:t>b</a:t>
            </a:r>
            <a:r>
              <a:rPr lang="en-GB" sz="4000" baseline="-25000" dirty="0" smtClean="0">
                <a:latin typeface="Arial" pitchFamily="34" charset="0"/>
                <a:cs typeface="Arial" pitchFamily="34" charset="0"/>
              </a:rPr>
              <a:t>, 6</a:t>
            </a:r>
          </a:p>
          <a:p>
            <a:endParaRPr lang="en-US" sz="4000" baseline="-25000" dirty="0">
              <a:latin typeface="Arial" pitchFamily="34" charset="0"/>
              <a:cs typeface="Arial" pitchFamily="34" charset="0"/>
            </a:endParaRPr>
          </a:p>
        </p:txBody>
      </p:sp>
      <p:grpSp>
        <p:nvGrpSpPr>
          <p:cNvPr id="216" name="Group 220"/>
          <p:cNvGrpSpPr/>
          <p:nvPr/>
        </p:nvGrpSpPr>
        <p:grpSpPr>
          <a:xfrm>
            <a:off x="9974182" y="4510000"/>
            <a:ext cx="24779463" cy="1430424"/>
            <a:chOff x="12971174" y="3492562"/>
            <a:chExt cx="16721350" cy="1430424"/>
          </a:xfrm>
        </p:grpSpPr>
        <p:sp>
          <p:nvSpPr>
            <p:cNvPr id="217" name="TextBox 3"/>
            <p:cNvSpPr txBox="1">
              <a:spLocks noChangeArrowheads="1"/>
            </p:cNvSpPr>
            <p:nvPr/>
          </p:nvSpPr>
          <p:spPr bwMode="auto">
            <a:xfrm>
              <a:off x="12971174" y="3564000"/>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1</a:t>
              </a:r>
              <a:endParaRPr lang="en-US" sz="6000" baseline="-25000" dirty="0">
                <a:latin typeface="Arial" pitchFamily="34" charset="0"/>
                <a:cs typeface="Arial" pitchFamily="34" charset="0"/>
              </a:endParaRPr>
            </a:p>
          </p:txBody>
        </p:sp>
        <p:sp>
          <p:nvSpPr>
            <p:cNvPr id="218" name="TextBox 3"/>
            <p:cNvSpPr txBox="1">
              <a:spLocks noChangeArrowheads="1"/>
            </p:cNvSpPr>
            <p:nvPr/>
          </p:nvSpPr>
          <p:spPr bwMode="auto">
            <a:xfrm>
              <a:off x="15383174" y="3565664"/>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2</a:t>
              </a:r>
              <a:endParaRPr lang="en-US" sz="6000" baseline="-25000" dirty="0">
                <a:latin typeface="Arial" pitchFamily="34" charset="0"/>
                <a:cs typeface="Arial" pitchFamily="34" charset="0"/>
              </a:endParaRPr>
            </a:p>
          </p:txBody>
        </p:sp>
        <p:sp>
          <p:nvSpPr>
            <p:cNvPr id="219" name="TextBox 3"/>
            <p:cNvSpPr txBox="1">
              <a:spLocks noChangeArrowheads="1"/>
            </p:cNvSpPr>
            <p:nvPr/>
          </p:nvSpPr>
          <p:spPr bwMode="auto">
            <a:xfrm>
              <a:off x="27192194" y="3492562"/>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6</a:t>
              </a:r>
              <a:endParaRPr lang="en-US" sz="6000" baseline="-25000" dirty="0">
                <a:latin typeface="Arial" pitchFamily="34" charset="0"/>
                <a:cs typeface="Arial" pitchFamily="34" charset="0"/>
              </a:endParaRPr>
            </a:p>
          </p:txBody>
        </p:sp>
      </p:grpSp>
      <p:grpSp>
        <p:nvGrpSpPr>
          <p:cNvPr id="220" name="Group 219"/>
          <p:cNvGrpSpPr/>
          <p:nvPr/>
        </p:nvGrpSpPr>
        <p:grpSpPr>
          <a:xfrm>
            <a:off x="10617124" y="5653008"/>
            <a:ext cx="929818" cy="4856576"/>
            <a:chOff x="5472000" y="10512000"/>
            <a:chExt cx="929818" cy="4856576"/>
          </a:xfrm>
        </p:grpSpPr>
        <p:sp>
          <p:nvSpPr>
            <p:cNvPr id="221" name="TextBox 3"/>
            <p:cNvSpPr txBox="1">
              <a:spLocks noChangeArrowheads="1"/>
            </p:cNvSpPr>
            <p:nvPr/>
          </p:nvSpPr>
          <p:spPr bwMode="auto">
            <a:xfrm>
              <a:off x="5472000" y="1051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2" name="TextBox 3"/>
            <p:cNvSpPr txBox="1">
              <a:spLocks noChangeArrowheads="1"/>
            </p:cNvSpPr>
            <p:nvPr/>
          </p:nvSpPr>
          <p:spPr bwMode="auto">
            <a:xfrm>
              <a:off x="5472000" y="1179667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3" name="TextBox 3"/>
            <p:cNvSpPr txBox="1">
              <a:spLocks noChangeArrowheads="1"/>
            </p:cNvSpPr>
            <p:nvPr/>
          </p:nvSpPr>
          <p:spPr bwMode="auto">
            <a:xfrm>
              <a:off x="5472000" y="1299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4" name="TextBox 3"/>
            <p:cNvSpPr txBox="1">
              <a:spLocks noChangeArrowheads="1"/>
            </p:cNvSpPr>
            <p:nvPr/>
          </p:nvSpPr>
          <p:spPr bwMode="auto">
            <a:xfrm>
              <a:off x="5508000" y="14225568"/>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5" name="TextBox 3"/>
            <p:cNvSpPr txBox="1">
              <a:spLocks noChangeArrowheads="1"/>
            </p:cNvSpPr>
            <p:nvPr/>
          </p:nvSpPr>
          <p:spPr bwMode="auto">
            <a:xfrm>
              <a:off x="5616000" y="11153734"/>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6" name="TextBox 3"/>
            <p:cNvSpPr txBox="1">
              <a:spLocks noChangeArrowheads="1"/>
            </p:cNvSpPr>
            <p:nvPr/>
          </p:nvSpPr>
          <p:spPr bwMode="auto">
            <a:xfrm>
              <a:off x="5616000" y="14797072"/>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7" name="TextBox 3"/>
            <p:cNvSpPr txBox="1">
              <a:spLocks noChangeArrowheads="1"/>
            </p:cNvSpPr>
            <p:nvPr/>
          </p:nvSpPr>
          <p:spPr bwMode="auto">
            <a:xfrm>
              <a:off x="5616000" y="1358262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28" name="TextBox 3"/>
            <p:cNvSpPr txBox="1">
              <a:spLocks noChangeArrowheads="1"/>
            </p:cNvSpPr>
            <p:nvPr/>
          </p:nvSpPr>
          <p:spPr bwMode="auto">
            <a:xfrm>
              <a:off x="5616000" y="123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grpSp>
        <p:nvGrpSpPr>
          <p:cNvPr id="229" name="Group 220"/>
          <p:cNvGrpSpPr/>
          <p:nvPr/>
        </p:nvGrpSpPr>
        <p:grpSpPr>
          <a:xfrm>
            <a:off x="14117586" y="5653008"/>
            <a:ext cx="929818" cy="4856576"/>
            <a:chOff x="5346644" y="10512000"/>
            <a:chExt cx="929818" cy="4856576"/>
          </a:xfrm>
        </p:grpSpPr>
        <p:sp>
          <p:nvSpPr>
            <p:cNvPr id="230" name="TextBox 3"/>
            <p:cNvSpPr txBox="1">
              <a:spLocks noChangeArrowheads="1"/>
            </p:cNvSpPr>
            <p:nvPr/>
          </p:nvSpPr>
          <p:spPr bwMode="auto">
            <a:xfrm>
              <a:off x="5490644" y="1051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1" name="TextBox 3"/>
            <p:cNvSpPr txBox="1">
              <a:spLocks noChangeArrowheads="1"/>
            </p:cNvSpPr>
            <p:nvPr/>
          </p:nvSpPr>
          <p:spPr bwMode="auto">
            <a:xfrm>
              <a:off x="5490644" y="117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2" name="TextBox 3"/>
            <p:cNvSpPr txBox="1">
              <a:spLocks noChangeArrowheads="1"/>
            </p:cNvSpPr>
            <p:nvPr/>
          </p:nvSpPr>
          <p:spPr bwMode="auto">
            <a:xfrm>
              <a:off x="5490644" y="1299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3" name="TextBox 3"/>
            <p:cNvSpPr txBox="1">
              <a:spLocks noChangeArrowheads="1"/>
            </p:cNvSpPr>
            <p:nvPr/>
          </p:nvSpPr>
          <p:spPr bwMode="auto">
            <a:xfrm>
              <a:off x="5490644" y="14225568"/>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4" name="TextBox 3"/>
            <p:cNvSpPr txBox="1">
              <a:spLocks noChangeArrowheads="1"/>
            </p:cNvSpPr>
            <p:nvPr/>
          </p:nvSpPr>
          <p:spPr bwMode="auto">
            <a:xfrm>
              <a:off x="5346644" y="11124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5" name="TextBox 3"/>
            <p:cNvSpPr txBox="1">
              <a:spLocks noChangeArrowheads="1"/>
            </p:cNvSpPr>
            <p:nvPr/>
          </p:nvSpPr>
          <p:spPr bwMode="auto">
            <a:xfrm>
              <a:off x="5346644" y="14797072"/>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6" name="TextBox 3"/>
            <p:cNvSpPr txBox="1">
              <a:spLocks noChangeArrowheads="1"/>
            </p:cNvSpPr>
            <p:nvPr/>
          </p:nvSpPr>
          <p:spPr bwMode="auto">
            <a:xfrm>
              <a:off x="5346644" y="1358262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37" name="TextBox 3"/>
            <p:cNvSpPr txBox="1">
              <a:spLocks noChangeArrowheads="1"/>
            </p:cNvSpPr>
            <p:nvPr/>
          </p:nvSpPr>
          <p:spPr bwMode="auto">
            <a:xfrm>
              <a:off x="5346644" y="123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grpSp>
        <p:nvGrpSpPr>
          <p:cNvPr id="238" name="Group 233"/>
          <p:cNvGrpSpPr/>
          <p:nvPr/>
        </p:nvGrpSpPr>
        <p:grpSpPr>
          <a:xfrm>
            <a:off x="31405582" y="5724446"/>
            <a:ext cx="929818" cy="4855504"/>
            <a:chOff x="5310644" y="10476000"/>
            <a:chExt cx="929818" cy="4855504"/>
          </a:xfrm>
        </p:grpSpPr>
        <p:sp>
          <p:nvSpPr>
            <p:cNvPr id="239" name="TextBox 3"/>
            <p:cNvSpPr txBox="1">
              <a:spLocks noChangeArrowheads="1"/>
            </p:cNvSpPr>
            <p:nvPr/>
          </p:nvSpPr>
          <p:spPr bwMode="auto">
            <a:xfrm>
              <a:off x="5454644" y="1047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0" name="TextBox 3"/>
            <p:cNvSpPr txBox="1">
              <a:spLocks noChangeArrowheads="1"/>
            </p:cNvSpPr>
            <p:nvPr/>
          </p:nvSpPr>
          <p:spPr bwMode="auto">
            <a:xfrm>
              <a:off x="5454644" y="117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1" name="TextBox 3"/>
            <p:cNvSpPr txBox="1">
              <a:spLocks noChangeArrowheads="1"/>
            </p:cNvSpPr>
            <p:nvPr/>
          </p:nvSpPr>
          <p:spPr bwMode="auto">
            <a:xfrm>
              <a:off x="5310644" y="1285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2" name="TextBox 3"/>
            <p:cNvSpPr txBox="1">
              <a:spLocks noChangeArrowheads="1"/>
            </p:cNvSpPr>
            <p:nvPr/>
          </p:nvSpPr>
          <p:spPr bwMode="auto">
            <a:xfrm>
              <a:off x="5310644" y="141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3" name="TextBox 3"/>
            <p:cNvSpPr txBox="1">
              <a:spLocks noChangeArrowheads="1"/>
            </p:cNvSpPr>
            <p:nvPr/>
          </p:nvSpPr>
          <p:spPr bwMode="auto">
            <a:xfrm>
              <a:off x="5454644" y="1108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4" name="TextBox 3"/>
            <p:cNvSpPr txBox="1">
              <a:spLocks noChangeArrowheads="1"/>
            </p:cNvSpPr>
            <p:nvPr/>
          </p:nvSpPr>
          <p:spPr bwMode="auto">
            <a:xfrm>
              <a:off x="5310644" y="1476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5" name="TextBox 3"/>
            <p:cNvSpPr txBox="1">
              <a:spLocks noChangeArrowheads="1"/>
            </p:cNvSpPr>
            <p:nvPr/>
          </p:nvSpPr>
          <p:spPr bwMode="auto">
            <a:xfrm>
              <a:off x="5310644" y="135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246" name="TextBox 3"/>
            <p:cNvSpPr txBox="1">
              <a:spLocks noChangeArrowheads="1"/>
            </p:cNvSpPr>
            <p:nvPr/>
          </p:nvSpPr>
          <p:spPr bwMode="auto">
            <a:xfrm>
              <a:off x="5454644" y="1227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wipe(left)">
                                      <p:cBhvr>
                                        <p:cTn id="11" dur="1000"/>
                                        <p:tgtEl>
                                          <p:spTgt spid="1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down)">
                                      <p:cBhvr>
                                        <p:cTn id="16" dur="1000"/>
                                        <p:tgtEl>
                                          <p:spTgt spid="13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down)">
                                      <p:cBhvr>
                                        <p:cTn id="20" dur="1000"/>
                                        <p:tgtEl>
                                          <p:spTgt spid="139"/>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64"/>
                                        </p:tgtEl>
                                        <p:attrNameLst>
                                          <p:attrName>style.visibility</p:attrName>
                                        </p:attrNameLst>
                                      </p:cBhvr>
                                      <p:to>
                                        <p:strVal val="visible"/>
                                      </p:to>
                                    </p:set>
                                    <p:animEffect transition="in" filter="wipe(left)">
                                      <p:cBhvr>
                                        <p:cTn id="24" dur="500"/>
                                        <p:tgtEl>
                                          <p:spTgt spid="164"/>
                                        </p:tgtEl>
                                      </p:cBhvr>
                                    </p:animEffect>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165"/>
                                        </p:tgtEl>
                                        <p:attrNameLst>
                                          <p:attrName>style.visibility</p:attrName>
                                        </p:attrNameLst>
                                      </p:cBhvr>
                                      <p:to>
                                        <p:strVal val="visible"/>
                                      </p:to>
                                    </p:set>
                                    <p:animEffect transition="in" filter="wipe(down)">
                                      <p:cBhvr>
                                        <p:cTn id="28" dur="500"/>
                                        <p:tgtEl>
                                          <p:spTgt spid="165"/>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72"/>
                                        </p:tgtEl>
                                        <p:attrNameLst>
                                          <p:attrName>style.visibility</p:attrName>
                                        </p:attrNameLst>
                                      </p:cBhvr>
                                      <p:to>
                                        <p:strVal val="visible"/>
                                      </p:to>
                                    </p:set>
                                    <p:animEffect transition="in" filter="wipe(down)">
                                      <p:cBhvr>
                                        <p:cTn id="32" dur="500"/>
                                        <p:tgtEl>
                                          <p:spTgt spid="172"/>
                                        </p:tgtEl>
                                      </p:cBhvr>
                                    </p:animEffect>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179"/>
                                        </p:tgtEl>
                                        <p:attrNameLst>
                                          <p:attrName>style.visibility</p:attrName>
                                        </p:attrNameLst>
                                      </p:cBhvr>
                                      <p:to>
                                        <p:strVal val="visible"/>
                                      </p:to>
                                    </p:set>
                                    <p:animEffect transition="in" filter="wipe(down)">
                                      <p:cBhvr>
                                        <p:cTn id="36" dur="500"/>
                                        <p:tgtEl>
                                          <p:spTgt spid="179"/>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186"/>
                                        </p:tgtEl>
                                        <p:attrNameLst>
                                          <p:attrName>style.visibility</p:attrName>
                                        </p:attrNameLst>
                                      </p:cBhvr>
                                      <p:to>
                                        <p:strVal val="visible"/>
                                      </p:to>
                                    </p:set>
                                    <p:animEffect transition="in" filter="wipe(left)">
                                      <p:cBhvr>
                                        <p:cTn id="40" dur="1000"/>
                                        <p:tgtEl>
                                          <p:spTgt spid="18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95"/>
                                        </p:tgtEl>
                                        <p:attrNameLst>
                                          <p:attrName>style.visibility</p:attrName>
                                        </p:attrNameLst>
                                      </p:cBhvr>
                                      <p:to>
                                        <p:strVal val="visible"/>
                                      </p:to>
                                    </p:set>
                                    <p:animEffect transition="in" filter="wipe(up)">
                                      <p:cBhvr>
                                        <p:cTn id="45" dur="500"/>
                                        <p:tgtEl>
                                          <p:spTgt spid="195"/>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196"/>
                                        </p:tgtEl>
                                        <p:attrNameLst>
                                          <p:attrName>style.visibility</p:attrName>
                                        </p:attrNameLst>
                                      </p:cBhvr>
                                      <p:to>
                                        <p:strVal val="visible"/>
                                      </p:to>
                                    </p:set>
                                    <p:animEffect transition="in" filter="wipe(up)">
                                      <p:cBhvr>
                                        <p:cTn id="49" dur="500"/>
                                        <p:tgtEl>
                                          <p:spTgt spid="196"/>
                                        </p:tgtEl>
                                      </p:cBhvr>
                                    </p:animEffect>
                                  </p:childTnLst>
                                </p:cTn>
                              </p:par>
                            </p:childTnLst>
                          </p:cTn>
                        </p:par>
                        <p:par>
                          <p:cTn id="50" fill="hold">
                            <p:stCondLst>
                              <p:cond delay="1000"/>
                            </p:stCondLst>
                            <p:childTnLst>
                              <p:par>
                                <p:cTn id="51" presetID="22" presetClass="entr" presetSubtype="1" fill="hold" nodeType="afterEffect">
                                  <p:stCondLst>
                                    <p:cond delay="0"/>
                                  </p:stCondLst>
                                  <p:childTnLst>
                                    <p:set>
                                      <p:cBhvr>
                                        <p:cTn id="52" dur="1" fill="hold">
                                          <p:stCondLst>
                                            <p:cond delay="0"/>
                                          </p:stCondLst>
                                        </p:cTn>
                                        <p:tgtEl>
                                          <p:spTgt spid="197"/>
                                        </p:tgtEl>
                                        <p:attrNameLst>
                                          <p:attrName>style.visibility</p:attrName>
                                        </p:attrNameLst>
                                      </p:cBhvr>
                                      <p:to>
                                        <p:strVal val="visible"/>
                                      </p:to>
                                    </p:set>
                                    <p:animEffect transition="in" filter="wipe(up)">
                                      <p:cBhvr>
                                        <p:cTn id="53" dur="500"/>
                                        <p:tgtEl>
                                          <p:spTgt spid="19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wipe(down)">
                                      <p:cBhvr>
                                        <p:cTn id="58" dur="1000"/>
                                        <p:tgtEl>
                                          <p:spTgt spid="19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99"/>
                                        </p:tgtEl>
                                        <p:attrNameLst>
                                          <p:attrName>style.visibility</p:attrName>
                                        </p:attrNameLst>
                                      </p:cBhvr>
                                      <p:to>
                                        <p:strVal val="visible"/>
                                      </p:to>
                                    </p:set>
                                    <p:animEffect transition="in" filter="wipe(up)">
                                      <p:cBhvr>
                                        <p:cTn id="63" dur="1000"/>
                                        <p:tgtEl>
                                          <p:spTgt spid="199"/>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202"/>
                                        </p:tgtEl>
                                        <p:attrNameLst>
                                          <p:attrName>style.visibility</p:attrName>
                                        </p:attrNameLst>
                                      </p:cBhvr>
                                      <p:to>
                                        <p:strVal val="visible"/>
                                      </p:to>
                                    </p:set>
                                    <p:animEffect transition="in" filter="wipe(left)">
                                      <p:cBhvr>
                                        <p:cTn id="67" dur="500"/>
                                        <p:tgtEl>
                                          <p:spTgt spid="202"/>
                                        </p:tgtEl>
                                      </p:cBhvr>
                                    </p:animEffect>
                                  </p:childTnLst>
                                </p:cTn>
                              </p:par>
                            </p:childTnLst>
                          </p:cTn>
                        </p:par>
                        <p:par>
                          <p:cTn id="68" fill="hold">
                            <p:stCondLst>
                              <p:cond delay="1500"/>
                            </p:stCondLst>
                            <p:childTnLst>
                              <p:par>
                                <p:cTn id="69" presetID="22" presetClass="entr" presetSubtype="8" fill="hold" nodeType="afterEffect">
                                  <p:stCondLst>
                                    <p:cond delay="0"/>
                                  </p:stCondLst>
                                  <p:childTnLst>
                                    <p:set>
                                      <p:cBhvr>
                                        <p:cTn id="70" dur="1" fill="hold">
                                          <p:stCondLst>
                                            <p:cond delay="0"/>
                                          </p:stCondLst>
                                        </p:cTn>
                                        <p:tgtEl>
                                          <p:spTgt spid="203"/>
                                        </p:tgtEl>
                                        <p:attrNameLst>
                                          <p:attrName>style.visibility</p:attrName>
                                        </p:attrNameLst>
                                      </p:cBhvr>
                                      <p:to>
                                        <p:strVal val="visible"/>
                                      </p:to>
                                    </p:set>
                                    <p:animEffect transition="in" filter="wipe(left)">
                                      <p:cBhvr>
                                        <p:cTn id="71" dur="500"/>
                                        <p:tgtEl>
                                          <p:spTgt spid="203"/>
                                        </p:tgtEl>
                                      </p:cBhvr>
                                    </p:animEffect>
                                  </p:childTnLst>
                                </p:cTn>
                              </p:par>
                            </p:childTnLst>
                          </p:cTn>
                        </p:par>
                        <p:par>
                          <p:cTn id="72" fill="hold">
                            <p:stCondLst>
                              <p:cond delay="2000"/>
                            </p:stCondLst>
                            <p:childTnLst>
                              <p:par>
                                <p:cTn id="73" presetID="22" presetClass="entr" presetSubtype="8" fill="hold" nodeType="afterEffect">
                                  <p:stCondLst>
                                    <p:cond delay="0"/>
                                  </p:stCondLst>
                                  <p:childTnLst>
                                    <p:set>
                                      <p:cBhvr>
                                        <p:cTn id="74" dur="1" fill="hold">
                                          <p:stCondLst>
                                            <p:cond delay="0"/>
                                          </p:stCondLst>
                                        </p:cTn>
                                        <p:tgtEl>
                                          <p:spTgt spid="204"/>
                                        </p:tgtEl>
                                        <p:attrNameLst>
                                          <p:attrName>style.visibility</p:attrName>
                                        </p:attrNameLst>
                                      </p:cBhvr>
                                      <p:to>
                                        <p:strVal val="visible"/>
                                      </p:to>
                                    </p:set>
                                    <p:animEffect transition="in" filter="wipe(left)">
                                      <p:cBhvr>
                                        <p:cTn id="75" dur="500"/>
                                        <p:tgtEl>
                                          <p:spTgt spid="204"/>
                                        </p:tgtEl>
                                      </p:cBhvr>
                                    </p:animEffect>
                                  </p:childTnLst>
                                </p:cTn>
                              </p:par>
                            </p:childTnLst>
                          </p:cTn>
                        </p:par>
                        <p:par>
                          <p:cTn id="76" fill="hold">
                            <p:stCondLst>
                              <p:cond delay="2500"/>
                            </p:stCondLst>
                            <p:childTnLst>
                              <p:par>
                                <p:cTn id="77" presetID="22" presetClass="entr" presetSubtype="8" fill="hold" nodeType="afterEffect">
                                  <p:stCondLst>
                                    <p:cond delay="0"/>
                                  </p:stCondLst>
                                  <p:childTnLst>
                                    <p:set>
                                      <p:cBhvr>
                                        <p:cTn id="78" dur="1" fill="hold">
                                          <p:stCondLst>
                                            <p:cond delay="0"/>
                                          </p:stCondLst>
                                        </p:cTn>
                                        <p:tgtEl>
                                          <p:spTgt spid="205"/>
                                        </p:tgtEl>
                                        <p:attrNameLst>
                                          <p:attrName>style.visibility</p:attrName>
                                        </p:attrNameLst>
                                      </p:cBhvr>
                                      <p:to>
                                        <p:strVal val="visible"/>
                                      </p:to>
                                    </p:set>
                                    <p:animEffect transition="in" filter="wipe(left)">
                                      <p:cBhvr>
                                        <p:cTn id="79" dur="500"/>
                                        <p:tgtEl>
                                          <p:spTgt spid="205"/>
                                        </p:tgtEl>
                                      </p:cBhvr>
                                    </p:animEffect>
                                  </p:childTnLst>
                                </p:cTn>
                              </p:par>
                            </p:childTnLst>
                          </p:cTn>
                        </p:par>
                        <p:par>
                          <p:cTn id="80" fill="hold">
                            <p:stCondLst>
                              <p:cond delay="3000"/>
                            </p:stCondLst>
                            <p:childTnLst>
                              <p:par>
                                <p:cTn id="81" presetID="22" presetClass="entr" presetSubtype="4" fill="hold" grpId="0" nodeType="afterEffect">
                                  <p:stCondLst>
                                    <p:cond delay="0"/>
                                  </p:stCondLst>
                                  <p:childTnLst>
                                    <p:set>
                                      <p:cBhvr>
                                        <p:cTn id="82" dur="1" fill="hold">
                                          <p:stCondLst>
                                            <p:cond delay="0"/>
                                          </p:stCondLst>
                                        </p:cTn>
                                        <p:tgtEl>
                                          <p:spTgt spid="200"/>
                                        </p:tgtEl>
                                        <p:attrNameLst>
                                          <p:attrName>style.visibility</p:attrName>
                                        </p:attrNameLst>
                                      </p:cBhvr>
                                      <p:to>
                                        <p:strVal val="visible"/>
                                      </p:to>
                                    </p:set>
                                    <p:animEffect transition="in" filter="wipe(down)">
                                      <p:cBhvr>
                                        <p:cTn id="83" dur="1000"/>
                                        <p:tgtEl>
                                          <p:spTgt spid="200"/>
                                        </p:tgtEl>
                                      </p:cBhvr>
                                    </p:animEffect>
                                  </p:childTnLst>
                                </p:cTn>
                              </p:par>
                            </p:childTnLst>
                          </p:cTn>
                        </p:par>
                        <p:par>
                          <p:cTn id="84" fill="hold">
                            <p:stCondLst>
                              <p:cond delay="4000"/>
                            </p:stCondLst>
                            <p:childTnLst>
                              <p:par>
                                <p:cTn id="85" presetID="22" presetClass="entr" presetSubtype="4" fill="hold" grpId="0" nodeType="afterEffect">
                                  <p:stCondLst>
                                    <p:cond delay="0"/>
                                  </p:stCondLst>
                                  <p:childTnLst>
                                    <p:set>
                                      <p:cBhvr>
                                        <p:cTn id="86" dur="1" fill="hold">
                                          <p:stCondLst>
                                            <p:cond delay="0"/>
                                          </p:stCondLst>
                                        </p:cTn>
                                        <p:tgtEl>
                                          <p:spTgt spid="201"/>
                                        </p:tgtEl>
                                        <p:attrNameLst>
                                          <p:attrName>style.visibility</p:attrName>
                                        </p:attrNameLst>
                                      </p:cBhvr>
                                      <p:to>
                                        <p:strVal val="visible"/>
                                      </p:to>
                                    </p:set>
                                    <p:animEffect transition="in" filter="wipe(down)">
                                      <p:cBhvr>
                                        <p:cTn id="87" dur="1000"/>
                                        <p:tgtEl>
                                          <p:spTgt spid="20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06"/>
                                        </p:tgtEl>
                                        <p:attrNameLst>
                                          <p:attrName>style.visibility</p:attrName>
                                        </p:attrNameLst>
                                      </p:cBhvr>
                                      <p:to>
                                        <p:strVal val="visible"/>
                                      </p:to>
                                    </p:set>
                                    <p:animEffect transition="in" filter="wipe(left)">
                                      <p:cBhvr>
                                        <p:cTn id="92" dur="1000"/>
                                        <p:tgtEl>
                                          <p:spTgt spid="206"/>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212"/>
                                        </p:tgtEl>
                                        <p:attrNameLst>
                                          <p:attrName>style.visibility</p:attrName>
                                        </p:attrNameLst>
                                      </p:cBhvr>
                                      <p:to>
                                        <p:strVal val="visible"/>
                                      </p:to>
                                    </p:set>
                                    <p:animEffect transition="in" filter="wipe(left)">
                                      <p:cBhvr>
                                        <p:cTn id="96" dur="500"/>
                                        <p:tgtEl>
                                          <p:spTgt spid="212"/>
                                        </p:tgtEl>
                                      </p:cBhvr>
                                    </p:animEffect>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13"/>
                                        </p:tgtEl>
                                        <p:attrNameLst>
                                          <p:attrName>style.visibility</p:attrName>
                                        </p:attrNameLst>
                                      </p:cBhvr>
                                      <p:to>
                                        <p:strVal val="visible"/>
                                      </p:to>
                                    </p:set>
                                    <p:animEffect transition="in" filter="wipe(left)">
                                      <p:cBhvr>
                                        <p:cTn id="100" dur="500"/>
                                        <p:tgtEl>
                                          <p:spTgt spid="213"/>
                                        </p:tgtEl>
                                      </p:cBhvr>
                                    </p:animEffect>
                                  </p:childTnLst>
                                </p:cTn>
                              </p:par>
                            </p:childTnLst>
                          </p:cTn>
                        </p:par>
                        <p:par>
                          <p:cTn id="101" fill="hold">
                            <p:stCondLst>
                              <p:cond delay="2000"/>
                            </p:stCondLst>
                            <p:childTnLst>
                              <p:par>
                                <p:cTn id="102" presetID="22" presetClass="entr" presetSubtype="8" fill="hold" grpId="0" nodeType="afterEffect">
                                  <p:stCondLst>
                                    <p:cond delay="0"/>
                                  </p:stCondLst>
                                  <p:childTnLst>
                                    <p:set>
                                      <p:cBhvr>
                                        <p:cTn id="103" dur="1" fill="hold">
                                          <p:stCondLst>
                                            <p:cond delay="0"/>
                                          </p:stCondLst>
                                        </p:cTn>
                                        <p:tgtEl>
                                          <p:spTgt spid="214"/>
                                        </p:tgtEl>
                                        <p:attrNameLst>
                                          <p:attrName>style.visibility</p:attrName>
                                        </p:attrNameLst>
                                      </p:cBhvr>
                                      <p:to>
                                        <p:strVal val="visible"/>
                                      </p:to>
                                    </p:set>
                                    <p:animEffect transition="in" filter="wipe(left)">
                                      <p:cBhvr>
                                        <p:cTn id="104" dur="500"/>
                                        <p:tgtEl>
                                          <p:spTgt spid="214"/>
                                        </p:tgtEl>
                                      </p:cBhvr>
                                    </p:animEffect>
                                  </p:childTnLst>
                                </p:cTn>
                              </p:par>
                            </p:childTnLst>
                          </p:cTn>
                        </p:par>
                        <p:par>
                          <p:cTn id="105" fill="hold">
                            <p:stCondLst>
                              <p:cond delay="2500"/>
                            </p:stCondLst>
                            <p:childTnLst>
                              <p:par>
                                <p:cTn id="106" presetID="22" presetClass="entr" presetSubtype="8" fill="hold" grpId="0" nodeType="afterEffect">
                                  <p:stCondLst>
                                    <p:cond delay="0"/>
                                  </p:stCondLst>
                                  <p:childTnLst>
                                    <p:set>
                                      <p:cBhvr>
                                        <p:cTn id="107" dur="1" fill="hold">
                                          <p:stCondLst>
                                            <p:cond delay="0"/>
                                          </p:stCondLst>
                                        </p:cTn>
                                        <p:tgtEl>
                                          <p:spTgt spid="215"/>
                                        </p:tgtEl>
                                        <p:attrNameLst>
                                          <p:attrName>style.visibility</p:attrName>
                                        </p:attrNameLst>
                                      </p:cBhvr>
                                      <p:to>
                                        <p:strVal val="visible"/>
                                      </p:to>
                                    </p:set>
                                    <p:animEffect transition="in" filter="wipe(left)">
                                      <p:cBhvr>
                                        <p:cTn id="108" dur="500"/>
                                        <p:tgtEl>
                                          <p:spTgt spid="21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216"/>
                                        </p:tgtEl>
                                        <p:attrNameLst>
                                          <p:attrName>style.visibility</p:attrName>
                                        </p:attrNameLst>
                                      </p:cBhvr>
                                      <p:to>
                                        <p:strVal val="visible"/>
                                      </p:to>
                                    </p:set>
                                    <p:animEffect transition="in" filter="wipe(left)">
                                      <p:cBhvr>
                                        <p:cTn id="113" dur="1000"/>
                                        <p:tgtEl>
                                          <p:spTgt spid="216"/>
                                        </p:tgtEl>
                                      </p:cBhvr>
                                    </p:animEffect>
                                  </p:childTnLst>
                                </p:cTn>
                              </p:par>
                            </p:childTnLst>
                          </p:cTn>
                        </p:par>
                        <p:par>
                          <p:cTn id="114" fill="hold">
                            <p:stCondLst>
                              <p:cond delay="1000"/>
                            </p:stCondLst>
                            <p:childTnLst>
                              <p:par>
                                <p:cTn id="115" presetID="22" presetClass="entr" presetSubtype="1" fill="hold" nodeType="afterEffect">
                                  <p:stCondLst>
                                    <p:cond delay="0"/>
                                  </p:stCondLst>
                                  <p:childTnLst>
                                    <p:set>
                                      <p:cBhvr>
                                        <p:cTn id="116" dur="1" fill="hold">
                                          <p:stCondLst>
                                            <p:cond delay="0"/>
                                          </p:stCondLst>
                                        </p:cTn>
                                        <p:tgtEl>
                                          <p:spTgt spid="220"/>
                                        </p:tgtEl>
                                        <p:attrNameLst>
                                          <p:attrName>style.visibility</p:attrName>
                                        </p:attrNameLst>
                                      </p:cBhvr>
                                      <p:to>
                                        <p:strVal val="visible"/>
                                      </p:to>
                                    </p:set>
                                    <p:animEffect transition="in" filter="wipe(up)">
                                      <p:cBhvr>
                                        <p:cTn id="117" dur="500"/>
                                        <p:tgtEl>
                                          <p:spTgt spid="220"/>
                                        </p:tgtEl>
                                      </p:cBhvr>
                                    </p:animEffect>
                                  </p:childTnLst>
                                </p:cTn>
                              </p:par>
                            </p:childTnLst>
                          </p:cTn>
                        </p:par>
                        <p:par>
                          <p:cTn id="118" fill="hold">
                            <p:stCondLst>
                              <p:cond delay="1500"/>
                            </p:stCondLst>
                            <p:childTnLst>
                              <p:par>
                                <p:cTn id="119" presetID="22" presetClass="entr" presetSubtype="1" fill="hold" nodeType="afterEffect">
                                  <p:stCondLst>
                                    <p:cond delay="0"/>
                                  </p:stCondLst>
                                  <p:childTnLst>
                                    <p:set>
                                      <p:cBhvr>
                                        <p:cTn id="120" dur="1" fill="hold">
                                          <p:stCondLst>
                                            <p:cond delay="0"/>
                                          </p:stCondLst>
                                        </p:cTn>
                                        <p:tgtEl>
                                          <p:spTgt spid="229"/>
                                        </p:tgtEl>
                                        <p:attrNameLst>
                                          <p:attrName>style.visibility</p:attrName>
                                        </p:attrNameLst>
                                      </p:cBhvr>
                                      <p:to>
                                        <p:strVal val="visible"/>
                                      </p:to>
                                    </p:set>
                                    <p:animEffect transition="in" filter="wipe(up)">
                                      <p:cBhvr>
                                        <p:cTn id="121" dur="500"/>
                                        <p:tgtEl>
                                          <p:spTgt spid="229"/>
                                        </p:tgtEl>
                                      </p:cBhvr>
                                    </p:animEffect>
                                  </p:childTnLst>
                                </p:cTn>
                              </p:par>
                            </p:childTnLst>
                          </p:cTn>
                        </p:par>
                        <p:par>
                          <p:cTn id="122" fill="hold">
                            <p:stCondLst>
                              <p:cond delay="2000"/>
                            </p:stCondLst>
                            <p:childTnLst>
                              <p:par>
                                <p:cTn id="123" presetID="22" presetClass="entr" presetSubtype="1" fill="hold" nodeType="afterEffect">
                                  <p:stCondLst>
                                    <p:cond delay="0"/>
                                  </p:stCondLst>
                                  <p:childTnLst>
                                    <p:set>
                                      <p:cBhvr>
                                        <p:cTn id="124" dur="1" fill="hold">
                                          <p:stCondLst>
                                            <p:cond delay="0"/>
                                          </p:stCondLst>
                                        </p:cTn>
                                        <p:tgtEl>
                                          <p:spTgt spid="238"/>
                                        </p:tgtEl>
                                        <p:attrNameLst>
                                          <p:attrName>style.visibility</p:attrName>
                                        </p:attrNameLst>
                                      </p:cBhvr>
                                      <p:to>
                                        <p:strVal val="visible"/>
                                      </p:to>
                                    </p:set>
                                    <p:animEffect transition="in" filter="wipe(up)">
                                      <p:cBhvr>
                                        <p:cTn id="125"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64" grpId="0"/>
      <p:bldP spid="200" grpId="0"/>
      <p:bldP spid="201" grpId="0"/>
      <p:bldP spid="212" grpId="0"/>
      <p:bldP spid="213" grpId="0"/>
      <p:bldP spid="214" grpId="0"/>
      <p:bldP spid="2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C20 values.tif"/>
          <p:cNvPicPr>
            <a:picLocks noChangeAspect="1"/>
          </p:cNvPicPr>
          <p:nvPr/>
        </p:nvPicPr>
        <p:blipFill>
          <a:blip r:embed="rId3" cstate="print"/>
          <a:stretch>
            <a:fillRect/>
          </a:stretch>
        </p:blipFill>
        <p:spPr>
          <a:xfrm>
            <a:off x="26404922" y="26084276"/>
            <a:ext cx="14884233" cy="6542767"/>
          </a:xfrm>
          <a:prstGeom prst="rect">
            <a:avLst/>
          </a:prstGeom>
        </p:spPr>
      </p:pic>
      <p:grpSp>
        <p:nvGrpSpPr>
          <p:cNvPr id="2" name="Group 58"/>
          <p:cNvGrpSpPr/>
          <p:nvPr/>
        </p:nvGrpSpPr>
        <p:grpSpPr>
          <a:xfrm>
            <a:off x="24261782" y="4795752"/>
            <a:ext cx="15621080" cy="18595411"/>
            <a:chOff x="24261782" y="7867586"/>
            <a:chExt cx="15621080" cy="18595411"/>
          </a:xfrm>
        </p:grpSpPr>
        <p:sp>
          <p:nvSpPr>
            <p:cNvPr id="60" name="Rectangle 59"/>
            <p:cNvSpPr/>
            <p:nvPr/>
          </p:nvSpPr>
          <p:spPr>
            <a:xfrm>
              <a:off x="26833550" y="7867586"/>
              <a:ext cx="9144000" cy="923330"/>
            </a:xfrm>
            <a:prstGeom prst="rect">
              <a:avLst/>
            </a:prstGeom>
          </p:spPr>
          <p:txBody>
            <a:bodyPr wrap="square">
              <a:spAutoFit/>
            </a:bodyPr>
            <a:lstStyle/>
            <a:p>
              <a:r>
                <a:rPr lang="en-US" sz="4800" dirty="0" smtClean="0">
                  <a:latin typeface="Arial" pitchFamily="34" charset="0"/>
                  <a:cs typeface="Arial" pitchFamily="34" charset="0"/>
                </a:rPr>
                <a:t>“sir” [</a:t>
              </a:r>
              <a:r>
                <a:rPr lang="en-US" sz="4800" dirty="0" err="1" smtClean="0">
                  <a:latin typeface="Arial" pitchFamily="34" charset="0"/>
                  <a:cs typeface="Arial" pitchFamily="34" charset="0"/>
                </a:rPr>
                <a:t>s</a:t>
              </a:r>
              <a:r>
                <a:rPr lang="en-US" sz="5400" b="1" dirty="0" err="1" smtClean="0">
                  <a:latin typeface="Arial" pitchFamily="34" charset="0"/>
                  <a:cs typeface="Arial" pitchFamily="34" charset="0"/>
                </a:rPr>
                <a:t>ɜ</a:t>
              </a:r>
              <a:r>
                <a:rPr lang="en-US" sz="4800" dirty="0" smtClean="0">
                  <a:latin typeface="Arial" pitchFamily="34" charset="0"/>
                  <a:cs typeface="Arial" pitchFamily="34" charset="0"/>
                </a:rPr>
                <a:t>], consonant &amp; vowel </a:t>
              </a:r>
              <a:r>
                <a:rPr lang="en-US" sz="4800" dirty="0" err="1" smtClean="0">
                  <a:latin typeface="Arial" pitchFamily="34" charset="0"/>
                  <a:cs typeface="Arial" pitchFamily="34" charset="0"/>
                </a:rPr>
                <a:t>ffts</a:t>
              </a:r>
              <a:r>
                <a:rPr lang="en-US" sz="4800" dirty="0" smtClean="0">
                  <a:latin typeface="Arial" pitchFamily="34" charset="0"/>
                  <a:cs typeface="Arial" pitchFamily="34" charset="0"/>
                </a:rPr>
                <a:t> </a:t>
              </a:r>
              <a:endParaRPr lang="en-US" sz="4800" dirty="0">
                <a:latin typeface="Arial" pitchFamily="34" charset="0"/>
                <a:cs typeface="Arial" pitchFamily="34" charset="0"/>
              </a:endParaRPr>
            </a:p>
          </p:txBody>
        </p:sp>
        <p:grpSp>
          <p:nvGrpSpPr>
            <p:cNvPr id="3" name="Group 41"/>
            <p:cNvGrpSpPr/>
            <p:nvPr/>
          </p:nvGrpSpPr>
          <p:grpSpPr>
            <a:xfrm>
              <a:off x="24261782" y="10153602"/>
              <a:ext cx="15621080" cy="16309395"/>
              <a:chOff x="24261782" y="10153602"/>
              <a:chExt cx="15621080" cy="16309395"/>
            </a:xfrm>
          </p:grpSpPr>
          <p:pic>
            <p:nvPicPr>
              <p:cNvPr id="62" name="Picture 61" descr="specslowtest.smoothed.scn6figs.cgm"/>
              <p:cNvPicPr>
                <a:picLocks noChangeAspect="1"/>
              </p:cNvPicPr>
              <p:nvPr/>
            </p:nvPicPr>
            <p:blipFill>
              <a:blip r:embed="rId4" cstate="print"/>
              <a:srcRect l="51695" t="13315" r="12429" b="13454"/>
              <a:stretch>
                <a:fillRect/>
              </a:stretch>
            </p:blipFill>
            <p:spPr>
              <a:xfrm>
                <a:off x="27047864" y="10153602"/>
                <a:ext cx="9072626" cy="12573088"/>
              </a:xfrm>
              <a:prstGeom prst="rect">
                <a:avLst/>
              </a:prstGeom>
            </p:spPr>
          </p:pic>
          <p:pic>
            <p:nvPicPr>
              <p:cNvPr id="63" name="Picture 62" descr="specslowtest.smoothed.scn6figs.cgm"/>
              <p:cNvPicPr>
                <a:picLocks noChangeAspect="1"/>
              </p:cNvPicPr>
              <p:nvPr/>
            </p:nvPicPr>
            <p:blipFill>
              <a:blip r:embed="rId4" cstate="print"/>
              <a:srcRect l="57910" t="86546" r="12429" b="9293"/>
              <a:stretch>
                <a:fillRect/>
              </a:stretch>
            </p:blipFill>
            <p:spPr>
              <a:xfrm>
                <a:off x="28619500" y="22726690"/>
                <a:ext cx="7500990" cy="714380"/>
              </a:xfrm>
              <a:prstGeom prst="rect">
                <a:avLst/>
              </a:prstGeom>
            </p:spPr>
          </p:pic>
          <p:pic>
            <p:nvPicPr>
              <p:cNvPr id="64" name="Picture 63" descr="specslowtest.smoothed.scn6figs.cgm"/>
              <p:cNvPicPr>
                <a:picLocks noChangeAspect="1"/>
              </p:cNvPicPr>
              <p:nvPr/>
            </p:nvPicPr>
            <p:blipFill>
              <a:blip r:embed="rId4" cstate="print"/>
              <a:srcRect l="10385" t="86386" r="50632" b="9709"/>
              <a:stretch>
                <a:fillRect/>
              </a:stretch>
            </p:blipFill>
            <p:spPr>
              <a:xfrm>
                <a:off x="26619236" y="24192000"/>
                <a:ext cx="9858444" cy="670500"/>
              </a:xfrm>
              <a:prstGeom prst="rect">
                <a:avLst/>
              </a:prstGeom>
            </p:spPr>
          </p:pic>
          <p:pic>
            <p:nvPicPr>
              <p:cNvPr id="65" name="Picture 64" descr="specslowtest.smoothed.scn6figs.cgm"/>
              <p:cNvPicPr>
                <a:picLocks noChangeAspect="1"/>
              </p:cNvPicPr>
              <p:nvPr/>
            </p:nvPicPr>
            <p:blipFill>
              <a:blip r:embed="rId4" cstate="print"/>
              <a:srcRect l="8474" t="71213" r="88135" b="19645"/>
              <a:stretch>
                <a:fillRect/>
              </a:stretch>
            </p:blipFill>
            <p:spPr>
              <a:xfrm>
                <a:off x="26047732" y="10796544"/>
                <a:ext cx="857256" cy="1569162"/>
              </a:xfrm>
              <a:prstGeom prst="rect">
                <a:avLst/>
              </a:prstGeom>
            </p:spPr>
          </p:pic>
          <p:grpSp>
            <p:nvGrpSpPr>
              <p:cNvPr id="4" name="Group 65"/>
              <p:cNvGrpSpPr/>
              <p:nvPr/>
            </p:nvGrpSpPr>
            <p:grpSpPr>
              <a:xfrm>
                <a:off x="28404000" y="23256000"/>
                <a:ext cx="10093062" cy="830997"/>
                <a:chOff x="28137130" y="19729606"/>
                <a:chExt cx="10093062" cy="830997"/>
              </a:xfrm>
            </p:grpSpPr>
            <p:sp>
              <p:nvSpPr>
                <p:cNvPr id="79" name="Text Box 30"/>
                <p:cNvSpPr txBox="1">
                  <a:spLocks noChangeArrowheads="1"/>
                </p:cNvSpPr>
                <p:nvPr/>
              </p:nvSpPr>
              <p:spPr bwMode="auto">
                <a:xfrm>
                  <a:off x="34365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8</a:t>
                  </a:r>
                  <a:endParaRPr lang="en-US" sz="4400" kern="0" dirty="0">
                    <a:solidFill>
                      <a:sysClr val="windowText" lastClr="000000"/>
                    </a:solidFill>
                    <a:latin typeface="Arial" pitchFamily="34" charset="0"/>
                    <a:cs typeface="Arial" pitchFamily="34" charset="0"/>
                  </a:endParaRPr>
                </a:p>
              </p:txBody>
            </p:sp>
            <p:sp>
              <p:nvSpPr>
                <p:cNvPr id="80" name="Text Box 30"/>
                <p:cNvSpPr txBox="1">
                  <a:spLocks noChangeArrowheads="1"/>
                </p:cNvSpPr>
                <p:nvPr/>
              </p:nvSpPr>
              <p:spPr bwMode="auto">
                <a:xfrm>
                  <a:off x="317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5</a:t>
                  </a:r>
                  <a:endParaRPr lang="en-US" sz="4400" kern="0" dirty="0">
                    <a:solidFill>
                      <a:sysClr val="windowText" lastClr="000000"/>
                    </a:solidFill>
                    <a:latin typeface="Arial" pitchFamily="34" charset="0"/>
                    <a:cs typeface="Arial" pitchFamily="34" charset="0"/>
                  </a:endParaRPr>
                </a:p>
              </p:txBody>
            </p:sp>
            <p:sp>
              <p:nvSpPr>
                <p:cNvPr id="81" name="Rectangle 80"/>
                <p:cNvSpPr/>
                <p:nvPr/>
              </p:nvSpPr>
              <p:spPr>
                <a:xfrm>
                  <a:off x="35563192" y="19729606"/>
                  <a:ext cx="2667000" cy="830997"/>
                </a:xfrm>
                <a:prstGeom prst="rect">
                  <a:avLst/>
                </a:prstGeom>
              </p:spPr>
              <p:txBody>
                <a:bodyPr wrap="square">
                  <a:spAutoFit/>
                </a:bodyPr>
                <a:lstStyle/>
                <a:p>
                  <a:r>
                    <a:rPr lang="en-GB" sz="4800" dirty="0" smtClean="0">
                      <a:latin typeface="Arial" pitchFamily="34" charset="0"/>
                      <a:cs typeface="Arial" pitchFamily="34" charset="0"/>
                    </a:rPr>
                    <a:t>band no.</a:t>
                  </a:r>
                  <a:endParaRPr lang="en-US" sz="4800" dirty="0">
                    <a:latin typeface="Arial" pitchFamily="34" charset="0"/>
                    <a:cs typeface="Arial" pitchFamily="34" charset="0"/>
                  </a:endParaRPr>
                </a:p>
              </p:txBody>
            </p:sp>
            <p:sp>
              <p:nvSpPr>
                <p:cNvPr id="82" name="Text Box 30"/>
                <p:cNvSpPr txBox="1">
                  <a:spLocks noChangeArrowheads="1"/>
                </p:cNvSpPr>
                <p:nvPr/>
              </p:nvSpPr>
              <p:spPr bwMode="auto">
                <a:xfrm>
                  <a:off x="29037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2</a:t>
                  </a:r>
                  <a:endParaRPr lang="en-US" sz="4400" kern="0" dirty="0">
                    <a:solidFill>
                      <a:sysClr val="windowText" lastClr="000000"/>
                    </a:solidFill>
                    <a:latin typeface="Arial" pitchFamily="34" charset="0"/>
                    <a:cs typeface="Arial" pitchFamily="34" charset="0"/>
                  </a:endParaRPr>
                </a:p>
              </p:txBody>
            </p:sp>
            <p:sp>
              <p:nvSpPr>
                <p:cNvPr id="83" name="Text Box 30"/>
                <p:cNvSpPr txBox="1">
                  <a:spLocks noChangeArrowheads="1"/>
                </p:cNvSpPr>
                <p:nvPr/>
              </p:nvSpPr>
              <p:spPr bwMode="auto">
                <a:xfrm>
                  <a:off x="299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3</a:t>
                  </a:r>
                  <a:endParaRPr lang="en-US" sz="4400" kern="0" dirty="0">
                    <a:solidFill>
                      <a:sysClr val="windowText" lastClr="000000"/>
                    </a:solidFill>
                    <a:latin typeface="Arial" pitchFamily="34" charset="0"/>
                    <a:cs typeface="Arial" pitchFamily="34" charset="0"/>
                  </a:endParaRPr>
                </a:p>
              </p:txBody>
            </p:sp>
            <p:sp>
              <p:nvSpPr>
                <p:cNvPr id="84" name="Text Box 30"/>
                <p:cNvSpPr txBox="1">
                  <a:spLocks noChangeArrowheads="1"/>
                </p:cNvSpPr>
                <p:nvPr/>
              </p:nvSpPr>
              <p:spPr bwMode="auto">
                <a:xfrm>
                  <a:off x="30762592" y="19765606"/>
                  <a:ext cx="1442262"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4</a:t>
                  </a:r>
                  <a:endParaRPr lang="en-US" sz="4400" kern="0" dirty="0">
                    <a:solidFill>
                      <a:sysClr val="windowText" lastClr="000000"/>
                    </a:solidFill>
                    <a:latin typeface="Arial" pitchFamily="34" charset="0"/>
                    <a:cs typeface="Arial" pitchFamily="34" charset="0"/>
                  </a:endParaRPr>
                </a:p>
              </p:txBody>
            </p:sp>
            <p:sp>
              <p:nvSpPr>
                <p:cNvPr id="85" name="Text Box 30"/>
                <p:cNvSpPr txBox="1">
                  <a:spLocks noChangeArrowheads="1"/>
                </p:cNvSpPr>
                <p:nvPr/>
              </p:nvSpPr>
              <p:spPr bwMode="auto">
                <a:xfrm>
                  <a:off x="326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6</a:t>
                  </a:r>
                  <a:endParaRPr lang="en-US" sz="4400" kern="0" dirty="0">
                    <a:solidFill>
                      <a:sysClr val="windowText" lastClr="000000"/>
                    </a:solidFill>
                    <a:latin typeface="Arial" pitchFamily="34" charset="0"/>
                    <a:cs typeface="Arial" pitchFamily="34" charset="0"/>
                  </a:endParaRPr>
                </a:p>
              </p:txBody>
            </p:sp>
            <p:sp>
              <p:nvSpPr>
                <p:cNvPr id="86" name="Text Box 30"/>
                <p:cNvSpPr txBox="1">
                  <a:spLocks noChangeArrowheads="1"/>
                </p:cNvSpPr>
                <p:nvPr/>
              </p:nvSpPr>
              <p:spPr bwMode="auto">
                <a:xfrm>
                  <a:off x="28137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1</a:t>
                  </a:r>
                  <a:endParaRPr lang="en-US" sz="4400" kern="0" dirty="0">
                    <a:solidFill>
                      <a:sysClr val="windowText" lastClr="000000"/>
                    </a:solidFill>
                    <a:latin typeface="Arial" pitchFamily="34" charset="0"/>
                    <a:cs typeface="Arial" pitchFamily="34" charset="0"/>
                  </a:endParaRPr>
                </a:p>
              </p:txBody>
            </p:sp>
            <p:sp>
              <p:nvSpPr>
                <p:cNvPr id="87" name="Text Box 30"/>
                <p:cNvSpPr txBox="1">
                  <a:spLocks noChangeArrowheads="1"/>
                </p:cNvSpPr>
                <p:nvPr/>
              </p:nvSpPr>
              <p:spPr bwMode="auto">
                <a:xfrm>
                  <a:off x="33505792"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7</a:t>
                  </a:r>
                  <a:endParaRPr lang="en-US" sz="4400" kern="0" dirty="0">
                    <a:solidFill>
                      <a:sysClr val="windowText" lastClr="000000"/>
                    </a:solidFill>
                    <a:latin typeface="Arial" pitchFamily="34" charset="0"/>
                    <a:cs typeface="Arial" pitchFamily="34" charset="0"/>
                  </a:endParaRPr>
                </a:p>
              </p:txBody>
            </p:sp>
          </p:grpSp>
          <p:grpSp>
            <p:nvGrpSpPr>
              <p:cNvPr id="5" name="Group 28"/>
              <p:cNvGrpSpPr/>
              <p:nvPr/>
            </p:nvGrpSpPr>
            <p:grpSpPr>
              <a:xfrm>
                <a:off x="26784000" y="24768000"/>
                <a:ext cx="10425738" cy="1694997"/>
                <a:chOff x="26495392" y="21601606"/>
                <a:chExt cx="10425738" cy="1694997"/>
              </a:xfrm>
            </p:grpSpPr>
            <p:sp>
              <p:nvSpPr>
                <p:cNvPr id="72" name="Text Box 30"/>
                <p:cNvSpPr txBox="1">
                  <a:spLocks noChangeArrowheads="1"/>
                </p:cNvSpPr>
                <p:nvPr/>
              </p:nvSpPr>
              <p:spPr bwMode="auto">
                <a:xfrm>
                  <a:off x="26495392" y="21601606"/>
                  <a:ext cx="15240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.125</a:t>
                  </a:r>
                  <a:endParaRPr lang="en-US" sz="4800" kern="0" dirty="0">
                    <a:solidFill>
                      <a:sysClr val="windowText" lastClr="000000"/>
                    </a:solidFill>
                    <a:latin typeface="Arial" pitchFamily="34" charset="0"/>
                    <a:cs typeface="Arial" pitchFamily="34" charset="0"/>
                  </a:endParaRPr>
                </a:p>
              </p:txBody>
            </p:sp>
            <p:sp>
              <p:nvSpPr>
                <p:cNvPr id="73" name="Text Box 30"/>
                <p:cNvSpPr txBox="1">
                  <a:spLocks noChangeArrowheads="1"/>
                </p:cNvSpPr>
                <p:nvPr/>
              </p:nvSpPr>
              <p:spPr bwMode="auto">
                <a:xfrm>
                  <a:off x="33105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2.5</a:t>
                  </a:r>
                  <a:endParaRPr lang="en-US" sz="4800" kern="0" dirty="0">
                    <a:solidFill>
                      <a:sysClr val="windowText" lastClr="000000"/>
                    </a:solidFill>
                    <a:latin typeface="Arial" pitchFamily="34" charset="0"/>
                    <a:cs typeface="Arial" pitchFamily="34" charset="0"/>
                  </a:endParaRPr>
                </a:p>
              </p:txBody>
            </p:sp>
            <p:sp>
              <p:nvSpPr>
                <p:cNvPr id="74" name="Text Box 30"/>
                <p:cNvSpPr txBox="1">
                  <a:spLocks noChangeArrowheads="1"/>
                </p:cNvSpPr>
                <p:nvPr/>
              </p:nvSpPr>
              <p:spPr bwMode="auto">
                <a:xfrm>
                  <a:off x="31197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1.</a:t>
                  </a:r>
                  <a:endParaRPr lang="en-US" sz="4800" kern="0" dirty="0">
                    <a:solidFill>
                      <a:sysClr val="windowText" lastClr="000000"/>
                    </a:solidFill>
                    <a:latin typeface="Arial" pitchFamily="34" charset="0"/>
                    <a:cs typeface="Arial" pitchFamily="34" charset="0"/>
                  </a:endParaRPr>
                </a:p>
              </p:txBody>
            </p:sp>
            <p:sp>
              <p:nvSpPr>
                <p:cNvPr id="75" name="Text Box 30"/>
                <p:cNvSpPr txBox="1">
                  <a:spLocks noChangeArrowheads="1"/>
                </p:cNvSpPr>
                <p:nvPr/>
              </p:nvSpPr>
              <p:spPr bwMode="auto">
                <a:xfrm>
                  <a:off x="29649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.5</a:t>
                  </a:r>
                  <a:endParaRPr lang="en-US" sz="4800" kern="0" dirty="0">
                    <a:solidFill>
                      <a:sysClr val="windowText" lastClr="000000"/>
                    </a:solidFill>
                    <a:latin typeface="Arial" pitchFamily="34" charset="0"/>
                    <a:cs typeface="Arial" pitchFamily="34" charset="0"/>
                  </a:endParaRPr>
                </a:p>
              </p:txBody>
            </p:sp>
            <p:sp>
              <p:nvSpPr>
                <p:cNvPr id="76" name="Text Box 30"/>
                <p:cNvSpPr txBox="1">
                  <a:spLocks noChangeArrowheads="1"/>
                </p:cNvSpPr>
                <p:nvPr/>
              </p:nvSpPr>
              <p:spPr bwMode="auto">
                <a:xfrm>
                  <a:off x="28101130" y="21602618"/>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.25</a:t>
                  </a:r>
                  <a:endParaRPr lang="en-US" sz="4800" kern="0" dirty="0">
                    <a:solidFill>
                      <a:sysClr val="windowText" lastClr="000000"/>
                    </a:solidFill>
                    <a:latin typeface="Arial" pitchFamily="34" charset="0"/>
                    <a:cs typeface="Arial" pitchFamily="34" charset="0"/>
                  </a:endParaRPr>
                </a:p>
              </p:txBody>
            </p:sp>
            <p:sp>
              <p:nvSpPr>
                <p:cNvPr id="77" name="Rectangle 76"/>
                <p:cNvSpPr/>
                <p:nvPr/>
              </p:nvSpPr>
              <p:spPr>
                <a:xfrm>
                  <a:off x="27777130" y="22465606"/>
                  <a:ext cx="9144000" cy="830997"/>
                </a:xfrm>
                <a:prstGeom prst="rect">
                  <a:avLst/>
                </a:prstGeom>
              </p:spPr>
              <p:txBody>
                <a:bodyPr wrap="square">
                  <a:spAutoFit/>
                </a:bodyPr>
                <a:lstStyle/>
                <a:p>
                  <a:r>
                    <a:rPr lang="en-GB" sz="4800" dirty="0" smtClean="0">
                      <a:latin typeface="Arial" pitchFamily="34" charset="0"/>
                      <a:cs typeface="Arial" pitchFamily="34" charset="0"/>
                    </a:rPr>
                    <a:t>frequency, kHz (log scale)</a:t>
                  </a:r>
                  <a:endParaRPr lang="en-US" sz="4800" dirty="0">
                    <a:latin typeface="Arial" pitchFamily="34" charset="0"/>
                    <a:cs typeface="Arial" pitchFamily="34" charset="0"/>
                  </a:endParaRPr>
                </a:p>
              </p:txBody>
            </p:sp>
            <p:sp>
              <p:nvSpPr>
                <p:cNvPr id="78" name="Text Box 30"/>
                <p:cNvSpPr txBox="1">
                  <a:spLocks noChangeArrowheads="1"/>
                </p:cNvSpPr>
                <p:nvPr/>
              </p:nvSpPr>
              <p:spPr bwMode="auto">
                <a:xfrm>
                  <a:off x="34761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5.</a:t>
                  </a:r>
                  <a:endParaRPr lang="en-US" sz="4800" kern="0" dirty="0">
                    <a:solidFill>
                      <a:sysClr val="windowText" lastClr="000000"/>
                    </a:solidFill>
                    <a:latin typeface="Arial" pitchFamily="34" charset="0"/>
                    <a:cs typeface="Arial" pitchFamily="34" charset="0"/>
                  </a:endParaRPr>
                </a:p>
              </p:txBody>
            </p:sp>
          </p:grpSp>
          <p:sp>
            <p:nvSpPr>
              <p:cNvPr id="68" name="Text Box 30"/>
              <p:cNvSpPr txBox="1">
                <a:spLocks noChangeArrowheads="1"/>
              </p:cNvSpPr>
              <p:nvPr/>
            </p:nvSpPr>
            <p:spPr bwMode="auto">
              <a:xfrm>
                <a:off x="24261782" y="11153734"/>
                <a:ext cx="20574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20 dB </a:t>
                </a:r>
                <a:endParaRPr lang="en-US" sz="4800" kern="0" dirty="0">
                  <a:solidFill>
                    <a:sysClr val="windowText" lastClr="000000"/>
                  </a:solidFill>
                  <a:latin typeface="Arial" pitchFamily="34" charset="0"/>
                  <a:cs typeface="Arial" pitchFamily="34" charset="0"/>
                </a:endParaRPr>
              </a:p>
            </p:txBody>
          </p:sp>
          <p:sp>
            <p:nvSpPr>
              <p:cNvPr id="69" name="Rectangle 68"/>
              <p:cNvSpPr/>
              <p:nvPr/>
            </p:nvSpPr>
            <p:spPr>
              <a:xfrm>
                <a:off x="35691862" y="15725766"/>
                <a:ext cx="4191000" cy="830997"/>
              </a:xfrm>
              <a:prstGeom prst="rect">
                <a:avLst/>
              </a:prstGeom>
            </p:spPr>
            <p:txBody>
              <a:bodyPr wrap="square">
                <a:spAutoFit/>
              </a:bodyPr>
              <a:lstStyle/>
              <a:p>
                <a:r>
                  <a:rPr lang="en-US" sz="4800" dirty="0" smtClean="0">
                    <a:latin typeface="Arial" pitchFamily="34" charset="0"/>
                    <a:cs typeface="Arial" pitchFamily="34" charset="0"/>
                  </a:rPr>
                  <a:t>consonant, [s] </a:t>
                </a:r>
                <a:endParaRPr lang="en-US" sz="4800" dirty="0">
                  <a:latin typeface="Arial" pitchFamily="34" charset="0"/>
                  <a:cs typeface="Arial" pitchFamily="34" charset="0"/>
                </a:endParaRPr>
              </a:p>
            </p:txBody>
          </p:sp>
          <p:sp>
            <p:nvSpPr>
              <p:cNvPr id="70" name="Rectangle 69"/>
              <p:cNvSpPr/>
              <p:nvPr/>
            </p:nvSpPr>
            <p:spPr>
              <a:xfrm>
                <a:off x="35763300" y="20797864"/>
                <a:ext cx="2895600" cy="923330"/>
              </a:xfrm>
              <a:prstGeom prst="rect">
                <a:avLst/>
              </a:prstGeom>
            </p:spPr>
            <p:txBody>
              <a:bodyPr wrap="square">
                <a:spAutoFit/>
              </a:bodyPr>
              <a:lstStyle/>
              <a:p>
                <a:r>
                  <a:rPr lang="en-US" sz="4800" dirty="0" smtClean="0">
                    <a:latin typeface="Arial" pitchFamily="34" charset="0"/>
                    <a:cs typeface="Arial" pitchFamily="34" charset="0"/>
                  </a:rPr>
                  <a:t>vowel, [</a:t>
                </a:r>
                <a:r>
                  <a:rPr lang="en-US" sz="5400" b="1" dirty="0" smtClean="0">
                    <a:latin typeface="Arial" pitchFamily="34" charset="0"/>
                    <a:cs typeface="Arial" pitchFamily="34" charset="0"/>
                  </a:rPr>
                  <a:t>ɜ</a:t>
                </a:r>
                <a:r>
                  <a:rPr lang="en-US" sz="4800" dirty="0" smtClean="0">
                    <a:latin typeface="Arial" pitchFamily="34" charset="0"/>
                    <a:cs typeface="Arial" pitchFamily="34" charset="0"/>
                  </a:rPr>
                  <a:t>] </a:t>
                </a:r>
                <a:endParaRPr lang="en-US" sz="4800" dirty="0">
                  <a:latin typeface="Arial" pitchFamily="34" charset="0"/>
                  <a:cs typeface="Arial" pitchFamily="34" charset="0"/>
                </a:endParaRPr>
              </a:p>
            </p:txBody>
          </p:sp>
          <p:sp>
            <p:nvSpPr>
              <p:cNvPr id="71" name="Rectangle 70"/>
              <p:cNvSpPr/>
              <p:nvPr/>
            </p:nvSpPr>
            <p:spPr>
              <a:xfrm>
                <a:off x="35691862" y="11368048"/>
                <a:ext cx="2895600" cy="830997"/>
              </a:xfrm>
              <a:prstGeom prst="rect">
                <a:avLst/>
              </a:prstGeom>
            </p:spPr>
            <p:txBody>
              <a:bodyPr wrap="square">
                <a:spAutoFit/>
              </a:bodyPr>
              <a:lstStyle/>
              <a:p>
                <a:r>
                  <a:rPr lang="en-US" sz="4800" dirty="0" smtClean="0">
                    <a:latin typeface="Arial" pitchFamily="34" charset="0"/>
                    <a:cs typeface="Arial" pitchFamily="34" charset="0"/>
                  </a:rPr>
                  <a:t>difference </a:t>
                </a:r>
                <a:endParaRPr lang="en-US" sz="4800" dirty="0">
                  <a:latin typeface="Arial" pitchFamily="34" charset="0"/>
                  <a:cs typeface="Arial" pitchFamily="34" charset="0"/>
                </a:endParaRPr>
              </a:p>
            </p:txBody>
          </p:sp>
        </p:grpSp>
      </p:grpSp>
      <p:pic>
        <p:nvPicPr>
          <p:cNvPr id="94210" name="Picture 2"/>
          <p:cNvPicPr>
            <a:picLocks noChangeAspect="1" noChangeArrowheads="1"/>
          </p:cNvPicPr>
          <p:nvPr/>
        </p:nvPicPr>
        <p:blipFill>
          <a:blip r:embed="rId5" cstate="print"/>
          <a:srcRect l="32561" t="2745" r="1667" b="12549"/>
          <a:stretch>
            <a:fillRect/>
          </a:stretch>
        </p:blipFill>
        <p:spPr bwMode="auto">
          <a:xfrm>
            <a:off x="1615936" y="5010066"/>
            <a:ext cx="20145516" cy="215417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outVertical)">
                                      <p:cBhvr>
                                        <p:cTn id="11"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545158" y="5295819"/>
            <a:ext cx="32361414" cy="22717284"/>
          </a:xfrm>
          <a:prstGeom prst="rect">
            <a:avLst/>
          </a:prstGeom>
        </p:spPr>
        <p:txBody>
          <a:bodyPr/>
          <a:lstStyle/>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both importance functions are high-pass</a:t>
            </a: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this could arise from a band-by-band mechanism, </a:t>
            </a:r>
          </a:p>
          <a:p>
            <a:pPr marL="598488" lvl="0" indent="-598488"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as the test-word’s [s] is essentially high-frequency noise   </a:t>
            </a:r>
          </a:p>
          <a:p>
            <a:pPr marL="598488" indent="-598488" defTabSz="3878263" eaLnBrk="0" hangingPunct="0">
              <a:lnSpc>
                <a:spcPct val="80000"/>
              </a:lnSpc>
              <a:spcBef>
                <a:spcPct val="60000"/>
              </a:spcBef>
              <a:buClr>
                <a:schemeClr val="tx2"/>
              </a:buClr>
              <a:defRPr/>
            </a:pPr>
            <a:endParaRPr kumimoji="0" lang="en-GB" sz="9600" b="0" i="0" u="none" strike="noStrike" kern="0" cap="none" spc="0" normalizeH="0" baseline="0" dirty="0" smtClean="0">
              <a:ln>
                <a:noFill/>
              </a:ln>
              <a:solidFill>
                <a:srgbClr val="106DB6"/>
              </a:solidFill>
              <a:effectLst/>
              <a:uLnTx/>
              <a:uFillTx/>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113666" y="3618732"/>
            <a:ext cx="41314159" cy="21242360"/>
          </a:xfrm>
          <a:prstGeom prst="rect">
            <a:avLst/>
          </a:prstGeom>
        </p:spPr>
        <p:txBody>
          <a:bodyPr/>
          <a:lstStyle/>
          <a:p>
            <a:pPr marL="598488" indent="-598488"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or not?</a:t>
            </a:r>
          </a:p>
          <a:p>
            <a:pPr marL="598488"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indent="-598488" defTabSz="3878263" eaLnBrk="0" hangingPunct="0">
              <a:lnSpc>
                <a:spcPct val="80000"/>
              </a:lnSpc>
              <a:spcBef>
                <a:spcPct val="60000"/>
              </a:spcBef>
              <a:buClr>
                <a:schemeClr val="tx2"/>
              </a:buClr>
              <a:buFontTx/>
              <a:buChar char="•"/>
              <a:defRPr/>
            </a:pPr>
            <a:r>
              <a:rPr lang="en-US" sz="9600" dirty="0" smtClean="0">
                <a:latin typeface="Arial" pitchFamily="34" charset="0"/>
                <a:cs typeface="Arial" pitchFamily="34" charset="0"/>
              </a:rPr>
              <a:t> Nielsen &amp; </a:t>
            </a:r>
            <a:r>
              <a:rPr lang="en-US" sz="9600" dirty="0" err="1" smtClean="0">
                <a:latin typeface="Arial" pitchFamily="34" charset="0"/>
                <a:cs typeface="Arial" pitchFamily="34" charset="0"/>
              </a:rPr>
              <a:t>Dau</a:t>
            </a:r>
            <a:r>
              <a:rPr lang="en-US" sz="9600" dirty="0" smtClean="0">
                <a:latin typeface="Arial" pitchFamily="34" charset="0"/>
                <a:cs typeface="Arial" pitchFamily="34" charset="0"/>
              </a:rPr>
              <a:t> (2010) JASA 128, 3088-3094;</a:t>
            </a:r>
          </a:p>
          <a:p>
            <a:pPr marL="598488"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context effects with speech are ‘interference’</a:t>
            </a:r>
          </a:p>
          <a:p>
            <a:pPr marL="598488"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interference effects from preceding contexts are ubiquitous</a:t>
            </a:r>
          </a:p>
          <a:p>
            <a:pPr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 specifically, from modulation masking; </a:t>
            </a:r>
          </a:p>
          <a:p>
            <a:pPr defTabSz="3878263" eaLnBrk="0" hangingPunct="0">
              <a:lnSpc>
                <a:spcPct val="80000"/>
              </a:lnSpc>
              <a:spcBef>
                <a:spcPct val="60000"/>
              </a:spcBef>
              <a:buClr>
                <a:schemeClr val="tx2"/>
              </a:buClr>
              <a:defRPr/>
            </a:pPr>
            <a:r>
              <a:rPr lang="de-DE" sz="9600" dirty="0" smtClean="0">
                <a:latin typeface="Arial" pitchFamily="34" charset="0"/>
                <a:cs typeface="Arial" pitchFamily="34" charset="0"/>
              </a:rPr>
              <a:t>            Wojtczak &amp; Viemeister</a:t>
            </a:r>
            <a:r>
              <a:rPr lang="de-DE" sz="9600" dirty="0">
                <a:latin typeface="Arial" pitchFamily="34" charset="0"/>
                <a:cs typeface="Arial" pitchFamily="34" charset="0"/>
              </a:rPr>
              <a:t> </a:t>
            </a:r>
            <a:r>
              <a:rPr lang="de-DE" sz="9600" dirty="0" smtClean="0">
                <a:latin typeface="Arial" pitchFamily="34" charset="0"/>
                <a:cs typeface="Arial" pitchFamily="34" charset="0"/>
              </a:rPr>
              <a:t>(2005) </a:t>
            </a:r>
            <a:r>
              <a:rPr lang="en-US" sz="9600" dirty="0">
                <a:latin typeface="Arial" pitchFamily="34" charset="0"/>
                <a:cs typeface="Arial" pitchFamily="34" charset="0"/>
              </a:rPr>
              <a:t>JASA 3198-3210</a:t>
            </a:r>
            <a:endParaRPr lang="en-US" sz="9600" dirty="0" smtClean="0">
              <a:latin typeface="Arial" pitchFamily="34" charset="0"/>
              <a:cs typeface="Arial" pitchFamily="34" charset="0"/>
            </a:endParaRPr>
          </a:p>
          <a:p>
            <a:pPr marL="598488"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don’t arise from constancy</a:t>
            </a:r>
          </a:p>
          <a:p>
            <a:pPr defTabSz="3878263" eaLnBrk="0" hangingPunct="0">
              <a:lnSpc>
                <a:spcPct val="80000"/>
              </a:lnSpc>
              <a:spcBef>
                <a:spcPct val="60000"/>
              </a:spcBef>
              <a:buClr>
                <a:schemeClr val="tx2"/>
              </a:buClr>
              <a:defRPr/>
            </a:pPr>
            <a:r>
              <a:rPr lang="en-US" sz="9600" dirty="0">
                <a:latin typeface="Arial" pitchFamily="34" charset="0"/>
                <a:cs typeface="Arial" pitchFamily="34" charset="0"/>
              </a:rPr>
              <a:t> </a:t>
            </a:r>
            <a:r>
              <a:rPr lang="en-US" sz="9600" dirty="0" smtClean="0">
                <a:latin typeface="Arial" pitchFamily="34" charset="0"/>
                <a:cs typeface="Arial" pitchFamily="34" charset="0"/>
              </a:rPr>
              <a:t>  </a:t>
            </a:r>
          </a:p>
          <a:p>
            <a:pPr marL="598488" lvl="0" indent="-598488"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a:t>
            </a:r>
          </a:p>
          <a:p>
            <a:pPr marL="598488" lvl="0"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800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extLst>
      <p:ext uri="{BB962C8B-B14F-4D97-AF65-F5344CB8AC3E}">
        <p14:creationId xmlns:p14="http://schemas.microsoft.com/office/powerpoint/2010/main" val="27229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1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1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10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10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left)">
                                      <p:cBhvr>
                                        <p:cTn id="42"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3"/>
          <p:cNvSpPr txBox="1">
            <a:spLocks noChangeAspect="1" noChangeArrowheads="1"/>
          </p:cNvSpPr>
          <p:nvPr/>
        </p:nvSpPr>
        <p:spPr>
          <a:xfrm>
            <a:off x="1189203" y="2682628"/>
            <a:ext cx="39967464" cy="31972425"/>
          </a:xfrm>
          <a:prstGeom prst="rect">
            <a:avLst/>
          </a:prstGeom>
        </p:spPr>
        <p:txBody>
          <a:bodyPr/>
          <a:lstStyle/>
          <a:p>
            <a:pPr marL="598488" lvl="0" indent="-598488" defTabSz="3878263" eaLnBrk="0" hangingPunct="0">
              <a:lnSpc>
                <a:spcPct val="80000"/>
              </a:lnSpc>
              <a:spcBef>
                <a:spcPct val="60000"/>
              </a:spcBef>
              <a:buClr>
                <a:schemeClr val="tx2"/>
              </a:buClr>
              <a:buFontTx/>
              <a:buChar char="•"/>
            </a:pPr>
            <a:r>
              <a:rPr lang="en-US" sz="9600" kern="0" dirty="0" smtClean="0">
                <a:latin typeface="Arial" pitchFamily="34" charset="0"/>
                <a:cs typeface="Arial" pitchFamily="34" charset="0"/>
              </a:rPr>
              <a:t>  effects of  removing bands from the context</a:t>
            </a:r>
            <a:r>
              <a:rPr lang="en-US" sz="6600" kern="0" dirty="0" smtClean="0">
                <a:latin typeface="Arial" pitchFamily="34" charset="0"/>
                <a:cs typeface="Arial" pitchFamily="34" charset="0"/>
              </a:rPr>
              <a:t>:</a:t>
            </a:r>
          </a:p>
          <a:p>
            <a:pPr marL="598488" lvl="0" indent="-598488" defTabSz="3878263" eaLnBrk="0" hangingPunct="0">
              <a:lnSpc>
                <a:spcPct val="80000"/>
              </a:lnSpc>
              <a:spcBef>
                <a:spcPct val="60000"/>
              </a:spcBef>
              <a:buClr>
                <a:schemeClr val="tx2"/>
              </a:buClr>
              <a:buFontTx/>
              <a:buChar char="•"/>
            </a:pPr>
            <a:r>
              <a:rPr lang="en-US" sz="9600" kern="0" dirty="0" smtClean="0">
                <a:latin typeface="Arial" pitchFamily="34" charset="0"/>
                <a:cs typeface="Arial" pitchFamily="34" charset="0"/>
              </a:rPr>
              <a:t>  if ‘default’ (a priori) setting of each  band is compensation </a:t>
            </a:r>
          </a:p>
          <a:p>
            <a:pPr lvl="0" defTabSz="3878263" eaLnBrk="0" hangingPunct="0">
              <a:lnSpc>
                <a:spcPct val="80000"/>
              </a:lnSpc>
              <a:spcBef>
                <a:spcPct val="60000"/>
              </a:spcBef>
              <a:buClr>
                <a:schemeClr val="tx2"/>
              </a:buClr>
            </a:pPr>
            <a:r>
              <a:rPr lang="en-US" sz="9600" kern="0" dirty="0" smtClean="0">
                <a:latin typeface="Arial" pitchFamily="34" charset="0"/>
                <a:cs typeface="Arial" pitchFamily="34" charset="0"/>
              </a:rPr>
              <a:t>    - effects should resemble those of increasing bands’ distance to 10 m</a:t>
            </a: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pPr>
            <a:r>
              <a:rPr lang="en-GB" sz="9600" kern="0" dirty="0" smtClean="0">
                <a:latin typeface="Arial" pitchFamily="34" charset="0"/>
                <a:cs typeface="Arial" pitchFamily="34" charset="0"/>
              </a:rPr>
              <a:t>  all test word’s bands present, and varied between 0.32 m and 10 m  </a:t>
            </a:r>
            <a:endParaRPr lang="en-US" sz="9600" dirty="0" smtClean="0">
              <a:latin typeface="Arial" charset="0"/>
              <a:cs typeface="Arial"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r>
              <a:rPr lang="en-GB" sz="9600" kern="0" dirty="0" smtClean="0">
                <a:latin typeface="Arial" pitchFamily="34" charset="0"/>
                <a:cs typeface="Arial" pitchFamily="34" charset="0"/>
              </a:rPr>
              <a:t>     </a:t>
            </a: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grpSp>
        <p:nvGrpSpPr>
          <p:cNvPr id="2" name="Group 205"/>
          <p:cNvGrpSpPr/>
          <p:nvPr/>
        </p:nvGrpSpPr>
        <p:grpSpPr>
          <a:xfrm>
            <a:off x="11818612" y="14799917"/>
            <a:ext cx="1545840" cy="3977900"/>
            <a:chOff x="4032000" y="11312900"/>
            <a:chExt cx="1545840" cy="3977900"/>
          </a:xfrm>
        </p:grpSpPr>
        <p:sp>
          <p:nvSpPr>
            <p:cNvPr id="1177" name="Flowchart: Process 112"/>
            <p:cNvSpPr>
              <a:spLocks noChangeArrowheads="1"/>
            </p:cNvSpPr>
            <p:nvPr/>
          </p:nvSpPr>
          <p:spPr bwMode="auto">
            <a:xfrm>
              <a:off x="4061643"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sp>
          <p:nvSpPr>
            <p:cNvPr id="1178" name="Flowchart: Process 113"/>
            <p:cNvSpPr>
              <a:spLocks noChangeArrowheads="1"/>
            </p:cNvSpPr>
            <p:nvPr/>
          </p:nvSpPr>
          <p:spPr bwMode="auto">
            <a:xfrm>
              <a:off x="4758740"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cxnSp>
          <p:nvCxnSpPr>
            <p:cNvPr id="1179" name="Straight Connector 114"/>
            <p:cNvCxnSpPr>
              <a:cxnSpLocks noChangeShapeType="1"/>
            </p:cNvCxnSpPr>
            <p:nvPr/>
          </p:nvCxnSpPr>
          <p:spPr bwMode="auto">
            <a:xfrm>
              <a:off x="4064370" y="11484328"/>
              <a:ext cx="1513470" cy="216"/>
            </a:xfrm>
            <a:prstGeom prst="line">
              <a:avLst/>
            </a:prstGeom>
            <a:noFill/>
            <a:ln w="127000" algn="ctr">
              <a:solidFill>
                <a:srgbClr val="009900">
                  <a:alpha val="40000"/>
                </a:srgbClr>
              </a:solidFill>
              <a:round/>
              <a:headEnd/>
              <a:tailEnd/>
            </a:ln>
          </p:spPr>
        </p:cxnSp>
        <p:sp>
          <p:nvSpPr>
            <p:cNvPr id="1182" name="Flowchart: Process 102"/>
            <p:cNvSpPr>
              <a:spLocks noChangeArrowheads="1"/>
            </p:cNvSpPr>
            <p:nvPr/>
          </p:nvSpPr>
          <p:spPr bwMode="auto">
            <a:xfrm>
              <a:off x="4051762"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3" name="Flowchart: Process 103"/>
            <p:cNvSpPr>
              <a:spLocks noChangeArrowheads="1"/>
            </p:cNvSpPr>
            <p:nvPr/>
          </p:nvSpPr>
          <p:spPr bwMode="auto">
            <a:xfrm>
              <a:off x="4748859"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4" name="Straight Connector 104"/>
            <p:cNvCxnSpPr>
              <a:cxnSpLocks noChangeShapeType="1"/>
            </p:cNvCxnSpPr>
            <p:nvPr/>
          </p:nvCxnSpPr>
          <p:spPr bwMode="auto">
            <a:xfrm>
              <a:off x="4064370" y="12699249"/>
              <a:ext cx="1513470" cy="216"/>
            </a:xfrm>
            <a:prstGeom prst="line">
              <a:avLst/>
            </a:prstGeom>
            <a:noFill/>
            <a:ln w="127000" algn="ctr">
              <a:solidFill>
                <a:srgbClr val="009900">
                  <a:alpha val="40000"/>
                </a:srgbClr>
              </a:solidFill>
              <a:round/>
              <a:headEnd/>
              <a:tailEnd/>
            </a:ln>
          </p:spPr>
        </p:cxnSp>
        <p:sp>
          <p:nvSpPr>
            <p:cNvPr id="1187" name="Flowchart: Process 90"/>
            <p:cNvSpPr>
              <a:spLocks noChangeArrowheads="1"/>
            </p:cNvSpPr>
            <p:nvPr/>
          </p:nvSpPr>
          <p:spPr bwMode="auto">
            <a:xfrm>
              <a:off x="4041881"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88" name="Flowchart: Process 91"/>
            <p:cNvSpPr>
              <a:spLocks noChangeArrowheads="1"/>
            </p:cNvSpPr>
            <p:nvPr/>
          </p:nvSpPr>
          <p:spPr bwMode="auto">
            <a:xfrm>
              <a:off x="4738978"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89" name="Straight Connector 92"/>
            <p:cNvCxnSpPr>
              <a:cxnSpLocks noChangeShapeType="1"/>
            </p:cNvCxnSpPr>
            <p:nvPr/>
          </p:nvCxnSpPr>
          <p:spPr bwMode="auto">
            <a:xfrm>
              <a:off x="4064370" y="13904451"/>
              <a:ext cx="1513470" cy="216"/>
            </a:xfrm>
            <a:prstGeom prst="line">
              <a:avLst/>
            </a:prstGeom>
            <a:noFill/>
            <a:ln w="127000" algn="ctr">
              <a:solidFill>
                <a:srgbClr val="009900">
                  <a:alpha val="40000"/>
                </a:srgbClr>
              </a:solidFill>
              <a:round/>
              <a:headEnd/>
              <a:tailEnd/>
            </a:ln>
          </p:spPr>
        </p:cxnSp>
        <p:sp>
          <p:nvSpPr>
            <p:cNvPr id="1192" name="Flowchart: Process 80"/>
            <p:cNvSpPr>
              <a:spLocks noChangeArrowheads="1"/>
            </p:cNvSpPr>
            <p:nvPr/>
          </p:nvSpPr>
          <p:spPr bwMode="auto">
            <a:xfrm>
              <a:off x="4032000"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193" name="Flowchart: Process 81"/>
            <p:cNvSpPr>
              <a:spLocks noChangeArrowheads="1"/>
            </p:cNvSpPr>
            <p:nvPr/>
          </p:nvSpPr>
          <p:spPr bwMode="auto">
            <a:xfrm>
              <a:off x="4729097"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94" name="Straight Connector 82"/>
            <p:cNvCxnSpPr>
              <a:cxnSpLocks noChangeShapeType="1"/>
            </p:cNvCxnSpPr>
            <p:nvPr/>
          </p:nvCxnSpPr>
          <p:spPr bwMode="auto">
            <a:xfrm>
              <a:off x="4064370" y="15119373"/>
              <a:ext cx="1513470" cy="216"/>
            </a:xfrm>
            <a:prstGeom prst="line">
              <a:avLst/>
            </a:prstGeom>
            <a:noFill/>
            <a:ln w="127000" algn="ctr">
              <a:solidFill>
                <a:srgbClr val="009900">
                  <a:alpha val="40000"/>
                </a:srgbClr>
              </a:solidFill>
              <a:round/>
              <a:headEnd/>
              <a:tailEnd/>
            </a:ln>
          </p:spPr>
        </p:cxnSp>
      </p:grpSp>
      <p:sp>
        <p:nvSpPr>
          <p:cNvPr id="209" name="TextBox 3"/>
          <p:cNvSpPr txBox="1">
            <a:spLocks noChangeArrowheads="1"/>
          </p:cNvSpPr>
          <p:nvPr/>
        </p:nvSpPr>
        <p:spPr bwMode="auto">
          <a:xfrm>
            <a:off x="10974184" y="13997809"/>
            <a:ext cx="714380" cy="4714908"/>
          </a:xfrm>
          <a:prstGeom prst="rect">
            <a:avLst/>
          </a:prstGeom>
          <a:noFill/>
          <a:ln w="9525">
            <a:noFill/>
            <a:miter lim="800000"/>
            <a:headEnd/>
            <a:tailEnd/>
          </a:ln>
        </p:spPr>
        <p:txBody>
          <a:bodyPr/>
          <a:lstStyle/>
          <a:p>
            <a:pPr algn="r"/>
            <a:r>
              <a:rPr lang="en-GB" sz="4000" dirty="0" smtClean="0">
                <a:latin typeface="Arial" charset="0"/>
                <a:cs typeface="Arial" charset="0"/>
              </a:rPr>
              <a:t>87654321</a:t>
            </a:r>
            <a:endParaRPr lang="en-GB" sz="4000" dirty="0">
              <a:latin typeface="Arial" charset="0"/>
              <a:cs typeface="Arial" charset="0"/>
            </a:endParaRPr>
          </a:p>
          <a:p>
            <a:endParaRPr lang="en-US" sz="8000" dirty="0"/>
          </a:p>
        </p:txBody>
      </p:sp>
      <p:sp>
        <p:nvSpPr>
          <p:cNvPr id="210" name="TextBox 3"/>
          <p:cNvSpPr txBox="1">
            <a:spLocks noChangeArrowheads="1"/>
          </p:cNvSpPr>
          <p:nvPr/>
        </p:nvSpPr>
        <p:spPr bwMode="auto">
          <a:xfrm>
            <a:off x="11123438" y="13140553"/>
            <a:ext cx="571504" cy="927057"/>
          </a:xfrm>
          <a:prstGeom prst="rect">
            <a:avLst/>
          </a:prstGeom>
          <a:noFill/>
          <a:ln w="9525">
            <a:noFill/>
            <a:miter lim="800000"/>
            <a:headEnd/>
            <a:tailEnd/>
          </a:ln>
        </p:spPr>
        <p:txBody>
          <a:bodyPr/>
          <a:lstStyle/>
          <a:p>
            <a:r>
              <a:rPr lang="en-GB" sz="6000" dirty="0" smtClean="0">
                <a:latin typeface="Arial" pitchFamily="34" charset="0"/>
                <a:cs typeface="Arial" pitchFamily="34" charset="0"/>
              </a:rPr>
              <a:t>n</a:t>
            </a:r>
            <a:endParaRPr lang="en-US" sz="6000" dirty="0">
              <a:latin typeface="Arial" pitchFamily="34" charset="0"/>
              <a:cs typeface="Arial" pitchFamily="34" charset="0"/>
            </a:endParaRPr>
          </a:p>
        </p:txBody>
      </p:sp>
      <p:sp>
        <p:nvSpPr>
          <p:cNvPr id="264" name="TextBox 3"/>
          <p:cNvSpPr txBox="1">
            <a:spLocks noChangeArrowheads="1"/>
          </p:cNvSpPr>
          <p:nvPr/>
        </p:nvSpPr>
        <p:spPr bwMode="auto">
          <a:xfrm>
            <a:off x="10117058" y="19141442"/>
            <a:ext cx="5562770"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context’s bands </a:t>
            </a:r>
            <a:endParaRPr lang="en-US" sz="5400" dirty="0">
              <a:latin typeface="Arial" pitchFamily="34" charset="0"/>
              <a:cs typeface="Arial" pitchFamily="34" charset="0"/>
            </a:endParaRPr>
          </a:p>
        </p:txBody>
      </p:sp>
      <p:sp>
        <p:nvSpPr>
          <p:cNvPr id="265" name="TextBox 3"/>
          <p:cNvSpPr txBox="1">
            <a:spLocks noChangeArrowheads="1"/>
          </p:cNvSpPr>
          <p:nvPr/>
        </p:nvSpPr>
        <p:spPr bwMode="auto">
          <a:xfrm>
            <a:off x="16189288" y="13569278"/>
            <a:ext cx="14430476"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band not present in context   </a:t>
            </a:r>
            <a:endParaRPr lang="en-US" sz="5400" dirty="0">
              <a:latin typeface="Arial" pitchFamily="34" charset="0"/>
              <a:cs typeface="Arial" pitchFamily="34" charset="0"/>
            </a:endParaRPr>
          </a:p>
        </p:txBody>
      </p:sp>
      <p:sp>
        <p:nvSpPr>
          <p:cNvPr id="266" name="TextBox 3"/>
          <p:cNvSpPr txBox="1">
            <a:spLocks noChangeArrowheads="1"/>
          </p:cNvSpPr>
          <p:nvPr/>
        </p:nvSpPr>
        <p:spPr bwMode="auto">
          <a:xfrm>
            <a:off x="16260726" y="14640848"/>
            <a:ext cx="14359038" cy="1428760"/>
          </a:xfrm>
          <a:prstGeom prst="rect">
            <a:avLst/>
          </a:prstGeom>
          <a:noFill/>
          <a:ln w="9525">
            <a:noFill/>
            <a:miter lim="800000"/>
            <a:headEnd/>
            <a:tailEnd/>
          </a:ln>
        </p:spPr>
        <p:txBody>
          <a:bodyPr/>
          <a:lstStyle/>
          <a:p>
            <a:r>
              <a:rPr lang="en-GB" sz="5400" dirty="0" smtClean="0">
                <a:latin typeface="Arial" pitchFamily="34" charset="0"/>
                <a:cs typeface="Arial" pitchFamily="34" charset="0"/>
              </a:rPr>
              <a:t>band held at 0.32 m in all conditions    </a:t>
            </a:r>
            <a:endParaRPr lang="en-US" sz="5400" dirty="0">
              <a:latin typeface="Arial" pitchFamily="34" charset="0"/>
              <a:cs typeface="Arial" pitchFamily="34" charset="0"/>
            </a:endParaRPr>
          </a:p>
        </p:txBody>
      </p:sp>
      <p:sp>
        <p:nvSpPr>
          <p:cNvPr id="267" name="Line 49"/>
          <p:cNvSpPr>
            <a:spLocks noChangeShapeType="1"/>
          </p:cNvSpPr>
          <p:nvPr/>
        </p:nvSpPr>
        <p:spPr bwMode="auto">
          <a:xfrm flipH="1">
            <a:off x="13403206" y="14069344"/>
            <a:ext cx="2786082" cy="285816"/>
          </a:xfrm>
          <a:prstGeom prst="line">
            <a:avLst/>
          </a:prstGeom>
          <a:noFill/>
          <a:ln w="127000">
            <a:solidFill>
              <a:srgbClr val="FF0000"/>
            </a:solidFill>
            <a:round/>
            <a:headEnd/>
            <a:tailEnd type="arrow" w="med" len="lg"/>
          </a:ln>
        </p:spPr>
        <p:txBody>
          <a:bodyPr/>
          <a:lstStyle/>
          <a:p>
            <a:endParaRPr lang="en-US"/>
          </a:p>
        </p:txBody>
      </p:sp>
      <p:sp>
        <p:nvSpPr>
          <p:cNvPr id="268" name="Line 49"/>
          <p:cNvSpPr>
            <a:spLocks noChangeShapeType="1"/>
          </p:cNvSpPr>
          <p:nvPr/>
        </p:nvSpPr>
        <p:spPr bwMode="auto">
          <a:xfrm flipH="1" flipV="1">
            <a:off x="13474644" y="14998038"/>
            <a:ext cx="2786082" cy="142876"/>
          </a:xfrm>
          <a:prstGeom prst="line">
            <a:avLst/>
          </a:prstGeom>
          <a:noFill/>
          <a:ln w="127000">
            <a:solidFill>
              <a:srgbClr val="FF0000"/>
            </a:solidFill>
            <a:round/>
            <a:headEnd/>
            <a:tailEnd type="arrow" w="med" len="lg"/>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wipe(left)">
                                      <p:cBhvr>
                                        <p:cTn id="7" dur="1000"/>
                                        <p:tgtEl>
                                          <p:spTgt spid="2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3">
                                            <p:txEl>
                                              <p:pRg st="1" end="1"/>
                                            </p:txEl>
                                          </p:spTgt>
                                        </p:tgtEl>
                                        <p:attrNameLst>
                                          <p:attrName>style.visibility</p:attrName>
                                        </p:attrNameLst>
                                      </p:cBhvr>
                                      <p:to>
                                        <p:strVal val="visible"/>
                                      </p:to>
                                    </p:set>
                                    <p:animEffect transition="in" filter="wipe(left)">
                                      <p:cBhvr>
                                        <p:cTn id="12" dur="1000"/>
                                        <p:tgtEl>
                                          <p:spTgt spid="2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3">
                                            <p:txEl>
                                              <p:pRg st="2" end="2"/>
                                            </p:txEl>
                                          </p:spTgt>
                                        </p:tgtEl>
                                        <p:attrNameLst>
                                          <p:attrName>style.visibility</p:attrName>
                                        </p:attrNameLst>
                                      </p:cBhvr>
                                      <p:to>
                                        <p:strVal val="visible"/>
                                      </p:to>
                                    </p:set>
                                    <p:animEffect transition="in" filter="wipe(left)">
                                      <p:cBhvr>
                                        <p:cTn id="17" dur="1000"/>
                                        <p:tgtEl>
                                          <p:spTgt spid="2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wipe(left)">
                                      <p:cBhvr>
                                        <p:cTn id="22" dur="1000"/>
                                        <p:tgtEl>
                                          <p:spTgt spid="264"/>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1000"/>
                                        <p:tgtEl>
                                          <p:spTgt spid="2"/>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210"/>
                                        </p:tgtEl>
                                        <p:attrNameLst>
                                          <p:attrName>style.visibility</p:attrName>
                                        </p:attrNameLst>
                                      </p:cBhvr>
                                      <p:to>
                                        <p:strVal val="visible"/>
                                      </p:to>
                                    </p:set>
                                    <p:animEffect transition="in" filter="wipe(down)">
                                      <p:cBhvr>
                                        <p:cTn id="30" dur="500"/>
                                        <p:tgtEl>
                                          <p:spTgt spid="210"/>
                                        </p:tgtEl>
                                      </p:cBhvr>
                                    </p:animEffect>
                                  </p:childTnLst>
                                </p:cTn>
                              </p:par>
                            </p:childTnLst>
                          </p:cTn>
                        </p:par>
                        <p:par>
                          <p:cTn id="31" fill="hold">
                            <p:stCondLst>
                              <p:cond delay="2500"/>
                            </p:stCondLst>
                            <p:childTnLst>
                              <p:par>
                                <p:cTn id="32" presetID="22" presetClass="entr" presetSubtype="4" fill="hold" grpId="0" nodeType="afterEffect">
                                  <p:stCondLst>
                                    <p:cond delay="0"/>
                                  </p:stCondLst>
                                  <p:childTnLst>
                                    <p:set>
                                      <p:cBhvr>
                                        <p:cTn id="33" dur="1" fill="hold">
                                          <p:stCondLst>
                                            <p:cond delay="0"/>
                                          </p:stCondLst>
                                        </p:cTn>
                                        <p:tgtEl>
                                          <p:spTgt spid="209"/>
                                        </p:tgtEl>
                                        <p:attrNameLst>
                                          <p:attrName>style.visibility</p:attrName>
                                        </p:attrNameLst>
                                      </p:cBhvr>
                                      <p:to>
                                        <p:strVal val="visible"/>
                                      </p:to>
                                    </p:set>
                                    <p:animEffect transition="in" filter="wipe(down)">
                                      <p:cBhvr>
                                        <p:cTn id="34" dur="500"/>
                                        <p:tgtEl>
                                          <p:spTgt spid="2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67"/>
                                        </p:tgtEl>
                                        <p:attrNameLst>
                                          <p:attrName>style.visibility</p:attrName>
                                        </p:attrNameLst>
                                      </p:cBhvr>
                                      <p:to>
                                        <p:strVal val="visible"/>
                                      </p:to>
                                    </p:set>
                                    <p:animEffect transition="in" filter="wipe(right)">
                                      <p:cBhvr>
                                        <p:cTn id="39" dur="500"/>
                                        <p:tgtEl>
                                          <p:spTgt spid="26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65"/>
                                        </p:tgtEl>
                                        <p:attrNameLst>
                                          <p:attrName>style.visibility</p:attrName>
                                        </p:attrNameLst>
                                      </p:cBhvr>
                                      <p:to>
                                        <p:strVal val="visible"/>
                                      </p:to>
                                    </p:set>
                                    <p:animEffect transition="in" filter="wipe(left)">
                                      <p:cBhvr>
                                        <p:cTn id="43" dur="1000"/>
                                        <p:tgtEl>
                                          <p:spTgt spid="26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68"/>
                                        </p:tgtEl>
                                        <p:attrNameLst>
                                          <p:attrName>style.visibility</p:attrName>
                                        </p:attrNameLst>
                                      </p:cBhvr>
                                      <p:to>
                                        <p:strVal val="visible"/>
                                      </p:to>
                                    </p:set>
                                    <p:animEffect transition="in" filter="wipe(right)">
                                      <p:cBhvr>
                                        <p:cTn id="48" dur="500"/>
                                        <p:tgtEl>
                                          <p:spTgt spid="26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66"/>
                                        </p:tgtEl>
                                        <p:attrNameLst>
                                          <p:attrName>style.visibility</p:attrName>
                                        </p:attrNameLst>
                                      </p:cBhvr>
                                      <p:to>
                                        <p:strVal val="visible"/>
                                      </p:to>
                                    </p:set>
                                    <p:animEffect transition="in" filter="wipe(left)">
                                      <p:cBhvr>
                                        <p:cTn id="52" dur="1000"/>
                                        <p:tgtEl>
                                          <p:spTgt spid="26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3">
                                            <p:txEl>
                                              <p:pRg st="10" end="10"/>
                                            </p:txEl>
                                          </p:spTgt>
                                        </p:tgtEl>
                                        <p:attrNameLst>
                                          <p:attrName>style.visibility</p:attrName>
                                        </p:attrNameLst>
                                      </p:cBhvr>
                                      <p:to>
                                        <p:strVal val="visible"/>
                                      </p:to>
                                    </p:set>
                                    <p:animEffect transition="in" filter="wipe(left)">
                                      <p:cBhvr>
                                        <p:cTn id="57" dur="1000"/>
                                        <p:tgtEl>
                                          <p:spTgt spid="2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build="p"/>
      <p:bldP spid="209" grpId="0"/>
      <p:bldP spid="210" grpId="0"/>
      <p:bldP spid="264" grpId="0"/>
      <p:bldP spid="265" grpId="0"/>
      <p:bldP spid="266" grpId="0"/>
      <p:bldP spid="267" grpId="0" animBg="1"/>
      <p:bldP spid="2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descr="plot.plotscn6.e26.cgm"/>
          <p:cNvPicPr>
            <a:picLocks noChangeAspect="1"/>
          </p:cNvPicPr>
          <p:nvPr/>
        </p:nvPicPr>
        <p:blipFill>
          <a:blip r:embed="rId5" cstate="print"/>
          <a:srcRect l="8633" t="16623" r="47482" b="33247"/>
          <a:stretch>
            <a:fillRect/>
          </a:stretch>
        </p:blipFill>
        <p:spPr>
          <a:xfrm>
            <a:off x="10616400" y="-2775600"/>
            <a:ext cx="16601746" cy="24621875"/>
          </a:xfrm>
          <a:prstGeom prst="rect">
            <a:avLst/>
          </a:prstGeom>
        </p:spPr>
      </p:pic>
      <p:grpSp>
        <p:nvGrpSpPr>
          <p:cNvPr id="2" name="Group 204"/>
          <p:cNvGrpSpPr/>
          <p:nvPr/>
        </p:nvGrpSpPr>
        <p:grpSpPr>
          <a:xfrm>
            <a:off x="11746800" y="4724261"/>
            <a:ext cx="1546225" cy="3986204"/>
            <a:chOff x="6516000" y="10725150"/>
            <a:chExt cx="1546225" cy="3986204"/>
          </a:xfrm>
        </p:grpSpPr>
        <p:sp>
          <p:nvSpPr>
            <p:cNvPr id="3" name="Flowchart: Process 112"/>
            <p:cNvSpPr>
              <a:spLocks noChangeArrowheads="1"/>
            </p:cNvSpPr>
            <p:nvPr/>
          </p:nvSpPr>
          <p:spPr bwMode="auto">
            <a:xfrm>
              <a:off x="6521787" y="1186817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4" name="Flowchart: Process 113"/>
            <p:cNvSpPr>
              <a:spLocks noChangeArrowheads="1"/>
            </p:cNvSpPr>
            <p:nvPr/>
          </p:nvSpPr>
          <p:spPr bwMode="auto">
            <a:xfrm>
              <a:off x="7219057" y="1186817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5" name="Straight Connector 114"/>
            <p:cNvCxnSpPr>
              <a:cxnSpLocks noChangeShapeType="1"/>
            </p:cNvCxnSpPr>
            <p:nvPr/>
          </p:nvCxnSpPr>
          <p:spPr bwMode="auto">
            <a:xfrm>
              <a:off x="6524516" y="12039584"/>
              <a:ext cx="1513846" cy="216"/>
            </a:xfrm>
            <a:prstGeom prst="line">
              <a:avLst/>
            </a:prstGeom>
            <a:noFill/>
            <a:ln w="127000" algn="ctr">
              <a:solidFill>
                <a:srgbClr val="009900">
                  <a:alpha val="40000"/>
                </a:srgbClr>
              </a:solidFill>
              <a:round/>
              <a:headEnd/>
              <a:tailEnd/>
            </a:ln>
          </p:spPr>
        </p:cxnSp>
        <p:sp>
          <p:nvSpPr>
            <p:cNvPr id="6" name="Flowchart: Process 102"/>
            <p:cNvSpPr>
              <a:spLocks noChangeArrowheads="1"/>
            </p:cNvSpPr>
            <p:nvPr/>
          </p:nvSpPr>
          <p:spPr bwMode="auto">
            <a:xfrm>
              <a:off x="6535767" y="13105293"/>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7" name="Flowchart: Process 103"/>
            <p:cNvSpPr>
              <a:spLocks noChangeArrowheads="1"/>
            </p:cNvSpPr>
            <p:nvPr/>
          </p:nvSpPr>
          <p:spPr bwMode="auto">
            <a:xfrm>
              <a:off x="7233036" y="13105293"/>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8" name="Straight Connector 104"/>
            <p:cNvCxnSpPr>
              <a:cxnSpLocks noChangeShapeType="1"/>
            </p:cNvCxnSpPr>
            <p:nvPr/>
          </p:nvCxnSpPr>
          <p:spPr bwMode="auto">
            <a:xfrm>
              <a:off x="6548379" y="13276707"/>
              <a:ext cx="1513846" cy="216"/>
            </a:xfrm>
            <a:prstGeom prst="line">
              <a:avLst/>
            </a:prstGeom>
            <a:noFill/>
            <a:ln w="127000" algn="ctr">
              <a:solidFill>
                <a:srgbClr val="009900">
                  <a:alpha val="40000"/>
                </a:srgbClr>
              </a:solidFill>
              <a:round/>
              <a:headEnd/>
              <a:tailEnd/>
            </a:ln>
          </p:spPr>
        </p:cxnSp>
        <p:sp>
          <p:nvSpPr>
            <p:cNvPr id="9" name="Flowchart: Process 90"/>
            <p:cNvSpPr>
              <a:spLocks noChangeArrowheads="1"/>
            </p:cNvSpPr>
            <p:nvPr/>
          </p:nvSpPr>
          <p:spPr bwMode="auto">
            <a:xfrm>
              <a:off x="6516000" y="14368526"/>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0" name="Flowchart: Process 91"/>
            <p:cNvSpPr>
              <a:spLocks noChangeArrowheads="1"/>
            </p:cNvSpPr>
            <p:nvPr/>
          </p:nvSpPr>
          <p:spPr bwMode="auto">
            <a:xfrm>
              <a:off x="7213270" y="14368526"/>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1" name="Straight Connector 92"/>
            <p:cNvCxnSpPr>
              <a:cxnSpLocks noChangeShapeType="1"/>
            </p:cNvCxnSpPr>
            <p:nvPr/>
          </p:nvCxnSpPr>
          <p:spPr bwMode="auto">
            <a:xfrm>
              <a:off x="6538496" y="14539941"/>
              <a:ext cx="1513846" cy="216"/>
            </a:xfrm>
            <a:prstGeom prst="line">
              <a:avLst/>
            </a:prstGeom>
            <a:noFill/>
            <a:ln w="127000" algn="ctr">
              <a:solidFill>
                <a:srgbClr val="009900">
                  <a:alpha val="40000"/>
                </a:srgbClr>
              </a:solidFill>
              <a:round/>
              <a:headEnd/>
              <a:tailEnd/>
            </a:ln>
          </p:spPr>
        </p:cxnSp>
        <p:sp>
          <p:nvSpPr>
            <p:cNvPr id="12" name="Flowchart: Process 112"/>
            <p:cNvSpPr>
              <a:spLocks noChangeArrowheads="1"/>
            </p:cNvSpPr>
            <p:nvPr/>
          </p:nvSpPr>
          <p:spPr bwMode="auto">
            <a:xfrm>
              <a:off x="6521787" y="1072515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13" name="Flowchart: Process 113"/>
            <p:cNvSpPr>
              <a:spLocks noChangeArrowheads="1"/>
            </p:cNvSpPr>
            <p:nvPr/>
          </p:nvSpPr>
          <p:spPr bwMode="auto">
            <a:xfrm>
              <a:off x="7219057" y="10725150"/>
              <a:ext cx="405213" cy="342828"/>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14" name="Straight Connector 114"/>
            <p:cNvCxnSpPr>
              <a:cxnSpLocks noChangeShapeType="1"/>
            </p:cNvCxnSpPr>
            <p:nvPr/>
          </p:nvCxnSpPr>
          <p:spPr bwMode="auto">
            <a:xfrm>
              <a:off x="6524516" y="10896564"/>
              <a:ext cx="1513846" cy="216"/>
            </a:xfrm>
            <a:prstGeom prst="line">
              <a:avLst/>
            </a:prstGeom>
            <a:noFill/>
            <a:ln w="127000" algn="ctr">
              <a:solidFill>
                <a:srgbClr val="009900">
                  <a:alpha val="40000"/>
                </a:srgbClr>
              </a:solidFill>
              <a:round/>
              <a:headEnd/>
              <a:tailEnd/>
            </a:ln>
          </p:spPr>
        </p:cxnSp>
      </p:grpSp>
      <p:sp>
        <p:nvSpPr>
          <p:cNvPr id="15" name="TextBox 3"/>
          <p:cNvSpPr txBox="1">
            <a:spLocks noChangeArrowheads="1"/>
          </p:cNvSpPr>
          <p:nvPr/>
        </p:nvSpPr>
        <p:spPr bwMode="auto">
          <a:xfrm>
            <a:off x="10902746" y="4509903"/>
            <a:ext cx="714380" cy="4714908"/>
          </a:xfrm>
          <a:prstGeom prst="rect">
            <a:avLst/>
          </a:prstGeom>
          <a:noFill/>
          <a:ln w="9525">
            <a:noFill/>
            <a:miter lim="800000"/>
            <a:headEnd/>
            <a:tailEnd/>
          </a:ln>
        </p:spPr>
        <p:txBody>
          <a:bodyPr/>
          <a:lstStyle/>
          <a:p>
            <a:pPr algn="r"/>
            <a:r>
              <a:rPr lang="en-GB" sz="4000" dirty="0" smtClean="0">
                <a:latin typeface="Arial" charset="0"/>
                <a:cs typeface="Arial" charset="0"/>
              </a:rPr>
              <a:t>87654321</a:t>
            </a:r>
            <a:endParaRPr lang="en-GB" sz="4000" dirty="0">
              <a:latin typeface="Arial" charset="0"/>
              <a:cs typeface="Arial" charset="0"/>
            </a:endParaRPr>
          </a:p>
          <a:p>
            <a:endParaRPr lang="en-US" sz="8000" dirty="0"/>
          </a:p>
        </p:txBody>
      </p:sp>
      <p:sp>
        <p:nvSpPr>
          <p:cNvPr id="16" name="TextBox 3"/>
          <p:cNvSpPr txBox="1">
            <a:spLocks noChangeArrowheads="1"/>
          </p:cNvSpPr>
          <p:nvPr/>
        </p:nvSpPr>
        <p:spPr bwMode="auto">
          <a:xfrm>
            <a:off x="11052000" y="3564000"/>
            <a:ext cx="571504" cy="927057"/>
          </a:xfrm>
          <a:prstGeom prst="rect">
            <a:avLst/>
          </a:prstGeom>
          <a:noFill/>
          <a:ln w="9525">
            <a:noFill/>
            <a:miter lim="800000"/>
            <a:headEnd/>
            <a:tailEnd/>
          </a:ln>
        </p:spPr>
        <p:txBody>
          <a:bodyPr/>
          <a:lstStyle/>
          <a:p>
            <a:r>
              <a:rPr lang="en-GB" sz="6000" dirty="0" smtClean="0">
                <a:latin typeface="Arial" pitchFamily="34" charset="0"/>
                <a:cs typeface="Arial" pitchFamily="34" charset="0"/>
              </a:rPr>
              <a:t>n</a:t>
            </a:r>
            <a:endParaRPr lang="en-US" sz="6000" dirty="0">
              <a:latin typeface="Arial" pitchFamily="34" charset="0"/>
              <a:cs typeface="Arial" pitchFamily="34" charset="0"/>
            </a:endParaRPr>
          </a:p>
        </p:txBody>
      </p:sp>
      <p:grpSp>
        <p:nvGrpSpPr>
          <p:cNvPr id="17" name="Group 205"/>
          <p:cNvGrpSpPr/>
          <p:nvPr/>
        </p:nvGrpSpPr>
        <p:grpSpPr>
          <a:xfrm>
            <a:off x="14230800" y="5312011"/>
            <a:ext cx="1545840" cy="3977900"/>
            <a:chOff x="4032000" y="11312900"/>
            <a:chExt cx="1545840" cy="3977900"/>
          </a:xfrm>
        </p:grpSpPr>
        <p:sp>
          <p:nvSpPr>
            <p:cNvPr id="18" name="Flowchart: Process 112"/>
            <p:cNvSpPr>
              <a:spLocks noChangeArrowheads="1"/>
            </p:cNvSpPr>
            <p:nvPr/>
          </p:nvSpPr>
          <p:spPr bwMode="auto">
            <a:xfrm>
              <a:off x="4061643"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sp>
          <p:nvSpPr>
            <p:cNvPr id="19" name="Flowchart: Process 113"/>
            <p:cNvSpPr>
              <a:spLocks noChangeArrowheads="1"/>
            </p:cNvSpPr>
            <p:nvPr/>
          </p:nvSpPr>
          <p:spPr bwMode="auto">
            <a:xfrm>
              <a:off x="4758740" y="11312900"/>
              <a:ext cx="405113" cy="342854"/>
            </a:xfrm>
            <a:prstGeom prst="flowChartProcess">
              <a:avLst/>
            </a:prstGeom>
            <a:solidFill>
              <a:srgbClr val="009900">
                <a:alpha val="40000"/>
              </a:srgbClr>
            </a:solidFill>
            <a:ln w="9525" algn="ctr">
              <a:noFill/>
              <a:round/>
              <a:headEnd/>
              <a:tailEnd/>
            </a:ln>
          </p:spPr>
          <p:txBody>
            <a:bodyPr wrap="none" anchor="ctr"/>
            <a:lstStyle/>
            <a:p>
              <a:pPr defTabSz="2952750"/>
              <a:endParaRPr lang="en-US" sz="1300"/>
            </a:p>
          </p:txBody>
        </p:sp>
        <p:cxnSp>
          <p:nvCxnSpPr>
            <p:cNvPr id="20" name="Straight Connector 114"/>
            <p:cNvCxnSpPr>
              <a:cxnSpLocks noChangeShapeType="1"/>
            </p:cNvCxnSpPr>
            <p:nvPr/>
          </p:nvCxnSpPr>
          <p:spPr bwMode="auto">
            <a:xfrm>
              <a:off x="4064370" y="11484328"/>
              <a:ext cx="1513470" cy="216"/>
            </a:xfrm>
            <a:prstGeom prst="line">
              <a:avLst/>
            </a:prstGeom>
            <a:noFill/>
            <a:ln w="127000" algn="ctr">
              <a:solidFill>
                <a:srgbClr val="009900">
                  <a:alpha val="40000"/>
                </a:srgbClr>
              </a:solidFill>
              <a:round/>
              <a:headEnd/>
              <a:tailEnd/>
            </a:ln>
          </p:spPr>
        </p:cxnSp>
        <p:sp>
          <p:nvSpPr>
            <p:cNvPr id="21" name="Flowchart: Process 102"/>
            <p:cNvSpPr>
              <a:spLocks noChangeArrowheads="1"/>
            </p:cNvSpPr>
            <p:nvPr/>
          </p:nvSpPr>
          <p:spPr bwMode="auto">
            <a:xfrm>
              <a:off x="4051762"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22" name="Flowchart: Process 103"/>
            <p:cNvSpPr>
              <a:spLocks noChangeArrowheads="1"/>
            </p:cNvSpPr>
            <p:nvPr/>
          </p:nvSpPr>
          <p:spPr bwMode="auto">
            <a:xfrm>
              <a:off x="4748859" y="12527822"/>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23" name="Straight Connector 104"/>
            <p:cNvCxnSpPr>
              <a:cxnSpLocks noChangeShapeType="1"/>
            </p:cNvCxnSpPr>
            <p:nvPr/>
          </p:nvCxnSpPr>
          <p:spPr bwMode="auto">
            <a:xfrm>
              <a:off x="4064370" y="12699249"/>
              <a:ext cx="1513470" cy="216"/>
            </a:xfrm>
            <a:prstGeom prst="line">
              <a:avLst/>
            </a:prstGeom>
            <a:noFill/>
            <a:ln w="127000" algn="ctr">
              <a:solidFill>
                <a:srgbClr val="009900">
                  <a:alpha val="40000"/>
                </a:srgbClr>
              </a:solidFill>
              <a:round/>
              <a:headEnd/>
              <a:tailEnd/>
            </a:ln>
          </p:spPr>
        </p:cxnSp>
        <p:sp>
          <p:nvSpPr>
            <p:cNvPr id="24" name="Flowchart: Process 90"/>
            <p:cNvSpPr>
              <a:spLocks noChangeArrowheads="1"/>
            </p:cNvSpPr>
            <p:nvPr/>
          </p:nvSpPr>
          <p:spPr bwMode="auto">
            <a:xfrm>
              <a:off x="4041881"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25" name="Flowchart: Process 91"/>
            <p:cNvSpPr>
              <a:spLocks noChangeArrowheads="1"/>
            </p:cNvSpPr>
            <p:nvPr/>
          </p:nvSpPr>
          <p:spPr bwMode="auto">
            <a:xfrm>
              <a:off x="4738978" y="13733024"/>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26" name="Straight Connector 92"/>
            <p:cNvCxnSpPr>
              <a:cxnSpLocks noChangeShapeType="1"/>
            </p:cNvCxnSpPr>
            <p:nvPr/>
          </p:nvCxnSpPr>
          <p:spPr bwMode="auto">
            <a:xfrm>
              <a:off x="4064370" y="13904451"/>
              <a:ext cx="1513470" cy="216"/>
            </a:xfrm>
            <a:prstGeom prst="line">
              <a:avLst/>
            </a:prstGeom>
            <a:noFill/>
            <a:ln w="127000" algn="ctr">
              <a:solidFill>
                <a:srgbClr val="009900">
                  <a:alpha val="40000"/>
                </a:srgbClr>
              </a:solidFill>
              <a:round/>
              <a:headEnd/>
              <a:tailEnd/>
            </a:ln>
          </p:spPr>
        </p:cxnSp>
        <p:sp>
          <p:nvSpPr>
            <p:cNvPr id="27" name="Flowchart: Process 80"/>
            <p:cNvSpPr>
              <a:spLocks noChangeArrowheads="1"/>
            </p:cNvSpPr>
            <p:nvPr/>
          </p:nvSpPr>
          <p:spPr bwMode="auto">
            <a:xfrm>
              <a:off x="4032000"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28" name="Flowchart: Process 81"/>
            <p:cNvSpPr>
              <a:spLocks noChangeArrowheads="1"/>
            </p:cNvSpPr>
            <p:nvPr/>
          </p:nvSpPr>
          <p:spPr bwMode="auto">
            <a:xfrm>
              <a:off x="4729097" y="14947946"/>
              <a:ext cx="405113" cy="342854"/>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29" name="Straight Connector 82"/>
            <p:cNvCxnSpPr>
              <a:cxnSpLocks noChangeShapeType="1"/>
            </p:cNvCxnSpPr>
            <p:nvPr/>
          </p:nvCxnSpPr>
          <p:spPr bwMode="auto">
            <a:xfrm>
              <a:off x="4064370" y="15119373"/>
              <a:ext cx="1513470" cy="216"/>
            </a:xfrm>
            <a:prstGeom prst="line">
              <a:avLst/>
            </a:prstGeom>
            <a:noFill/>
            <a:ln w="127000" algn="ctr">
              <a:solidFill>
                <a:srgbClr val="009900">
                  <a:alpha val="40000"/>
                </a:srgbClr>
              </a:solidFill>
              <a:round/>
              <a:headEnd/>
              <a:tailEnd/>
            </a:ln>
          </p:spPr>
        </p:cxnSp>
      </p:grpSp>
      <p:grpSp>
        <p:nvGrpSpPr>
          <p:cNvPr id="30" name="Group 202"/>
          <p:cNvGrpSpPr/>
          <p:nvPr/>
        </p:nvGrpSpPr>
        <p:grpSpPr>
          <a:xfrm>
            <a:off x="17110800" y="4724261"/>
            <a:ext cx="1539875" cy="3343275"/>
            <a:chOff x="11778350" y="10725150"/>
            <a:chExt cx="1539875" cy="3343275"/>
          </a:xfrm>
        </p:grpSpPr>
        <p:sp>
          <p:nvSpPr>
            <p:cNvPr id="31" name="Flowchart: Process 112"/>
            <p:cNvSpPr>
              <a:spLocks noChangeArrowheads="1"/>
            </p:cNvSpPr>
            <p:nvPr/>
          </p:nvSpPr>
          <p:spPr bwMode="auto">
            <a:xfrm>
              <a:off x="11778350" y="112966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32" name="Flowchart: Process 113"/>
            <p:cNvSpPr>
              <a:spLocks noChangeArrowheads="1"/>
            </p:cNvSpPr>
            <p:nvPr/>
          </p:nvSpPr>
          <p:spPr bwMode="auto">
            <a:xfrm>
              <a:off x="12475384" y="112966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33" name="Straight Connector 114"/>
            <p:cNvCxnSpPr>
              <a:cxnSpLocks noChangeShapeType="1"/>
            </p:cNvCxnSpPr>
            <p:nvPr/>
          </p:nvCxnSpPr>
          <p:spPr bwMode="auto">
            <a:xfrm>
              <a:off x="11781078" y="11468100"/>
              <a:ext cx="1513334" cy="216"/>
            </a:xfrm>
            <a:prstGeom prst="line">
              <a:avLst/>
            </a:prstGeom>
            <a:noFill/>
            <a:ln w="127000" algn="ctr">
              <a:solidFill>
                <a:srgbClr val="009900">
                  <a:alpha val="40000"/>
                </a:srgbClr>
              </a:solidFill>
              <a:round/>
              <a:headEnd/>
              <a:tailEnd/>
            </a:ln>
          </p:spPr>
        </p:cxnSp>
        <p:sp>
          <p:nvSpPr>
            <p:cNvPr id="34" name="Flowchart: Process 102"/>
            <p:cNvSpPr>
              <a:spLocks noChangeArrowheads="1"/>
            </p:cNvSpPr>
            <p:nvPr/>
          </p:nvSpPr>
          <p:spPr bwMode="auto">
            <a:xfrm>
              <a:off x="11792637"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35" name="Flowchart: Process 103"/>
            <p:cNvSpPr>
              <a:spLocks noChangeArrowheads="1"/>
            </p:cNvSpPr>
            <p:nvPr/>
          </p:nvSpPr>
          <p:spPr bwMode="auto">
            <a:xfrm>
              <a:off x="12489509"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36" name="Straight Connector 104"/>
            <p:cNvCxnSpPr>
              <a:cxnSpLocks noChangeShapeType="1"/>
            </p:cNvCxnSpPr>
            <p:nvPr/>
          </p:nvCxnSpPr>
          <p:spPr bwMode="auto">
            <a:xfrm>
              <a:off x="11805242" y="13276263"/>
              <a:ext cx="1512983" cy="216"/>
            </a:xfrm>
            <a:prstGeom prst="line">
              <a:avLst/>
            </a:prstGeom>
            <a:noFill/>
            <a:ln w="127000" algn="ctr">
              <a:solidFill>
                <a:srgbClr val="009900">
                  <a:alpha val="40000"/>
                </a:srgbClr>
              </a:solidFill>
              <a:round/>
              <a:headEnd/>
              <a:tailEnd/>
            </a:ln>
          </p:spPr>
        </p:cxnSp>
        <p:sp>
          <p:nvSpPr>
            <p:cNvPr id="37" name="Flowchart: Process 90"/>
            <p:cNvSpPr>
              <a:spLocks noChangeArrowheads="1"/>
            </p:cNvSpPr>
            <p:nvPr/>
          </p:nvSpPr>
          <p:spPr bwMode="auto">
            <a:xfrm>
              <a:off x="11778350"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38" name="Flowchart: Process 91"/>
            <p:cNvSpPr>
              <a:spLocks noChangeArrowheads="1"/>
            </p:cNvSpPr>
            <p:nvPr/>
          </p:nvSpPr>
          <p:spPr bwMode="auto">
            <a:xfrm>
              <a:off x="12475783"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39" name="Straight Connector 92"/>
            <p:cNvCxnSpPr>
              <a:cxnSpLocks noChangeShapeType="1"/>
            </p:cNvCxnSpPr>
            <p:nvPr/>
          </p:nvCxnSpPr>
          <p:spPr bwMode="auto">
            <a:xfrm>
              <a:off x="11800851" y="13896976"/>
              <a:ext cx="1514199" cy="216"/>
            </a:xfrm>
            <a:prstGeom prst="line">
              <a:avLst/>
            </a:prstGeom>
            <a:noFill/>
            <a:ln w="127000" algn="ctr">
              <a:solidFill>
                <a:srgbClr val="009900">
                  <a:alpha val="40000"/>
                </a:srgbClr>
              </a:solidFill>
              <a:round/>
              <a:headEnd/>
              <a:tailEnd/>
            </a:ln>
          </p:spPr>
        </p:cxnSp>
        <p:sp>
          <p:nvSpPr>
            <p:cNvPr id="40" name="Flowchart: Process 112"/>
            <p:cNvSpPr>
              <a:spLocks noChangeArrowheads="1"/>
            </p:cNvSpPr>
            <p:nvPr/>
          </p:nvSpPr>
          <p:spPr bwMode="auto">
            <a:xfrm>
              <a:off x="11778350" y="107251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41" name="Flowchart: Process 113"/>
            <p:cNvSpPr>
              <a:spLocks noChangeArrowheads="1"/>
            </p:cNvSpPr>
            <p:nvPr/>
          </p:nvSpPr>
          <p:spPr bwMode="auto">
            <a:xfrm>
              <a:off x="12475384" y="10725150"/>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42" name="Straight Connector 114"/>
            <p:cNvCxnSpPr>
              <a:cxnSpLocks noChangeShapeType="1"/>
            </p:cNvCxnSpPr>
            <p:nvPr/>
          </p:nvCxnSpPr>
          <p:spPr bwMode="auto">
            <a:xfrm>
              <a:off x="11781078" y="10896600"/>
              <a:ext cx="1513334" cy="216"/>
            </a:xfrm>
            <a:prstGeom prst="line">
              <a:avLst/>
            </a:prstGeom>
            <a:noFill/>
            <a:ln w="127000" algn="ctr">
              <a:solidFill>
                <a:srgbClr val="009900">
                  <a:alpha val="40000"/>
                </a:srgbClr>
              </a:solidFill>
              <a:round/>
              <a:headEnd/>
              <a:tailEnd/>
            </a:ln>
          </p:spPr>
        </p:cxnSp>
      </p:grpSp>
      <p:grpSp>
        <p:nvGrpSpPr>
          <p:cNvPr id="43" name="Group 201"/>
          <p:cNvGrpSpPr/>
          <p:nvPr/>
        </p:nvGrpSpPr>
        <p:grpSpPr>
          <a:xfrm>
            <a:off x="24742800" y="7103924"/>
            <a:ext cx="1551289" cy="2178050"/>
            <a:chOff x="14652000" y="13104813"/>
            <a:chExt cx="1551289" cy="2178050"/>
          </a:xfrm>
        </p:grpSpPr>
        <p:sp>
          <p:nvSpPr>
            <p:cNvPr id="44" name="Flowchart: Process 112"/>
            <p:cNvSpPr>
              <a:spLocks noChangeArrowheads="1"/>
            </p:cNvSpPr>
            <p:nvPr/>
          </p:nvSpPr>
          <p:spPr bwMode="auto">
            <a:xfrm>
              <a:off x="14652000" y="149399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45" name="Flowchart: Process 113"/>
            <p:cNvSpPr>
              <a:spLocks noChangeArrowheads="1"/>
            </p:cNvSpPr>
            <p:nvPr/>
          </p:nvSpPr>
          <p:spPr bwMode="auto">
            <a:xfrm>
              <a:off x="15349035" y="149399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46" name="Straight Connector 114"/>
            <p:cNvCxnSpPr>
              <a:cxnSpLocks noChangeShapeType="1"/>
            </p:cNvCxnSpPr>
            <p:nvPr/>
          </p:nvCxnSpPr>
          <p:spPr bwMode="auto">
            <a:xfrm>
              <a:off x="14654728" y="15111413"/>
              <a:ext cx="1513335" cy="216"/>
            </a:xfrm>
            <a:prstGeom prst="line">
              <a:avLst/>
            </a:prstGeom>
            <a:noFill/>
            <a:ln w="127000" algn="ctr">
              <a:solidFill>
                <a:srgbClr val="009900">
                  <a:alpha val="40000"/>
                </a:srgbClr>
              </a:solidFill>
              <a:round/>
              <a:headEnd/>
              <a:tailEnd/>
            </a:ln>
          </p:spPr>
        </p:cxnSp>
        <p:sp>
          <p:nvSpPr>
            <p:cNvPr id="47" name="Flowchart: Process 102"/>
            <p:cNvSpPr>
              <a:spLocks noChangeArrowheads="1"/>
            </p:cNvSpPr>
            <p:nvPr/>
          </p:nvSpPr>
          <p:spPr bwMode="auto">
            <a:xfrm>
              <a:off x="14666288"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48" name="Flowchart: Process 103"/>
            <p:cNvSpPr>
              <a:spLocks noChangeArrowheads="1"/>
            </p:cNvSpPr>
            <p:nvPr/>
          </p:nvSpPr>
          <p:spPr bwMode="auto">
            <a:xfrm>
              <a:off x="15363159" y="13104813"/>
              <a:ext cx="404982"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49" name="Straight Connector 104"/>
            <p:cNvCxnSpPr>
              <a:cxnSpLocks noChangeShapeType="1"/>
            </p:cNvCxnSpPr>
            <p:nvPr/>
          </p:nvCxnSpPr>
          <p:spPr bwMode="auto">
            <a:xfrm>
              <a:off x="14678893" y="13276263"/>
              <a:ext cx="1512982" cy="216"/>
            </a:xfrm>
            <a:prstGeom prst="line">
              <a:avLst/>
            </a:prstGeom>
            <a:noFill/>
            <a:ln w="127000" algn="ctr">
              <a:solidFill>
                <a:srgbClr val="009900">
                  <a:alpha val="40000"/>
                </a:srgbClr>
              </a:solidFill>
              <a:round/>
              <a:headEnd/>
              <a:tailEnd/>
            </a:ln>
          </p:spPr>
        </p:cxnSp>
        <p:sp>
          <p:nvSpPr>
            <p:cNvPr id="50" name="Flowchart: Process 90"/>
            <p:cNvSpPr>
              <a:spLocks noChangeArrowheads="1"/>
            </p:cNvSpPr>
            <p:nvPr/>
          </p:nvSpPr>
          <p:spPr bwMode="auto">
            <a:xfrm>
              <a:off x="14652000"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51" name="Flowchart: Process 91"/>
            <p:cNvSpPr>
              <a:spLocks noChangeArrowheads="1"/>
            </p:cNvSpPr>
            <p:nvPr/>
          </p:nvSpPr>
          <p:spPr bwMode="auto">
            <a:xfrm>
              <a:off x="15349433" y="13725525"/>
              <a:ext cx="405307"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52" name="Straight Connector 92"/>
            <p:cNvCxnSpPr>
              <a:cxnSpLocks noChangeShapeType="1"/>
            </p:cNvCxnSpPr>
            <p:nvPr/>
          </p:nvCxnSpPr>
          <p:spPr bwMode="auto">
            <a:xfrm>
              <a:off x="14689090" y="13796940"/>
              <a:ext cx="1514199" cy="216"/>
            </a:xfrm>
            <a:prstGeom prst="line">
              <a:avLst/>
            </a:prstGeom>
            <a:noFill/>
            <a:ln w="127000" algn="ctr">
              <a:solidFill>
                <a:srgbClr val="009900">
                  <a:alpha val="40000"/>
                </a:srgbClr>
              </a:solidFill>
              <a:round/>
              <a:headEnd/>
              <a:tailEnd/>
            </a:ln>
          </p:spPr>
        </p:cxnSp>
        <p:sp>
          <p:nvSpPr>
            <p:cNvPr id="53" name="Flowchart: Process 112"/>
            <p:cNvSpPr>
              <a:spLocks noChangeArrowheads="1"/>
            </p:cNvSpPr>
            <p:nvPr/>
          </p:nvSpPr>
          <p:spPr bwMode="auto">
            <a:xfrm>
              <a:off x="14652000" y="143684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54" name="Flowchart: Process 113"/>
            <p:cNvSpPr>
              <a:spLocks noChangeArrowheads="1"/>
            </p:cNvSpPr>
            <p:nvPr/>
          </p:nvSpPr>
          <p:spPr bwMode="auto">
            <a:xfrm>
              <a:off x="15349035" y="14368463"/>
              <a:ext cx="405076" cy="342900"/>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55" name="Straight Connector 114"/>
            <p:cNvCxnSpPr>
              <a:cxnSpLocks noChangeShapeType="1"/>
            </p:cNvCxnSpPr>
            <p:nvPr/>
          </p:nvCxnSpPr>
          <p:spPr bwMode="auto">
            <a:xfrm>
              <a:off x="14654728" y="14539913"/>
              <a:ext cx="1513335" cy="216"/>
            </a:xfrm>
            <a:prstGeom prst="line">
              <a:avLst/>
            </a:prstGeom>
            <a:noFill/>
            <a:ln w="127000" algn="ctr">
              <a:solidFill>
                <a:srgbClr val="009900">
                  <a:alpha val="40000"/>
                </a:srgbClr>
              </a:solidFill>
              <a:round/>
              <a:headEnd/>
              <a:tailEnd/>
            </a:ln>
          </p:spPr>
        </p:cxnSp>
      </p:grpSp>
      <p:grpSp>
        <p:nvGrpSpPr>
          <p:cNvPr id="56" name="Group 200"/>
          <p:cNvGrpSpPr/>
          <p:nvPr/>
        </p:nvGrpSpPr>
        <p:grpSpPr>
          <a:xfrm>
            <a:off x="22366800" y="4652824"/>
            <a:ext cx="1516893" cy="2106131"/>
            <a:chOff x="17028000" y="10653713"/>
            <a:chExt cx="1516893" cy="2106131"/>
          </a:xfrm>
        </p:grpSpPr>
        <p:sp>
          <p:nvSpPr>
            <p:cNvPr id="57" name="Flowchart: Process 112"/>
            <p:cNvSpPr>
              <a:spLocks noChangeArrowheads="1"/>
            </p:cNvSpPr>
            <p:nvPr/>
          </p:nvSpPr>
          <p:spPr bwMode="auto">
            <a:xfrm>
              <a:off x="17028000" y="1241701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58" name="Flowchart: Process 113"/>
            <p:cNvSpPr>
              <a:spLocks noChangeArrowheads="1"/>
            </p:cNvSpPr>
            <p:nvPr/>
          </p:nvSpPr>
          <p:spPr bwMode="auto">
            <a:xfrm>
              <a:off x="17725016" y="1241701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59" name="Straight Connector 114"/>
            <p:cNvCxnSpPr>
              <a:cxnSpLocks noChangeShapeType="1"/>
            </p:cNvCxnSpPr>
            <p:nvPr/>
          </p:nvCxnSpPr>
          <p:spPr bwMode="auto">
            <a:xfrm>
              <a:off x="17030728" y="12588431"/>
              <a:ext cx="1513293" cy="216"/>
            </a:xfrm>
            <a:prstGeom prst="line">
              <a:avLst/>
            </a:prstGeom>
            <a:noFill/>
            <a:ln w="127000" algn="ctr">
              <a:solidFill>
                <a:srgbClr val="009900">
                  <a:alpha val="40000"/>
                </a:srgbClr>
              </a:solidFill>
              <a:round/>
              <a:headEnd/>
              <a:tailEnd/>
            </a:ln>
          </p:spPr>
        </p:cxnSp>
        <p:sp>
          <p:nvSpPr>
            <p:cNvPr id="60" name="Flowchart: Process 102"/>
            <p:cNvSpPr>
              <a:spLocks noChangeArrowheads="1"/>
            </p:cNvSpPr>
            <p:nvPr/>
          </p:nvSpPr>
          <p:spPr bwMode="auto">
            <a:xfrm>
              <a:off x="17028000" y="10653713"/>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61" name="Flowchart: Process 103"/>
            <p:cNvSpPr>
              <a:spLocks noChangeArrowheads="1"/>
            </p:cNvSpPr>
            <p:nvPr/>
          </p:nvSpPr>
          <p:spPr bwMode="auto">
            <a:xfrm>
              <a:off x="17738989" y="10653713"/>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62" name="Straight Connector 104"/>
            <p:cNvCxnSpPr>
              <a:cxnSpLocks noChangeShapeType="1"/>
            </p:cNvCxnSpPr>
            <p:nvPr/>
          </p:nvCxnSpPr>
          <p:spPr bwMode="auto">
            <a:xfrm>
              <a:off x="17031600" y="10825127"/>
              <a:ext cx="1513293" cy="216"/>
            </a:xfrm>
            <a:prstGeom prst="line">
              <a:avLst/>
            </a:prstGeom>
            <a:noFill/>
            <a:ln w="127000" algn="ctr">
              <a:solidFill>
                <a:srgbClr val="009900">
                  <a:alpha val="40000"/>
                </a:srgbClr>
              </a:solidFill>
              <a:round/>
              <a:headEnd/>
              <a:tailEnd/>
            </a:ln>
          </p:spPr>
        </p:cxnSp>
        <p:sp>
          <p:nvSpPr>
            <p:cNvPr id="63" name="Flowchart: Process 90"/>
            <p:cNvSpPr>
              <a:spLocks noChangeArrowheads="1"/>
            </p:cNvSpPr>
            <p:nvPr/>
          </p:nvSpPr>
          <p:spPr bwMode="auto">
            <a:xfrm>
              <a:off x="17028000" y="1184550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64" name="Flowchart: Process 91"/>
            <p:cNvSpPr>
              <a:spLocks noChangeArrowheads="1"/>
            </p:cNvSpPr>
            <p:nvPr/>
          </p:nvSpPr>
          <p:spPr bwMode="auto">
            <a:xfrm>
              <a:off x="17725015" y="1184550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65" name="Straight Connector 92"/>
            <p:cNvCxnSpPr>
              <a:cxnSpLocks noChangeShapeType="1"/>
            </p:cNvCxnSpPr>
            <p:nvPr/>
          </p:nvCxnSpPr>
          <p:spPr bwMode="auto">
            <a:xfrm>
              <a:off x="17031600" y="12016922"/>
              <a:ext cx="1513293" cy="216"/>
            </a:xfrm>
            <a:prstGeom prst="line">
              <a:avLst/>
            </a:prstGeom>
            <a:noFill/>
            <a:ln w="127000" algn="ctr">
              <a:solidFill>
                <a:srgbClr val="009900">
                  <a:alpha val="40000"/>
                </a:srgbClr>
              </a:solidFill>
              <a:round/>
              <a:headEnd/>
              <a:tailEnd/>
            </a:ln>
          </p:spPr>
        </p:cxnSp>
        <p:sp>
          <p:nvSpPr>
            <p:cNvPr id="66" name="Flowchart: Process 112"/>
            <p:cNvSpPr>
              <a:spLocks noChangeArrowheads="1"/>
            </p:cNvSpPr>
            <p:nvPr/>
          </p:nvSpPr>
          <p:spPr bwMode="auto">
            <a:xfrm>
              <a:off x="17028000" y="1127399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67" name="Flowchart: Process 113"/>
            <p:cNvSpPr>
              <a:spLocks noChangeArrowheads="1"/>
            </p:cNvSpPr>
            <p:nvPr/>
          </p:nvSpPr>
          <p:spPr bwMode="auto">
            <a:xfrm>
              <a:off x="17725016" y="11273997"/>
              <a:ext cx="405065"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68" name="Straight Connector 114"/>
            <p:cNvCxnSpPr>
              <a:cxnSpLocks noChangeShapeType="1"/>
            </p:cNvCxnSpPr>
            <p:nvPr/>
          </p:nvCxnSpPr>
          <p:spPr bwMode="auto">
            <a:xfrm>
              <a:off x="17030728" y="11445411"/>
              <a:ext cx="1513293" cy="216"/>
            </a:xfrm>
            <a:prstGeom prst="line">
              <a:avLst/>
            </a:prstGeom>
            <a:noFill/>
            <a:ln w="127000" algn="ctr">
              <a:solidFill>
                <a:srgbClr val="009900">
                  <a:alpha val="40000"/>
                </a:srgbClr>
              </a:solidFill>
              <a:round/>
              <a:headEnd/>
              <a:tailEnd/>
            </a:ln>
          </p:spPr>
        </p:cxnSp>
      </p:grpSp>
      <p:grpSp>
        <p:nvGrpSpPr>
          <p:cNvPr id="69" name="Group 203"/>
          <p:cNvGrpSpPr/>
          <p:nvPr/>
        </p:nvGrpSpPr>
        <p:grpSpPr>
          <a:xfrm>
            <a:off x="19494000" y="5795843"/>
            <a:ext cx="1535113" cy="3486131"/>
            <a:chOff x="9396000" y="11796732"/>
            <a:chExt cx="1535113" cy="3486131"/>
          </a:xfrm>
        </p:grpSpPr>
        <p:sp>
          <p:nvSpPr>
            <p:cNvPr id="70" name="Flowchart: Process 112"/>
            <p:cNvSpPr>
              <a:spLocks noChangeArrowheads="1"/>
            </p:cNvSpPr>
            <p:nvPr/>
          </p:nvSpPr>
          <p:spPr bwMode="auto">
            <a:xfrm>
              <a:off x="9401782" y="11796732"/>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71" name="Flowchart: Process 113"/>
            <p:cNvSpPr>
              <a:spLocks noChangeArrowheads="1"/>
            </p:cNvSpPr>
            <p:nvPr/>
          </p:nvSpPr>
          <p:spPr bwMode="auto">
            <a:xfrm>
              <a:off x="10098495" y="11796732"/>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72" name="Straight Connector 114"/>
            <p:cNvCxnSpPr>
              <a:cxnSpLocks noChangeShapeType="1"/>
            </p:cNvCxnSpPr>
            <p:nvPr/>
          </p:nvCxnSpPr>
          <p:spPr bwMode="auto">
            <a:xfrm>
              <a:off x="9404509" y="11968146"/>
              <a:ext cx="1512635" cy="216"/>
            </a:xfrm>
            <a:prstGeom prst="line">
              <a:avLst/>
            </a:prstGeom>
            <a:noFill/>
            <a:ln w="127000" algn="ctr">
              <a:solidFill>
                <a:srgbClr val="009900">
                  <a:alpha val="40000"/>
                </a:srgbClr>
              </a:solidFill>
              <a:round/>
              <a:headEnd/>
              <a:tailEnd/>
            </a:ln>
          </p:spPr>
        </p:cxnSp>
        <p:sp>
          <p:nvSpPr>
            <p:cNvPr id="73" name="Flowchart: Process 102"/>
            <p:cNvSpPr>
              <a:spLocks noChangeArrowheads="1"/>
            </p:cNvSpPr>
            <p:nvPr/>
          </p:nvSpPr>
          <p:spPr bwMode="auto">
            <a:xfrm>
              <a:off x="9401782" y="14940036"/>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74" name="Flowchart: Process 103"/>
            <p:cNvSpPr>
              <a:spLocks noChangeArrowheads="1"/>
            </p:cNvSpPr>
            <p:nvPr/>
          </p:nvSpPr>
          <p:spPr bwMode="auto">
            <a:xfrm>
              <a:off x="10098494" y="14940036"/>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75" name="Straight Connector 104"/>
            <p:cNvCxnSpPr>
              <a:cxnSpLocks noChangeShapeType="1"/>
            </p:cNvCxnSpPr>
            <p:nvPr/>
          </p:nvCxnSpPr>
          <p:spPr bwMode="auto">
            <a:xfrm>
              <a:off x="9414384" y="15111450"/>
              <a:ext cx="1512635" cy="216"/>
            </a:xfrm>
            <a:prstGeom prst="line">
              <a:avLst/>
            </a:prstGeom>
            <a:noFill/>
            <a:ln w="127000" algn="ctr">
              <a:solidFill>
                <a:srgbClr val="009900">
                  <a:alpha val="40000"/>
                </a:srgbClr>
              </a:solidFill>
              <a:round/>
              <a:headEnd/>
              <a:tailEnd/>
            </a:ln>
          </p:spPr>
        </p:cxnSp>
        <p:sp>
          <p:nvSpPr>
            <p:cNvPr id="76" name="Flowchart: Process 90"/>
            <p:cNvSpPr>
              <a:spLocks noChangeArrowheads="1"/>
            </p:cNvSpPr>
            <p:nvPr/>
          </p:nvSpPr>
          <p:spPr bwMode="auto">
            <a:xfrm>
              <a:off x="9396000" y="14297087"/>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77" name="Flowchart: Process 91"/>
            <p:cNvSpPr>
              <a:spLocks noChangeArrowheads="1"/>
            </p:cNvSpPr>
            <p:nvPr/>
          </p:nvSpPr>
          <p:spPr bwMode="auto">
            <a:xfrm>
              <a:off x="10092713" y="14297087"/>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78" name="Straight Connector 92"/>
            <p:cNvCxnSpPr>
              <a:cxnSpLocks noChangeShapeType="1"/>
            </p:cNvCxnSpPr>
            <p:nvPr/>
          </p:nvCxnSpPr>
          <p:spPr bwMode="auto">
            <a:xfrm>
              <a:off x="9418478" y="14468502"/>
              <a:ext cx="1512635" cy="216"/>
            </a:xfrm>
            <a:prstGeom prst="line">
              <a:avLst/>
            </a:prstGeom>
            <a:noFill/>
            <a:ln w="127000" algn="ctr">
              <a:solidFill>
                <a:srgbClr val="009900">
                  <a:alpha val="40000"/>
                </a:srgbClr>
              </a:solidFill>
              <a:round/>
              <a:headEnd/>
              <a:tailEnd/>
            </a:ln>
          </p:spPr>
        </p:cxnSp>
        <p:sp>
          <p:nvSpPr>
            <p:cNvPr id="79" name="Flowchart: Process 112"/>
            <p:cNvSpPr>
              <a:spLocks noChangeArrowheads="1"/>
            </p:cNvSpPr>
            <p:nvPr/>
          </p:nvSpPr>
          <p:spPr bwMode="auto">
            <a:xfrm>
              <a:off x="9401782" y="12439681"/>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sp>
          <p:nvSpPr>
            <p:cNvPr id="80" name="Flowchart: Process 113"/>
            <p:cNvSpPr>
              <a:spLocks noChangeArrowheads="1"/>
            </p:cNvSpPr>
            <p:nvPr/>
          </p:nvSpPr>
          <p:spPr bwMode="auto">
            <a:xfrm>
              <a:off x="10098495" y="12439681"/>
              <a:ext cx="404889" cy="342827"/>
            </a:xfrm>
            <a:prstGeom prst="flowChartProcess">
              <a:avLst/>
            </a:prstGeom>
            <a:solidFill>
              <a:srgbClr val="009900">
                <a:alpha val="38000"/>
              </a:srgbClr>
            </a:solidFill>
            <a:ln w="9525" algn="ctr">
              <a:solidFill>
                <a:srgbClr val="009900">
                  <a:alpha val="40000"/>
                </a:srgbClr>
              </a:solidFill>
              <a:round/>
              <a:headEnd/>
              <a:tailEnd/>
            </a:ln>
          </p:spPr>
          <p:txBody>
            <a:bodyPr wrap="none" anchor="ctr"/>
            <a:lstStyle/>
            <a:p>
              <a:pPr defTabSz="2952750"/>
              <a:endParaRPr lang="en-US" sz="1300"/>
            </a:p>
          </p:txBody>
        </p:sp>
        <p:cxnSp>
          <p:nvCxnSpPr>
            <p:cNvPr id="81" name="Straight Connector 114"/>
            <p:cNvCxnSpPr>
              <a:cxnSpLocks noChangeShapeType="1"/>
            </p:cNvCxnSpPr>
            <p:nvPr/>
          </p:nvCxnSpPr>
          <p:spPr bwMode="auto">
            <a:xfrm>
              <a:off x="9404509" y="12611095"/>
              <a:ext cx="1512635" cy="216"/>
            </a:xfrm>
            <a:prstGeom prst="line">
              <a:avLst/>
            </a:prstGeom>
            <a:noFill/>
            <a:ln w="127000" algn="ctr">
              <a:solidFill>
                <a:srgbClr val="009900">
                  <a:alpha val="40000"/>
                </a:srgbClr>
              </a:solidFill>
              <a:round/>
              <a:headEnd/>
              <a:tailEnd/>
            </a:ln>
          </p:spPr>
        </p:cxnSp>
      </p:grpSp>
      <p:pic>
        <p:nvPicPr>
          <p:cNvPr id="82" name="sirscn6hi4matnncatb.05.31p5d5.31p5d5.wav">
            <a:hlinkClick r:id="" action="ppaction://media"/>
          </p:cNvPr>
          <p:cNvPicPr>
            <a:picLocks noRot="1" noChangeAspect="1"/>
          </p:cNvPicPr>
          <p:nvPr>
            <a:wavAudioFile r:embed="rId1" name="sirscn6hi4matnncatb.05.31p5d5.31p5d5.wav"/>
          </p:nvPr>
        </p:nvPicPr>
        <p:blipFill>
          <a:blip r:embed="rId6" cstate="print"/>
          <a:stretch>
            <a:fillRect/>
          </a:stretch>
        </p:blipFill>
        <p:spPr>
          <a:xfrm>
            <a:off x="22547270" y="2232000"/>
            <a:ext cx="1428760" cy="1428760"/>
          </a:xfrm>
          <a:prstGeom prst="rect">
            <a:avLst/>
          </a:prstGeom>
        </p:spPr>
      </p:pic>
      <p:pic>
        <p:nvPicPr>
          <p:cNvPr id="83" name="sirscn6lo4matnncatb.05.31p5d5.31p5d5.wav">
            <a:hlinkClick r:id="" action="ppaction://media"/>
          </p:cNvPr>
          <p:cNvPicPr>
            <a:picLocks noRot="1" noChangeAspect="1"/>
          </p:cNvPicPr>
          <p:nvPr>
            <a:wavAudioFile r:embed="rId2" name="sirscn6lo4matnncatb.05.31p5d5.31p5d5.wav"/>
          </p:nvPr>
        </p:nvPicPr>
        <p:blipFill>
          <a:blip r:embed="rId7" cstate="print"/>
          <a:stretch>
            <a:fillRect/>
          </a:stretch>
        </p:blipFill>
        <p:spPr>
          <a:xfrm>
            <a:off x="25047600" y="2223984"/>
            <a:ext cx="1429512" cy="1429512"/>
          </a:xfrm>
          <a:prstGeom prst="rect">
            <a:avLst/>
          </a:prstGeom>
        </p:spPr>
      </p:pic>
      <p:sp>
        <p:nvSpPr>
          <p:cNvPr id="84" name="TextBox 28"/>
          <p:cNvSpPr txBox="1">
            <a:spLocks noChangeArrowheads="1"/>
          </p:cNvSpPr>
          <p:nvPr/>
        </p:nvSpPr>
        <p:spPr bwMode="auto">
          <a:xfrm rot="16200000">
            <a:off x="4078654" y="14842890"/>
            <a:ext cx="11358701" cy="2072018"/>
          </a:xfrm>
          <a:prstGeom prst="rect">
            <a:avLst/>
          </a:prstGeom>
          <a:noFill/>
          <a:ln w="9525">
            <a:noFill/>
            <a:miter lim="800000"/>
            <a:headEnd/>
            <a:tailEnd/>
          </a:ln>
        </p:spPr>
        <p:txBody>
          <a:bodyPr/>
          <a:lstStyle/>
          <a:p>
            <a:pPr algn="ctr"/>
            <a:r>
              <a:rPr lang="en-GB" sz="6000" dirty="0">
                <a:latin typeface="Arial" charset="0"/>
                <a:cs typeface="Arial" charset="0"/>
              </a:rPr>
              <a:t>category boundary, step</a:t>
            </a:r>
          </a:p>
          <a:p>
            <a:endParaRPr lang="en-US" sz="8000" dirty="0"/>
          </a:p>
        </p:txBody>
      </p:sp>
      <p:grpSp>
        <p:nvGrpSpPr>
          <p:cNvPr id="85" name="Group 42"/>
          <p:cNvGrpSpPr>
            <a:grpSpLocks/>
          </p:cNvGrpSpPr>
          <p:nvPr/>
        </p:nvGrpSpPr>
        <p:grpSpPr bwMode="auto">
          <a:xfrm>
            <a:off x="8219174" y="10559021"/>
            <a:ext cx="2631033" cy="10323042"/>
            <a:chOff x="11303636" y="17538107"/>
            <a:chExt cx="2630632" cy="10322989"/>
          </a:xfrm>
        </p:grpSpPr>
        <p:sp>
          <p:nvSpPr>
            <p:cNvPr id="86" name="TextBox 3"/>
            <p:cNvSpPr txBox="1">
              <a:spLocks noChangeArrowheads="1"/>
            </p:cNvSpPr>
            <p:nvPr/>
          </p:nvSpPr>
          <p:spPr bwMode="auto">
            <a:xfrm>
              <a:off x="11339631" y="26934044"/>
              <a:ext cx="2522638" cy="927052"/>
            </a:xfrm>
            <a:prstGeom prst="rect">
              <a:avLst/>
            </a:prstGeom>
            <a:noFill/>
            <a:ln w="9525">
              <a:noFill/>
              <a:miter lim="800000"/>
              <a:headEnd/>
              <a:tailEnd/>
            </a:ln>
          </p:spPr>
          <p:txBody>
            <a:bodyPr/>
            <a:lstStyle/>
            <a:p>
              <a:pPr algn="r"/>
              <a:r>
                <a:rPr lang="en-GB" sz="5400" dirty="0">
                  <a:latin typeface="Arial" charset="0"/>
                  <a:cs typeface="Arial" charset="0"/>
                </a:rPr>
                <a:t>0</a:t>
              </a:r>
            </a:p>
            <a:p>
              <a:endParaRPr lang="en-US" sz="8000" dirty="0"/>
            </a:p>
          </p:txBody>
        </p:sp>
        <p:sp>
          <p:nvSpPr>
            <p:cNvPr id="87" name="TextBox 3"/>
            <p:cNvSpPr txBox="1">
              <a:spLocks noChangeArrowheads="1"/>
            </p:cNvSpPr>
            <p:nvPr/>
          </p:nvSpPr>
          <p:spPr bwMode="auto">
            <a:xfrm>
              <a:off x="11303636" y="22218077"/>
              <a:ext cx="2522638" cy="927052"/>
            </a:xfrm>
            <a:prstGeom prst="rect">
              <a:avLst/>
            </a:prstGeom>
            <a:noFill/>
            <a:ln w="9525">
              <a:noFill/>
              <a:miter lim="800000"/>
              <a:headEnd/>
              <a:tailEnd/>
            </a:ln>
          </p:spPr>
          <p:txBody>
            <a:bodyPr/>
            <a:lstStyle/>
            <a:p>
              <a:pPr algn="r"/>
              <a:r>
                <a:rPr lang="en-GB" sz="5400">
                  <a:latin typeface="Arial" charset="0"/>
                  <a:cs typeface="Arial" charset="0"/>
                </a:rPr>
                <a:t>5</a:t>
              </a:r>
            </a:p>
            <a:p>
              <a:pPr algn="r"/>
              <a:endParaRPr lang="en-US" sz="8000"/>
            </a:p>
          </p:txBody>
        </p:sp>
        <p:sp>
          <p:nvSpPr>
            <p:cNvPr id="88" name="TextBox 3"/>
            <p:cNvSpPr txBox="1">
              <a:spLocks noChangeArrowheads="1"/>
            </p:cNvSpPr>
            <p:nvPr/>
          </p:nvSpPr>
          <p:spPr bwMode="auto">
            <a:xfrm>
              <a:off x="11411631" y="17538107"/>
              <a:ext cx="2522637" cy="927052"/>
            </a:xfrm>
            <a:prstGeom prst="rect">
              <a:avLst/>
            </a:prstGeom>
            <a:noFill/>
            <a:ln w="9525">
              <a:noFill/>
              <a:miter lim="800000"/>
              <a:headEnd/>
              <a:tailEnd/>
            </a:ln>
          </p:spPr>
          <p:txBody>
            <a:bodyPr/>
            <a:lstStyle/>
            <a:p>
              <a:pPr algn="r"/>
              <a:r>
                <a:rPr lang="en-GB" sz="5400" dirty="0">
                  <a:latin typeface="Arial" charset="0"/>
                  <a:cs typeface="Arial" charset="0"/>
                </a:rPr>
                <a:t>10</a:t>
              </a:r>
            </a:p>
            <a:p>
              <a:endParaRPr lang="en-US" sz="8000" dirty="0"/>
            </a:p>
          </p:txBody>
        </p:sp>
      </p:grpSp>
      <p:grpSp>
        <p:nvGrpSpPr>
          <p:cNvPr id="89" name="Group 230"/>
          <p:cNvGrpSpPr/>
          <p:nvPr/>
        </p:nvGrpSpPr>
        <p:grpSpPr>
          <a:xfrm>
            <a:off x="10759453" y="21539111"/>
            <a:ext cx="16383546" cy="927480"/>
            <a:chOff x="3044279" y="27798695"/>
            <a:chExt cx="16383546" cy="927480"/>
          </a:xfrm>
        </p:grpSpPr>
        <p:grpSp>
          <p:nvGrpSpPr>
            <p:cNvPr id="90" name="Group 29"/>
            <p:cNvGrpSpPr>
              <a:grpSpLocks/>
            </p:cNvGrpSpPr>
            <p:nvPr/>
          </p:nvGrpSpPr>
          <p:grpSpPr bwMode="auto">
            <a:xfrm>
              <a:off x="3044281" y="27798703"/>
              <a:ext cx="5809541" cy="927061"/>
              <a:chOff x="13952224" y="28650839"/>
              <a:chExt cx="5808654" cy="2154445"/>
            </a:xfrm>
          </p:grpSpPr>
          <p:sp>
            <p:nvSpPr>
              <p:cNvPr id="97" name="TextBox 3"/>
              <p:cNvSpPr txBox="1">
                <a:spLocks noChangeArrowheads="1"/>
              </p:cNvSpPr>
              <p:nvPr/>
            </p:nvSpPr>
            <p:spPr bwMode="auto">
              <a:xfrm>
                <a:off x="13952224" y="28650839"/>
                <a:ext cx="2522639" cy="2154438"/>
              </a:xfrm>
              <a:prstGeom prst="rect">
                <a:avLst/>
              </a:prstGeom>
              <a:noFill/>
              <a:ln w="9525">
                <a:noFill/>
                <a:miter lim="800000"/>
                <a:headEnd/>
                <a:tailEnd/>
              </a:ln>
            </p:spPr>
            <p:txBody>
              <a:bodyPr/>
              <a:lstStyle/>
              <a:p>
                <a:pPr algn="ctr"/>
                <a:r>
                  <a:rPr lang="en-GB" sz="5400" dirty="0" smtClean="0">
                    <a:latin typeface="Arial" charset="0"/>
                    <a:cs typeface="Arial" charset="0"/>
                  </a:rPr>
                  <a:t>1</a:t>
                </a:r>
                <a:endParaRPr lang="en-GB" sz="5400" dirty="0">
                  <a:latin typeface="Arial" charset="0"/>
                  <a:cs typeface="Arial" charset="0"/>
                </a:endParaRPr>
              </a:p>
              <a:p>
                <a:endParaRPr lang="en-US" sz="8000" dirty="0"/>
              </a:p>
            </p:txBody>
          </p:sp>
          <p:sp>
            <p:nvSpPr>
              <p:cNvPr id="98" name="TextBox 6"/>
              <p:cNvSpPr txBox="1">
                <a:spLocks noChangeArrowheads="1"/>
              </p:cNvSpPr>
              <p:nvPr/>
            </p:nvSpPr>
            <p:spPr bwMode="auto">
              <a:xfrm>
                <a:off x="17238239" y="28650846"/>
                <a:ext cx="2522639" cy="2154438"/>
              </a:xfrm>
              <a:prstGeom prst="rect">
                <a:avLst/>
              </a:prstGeom>
              <a:noFill/>
              <a:ln w="9525">
                <a:noFill/>
                <a:miter lim="800000"/>
                <a:headEnd/>
                <a:tailEnd/>
              </a:ln>
            </p:spPr>
            <p:txBody>
              <a:bodyPr/>
              <a:lstStyle/>
              <a:p>
                <a:pPr algn="ctr"/>
                <a:r>
                  <a:rPr lang="en-GB" sz="5400" dirty="0" smtClean="0">
                    <a:latin typeface="Arial" charset="0"/>
                    <a:cs typeface="Arial" charset="0"/>
                  </a:rPr>
                  <a:t>2</a:t>
                </a:r>
                <a:endParaRPr lang="en-GB" sz="5400" dirty="0">
                  <a:latin typeface="Arial" charset="0"/>
                  <a:cs typeface="Arial" charset="0"/>
                </a:endParaRPr>
              </a:p>
              <a:p>
                <a:endParaRPr lang="en-US" sz="8000" dirty="0"/>
              </a:p>
            </p:txBody>
          </p:sp>
        </p:grpSp>
        <p:grpSp>
          <p:nvGrpSpPr>
            <p:cNvPr id="91" name="Group 30"/>
            <p:cNvGrpSpPr>
              <a:grpSpLocks/>
            </p:cNvGrpSpPr>
            <p:nvPr/>
          </p:nvGrpSpPr>
          <p:grpSpPr bwMode="auto">
            <a:xfrm>
              <a:off x="8402730" y="27798695"/>
              <a:ext cx="5738095" cy="927463"/>
              <a:chOff x="14023444" y="28654646"/>
              <a:chExt cx="5737219" cy="2155380"/>
            </a:xfrm>
          </p:grpSpPr>
          <p:sp>
            <p:nvSpPr>
              <p:cNvPr id="95" name="TextBox 3"/>
              <p:cNvSpPr txBox="1">
                <a:spLocks noChangeArrowheads="1"/>
              </p:cNvSpPr>
              <p:nvPr/>
            </p:nvSpPr>
            <p:spPr bwMode="auto">
              <a:xfrm>
                <a:off x="14023444" y="28654646"/>
                <a:ext cx="2522639" cy="2154436"/>
              </a:xfrm>
              <a:prstGeom prst="rect">
                <a:avLst/>
              </a:prstGeom>
              <a:noFill/>
              <a:ln w="9525">
                <a:noFill/>
                <a:miter lim="800000"/>
                <a:headEnd/>
                <a:tailEnd/>
              </a:ln>
            </p:spPr>
            <p:txBody>
              <a:bodyPr/>
              <a:lstStyle/>
              <a:p>
                <a:pPr algn="ctr"/>
                <a:r>
                  <a:rPr lang="en-GB" sz="5400" dirty="0" smtClean="0">
                    <a:latin typeface="Arial" charset="0"/>
                    <a:cs typeface="Arial" charset="0"/>
                  </a:rPr>
                  <a:t>3</a:t>
                </a:r>
                <a:endParaRPr lang="en-GB" sz="5400" dirty="0">
                  <a:latin typeface="Arial" charset="0"/>
                  <a:cs typeface="Arial" charset="0"/>
                </a:endParaRPr>
              </a:p>
              <a:p>
                <a:endParaRPr lang="en-US" sz="8000" dirty="0"/>
              </a:p>
            </p:txBody>
          </p:sp>
          <p:sp>
            <p:nvSpPr>
              <p:cNvPr id="96" name="TextBox 6"/>
              <p:cNvSpPr txBox="1">
                <a:spLocks noChangeArrowheads="1"/>
              </p:cNvSpPr>
              <p:nvPr/>
            </p:nvSpPr>
            <p:spPr bwMode="auto">
              <a:xfrm>
                <a:off x="17238024" y="28655590"/>
                <a:ext cx="2522639" cy="2154436"/>
              </a:xfrm>
              <a:prstGeom prst="rect">
                <a:avLst/>
              </a:prstGeom>
              <a:noFill/>
              <a:ln w="9525">
                <a:noFill/>
                <a:miter lim="800000"/>
                <a:headEnd/>
                <a:tailEnd/>
              </a:ln>
            </p:spPr>
            <p:txBody>
              <a:bodyPr/>
              <a:lstStyle/>
              <a:p>
                <a:pPr algn="ctr"/>
                <a:r>
                  <a:rPr lang="en-GB" sz="5400" dirty="0" smtClean="0">
                    <a:latin typeface="Arial" charset="0"/>
                    <a:cs typeface="Arial" charset="0"/>
                  </a:rPr>
                  <a:t>4</a:t>
                </a:r>
                <a:endParaRPr lang="en-GB" sz="5400" dirty="0">
                  <a:latin typeface="Arial" charset="0"/>
                  <a:cs typeface="Arial" charset="0"/>
                </a:endParaRPr>
              </a:p>
              <a:p>
                <a:endParaRPr lang="en-US" sz="8000" dirty="0"/>
              </a:p>
            </p:txBody>
          </p:sp>
        </p:grpSp>
        <p:grpSp>
          <p:nvGrpSpPr>
            <p:cNvPr id="92" name="Group 33"/>
            <p:cNvGrpSpPr>
              <a:grpSpLocks/>
            </p:cNvGrpSpPr>
            <p:nvPr/>
          </p:nvGrpSpPr>
          <p:grpSpPr bwMode="auto">
            <a:xfrm>
              <a:off x="13618288" y="27799112"/>
              <a:ext cx="5809540" cy="927063"/>
              <a:chOff x="14023233" y="28655559"/>
              <a:chExt cx="5808653" cy="2154446"/>
            </a:xfrm>
          </p:grpSpPr>
          <p:sp>
            <p:nvSpPr>
              <p:cNvPr id="93" name="TextBox 3"/>
              <p:cNvSpPr txBox="1">
                <a:spLocks noChangeArrowheads="1"/>
              </p:cNvSpPr>
              <p:nvPr/>
            </p:nvSpPr>
            <p:spPr bwMode="auto">
              <a:xfrm>
                <a:off x="14023233" y="28655571"/>
                <a:ext cx="2522639" cy="2154434"/>
              </a:xfrm>
              <a:prstGeom prst="rect">
                <a:avLst/>
              </a:prstGeom>
              <a:noFill/>
              <a:ln w="9525">
                <a:noFill/>
                <a:miter lim="800000"/>
                <a:headEnd/>
                <a:tailEnd/>
              </a:ln>
            </p:spPr>
            <p:txBody>
              <a:bodyPr/>
              <a:lstStyle/>
              <a:p>
                <a:pPr algn="ctr"/>
                <a:r>
                  <a:rPr lang="en-GB" sz="5400" dirty="0" smtClean="0">
                    <a:latin typeface="Arial" charset="0"/>
                    <a:cs typeface="Arial" charset="0"/>
                  </a:rPr>
                  <a:t>5</a:t>
                </a:r>
                <a:endParaRPr lang="en-GB" sz="5400" dirty="0">
                  <a:latin typeface="Arial" charset="0"/>
                  <a:cs typeface="Arial" charset="0"/>
                </a:endParaRPr>
              </a:p>
              <a:p>
                <a:endParaRPr lang="en-US" sz="8000" dirty="0"/>
              </a:p>
            </p:txBody>
          </p:sp>
          <p:sp>
            <p:nvSpPr>
              <p:cNvPr id="94" name="TextBox 6"/>
              <p:cNvSpPr txBox="1">
                <a:spLocks noChangeArrowheads="1"/>
              </p:cNvSpPr>
              <p:nvPr/>
            </p:nvSpPr>
            <p:spPr bwMode="auto">
              <a:xfrm>
                <a:off x="17309247" y="28655559"/>
                <a:ext cx="2522639" cy="2154434"/>
              </a:xfrm>
              <a:prstGeom prst="rect">
                <a:avLst/>
              </a:prstGeom>
              <a:noFill/>
              <a:ln w="9525">
                <a:noFill/>
                <a:miter lim="800000"/>
                <a:headEnd/>
                <a:tailEnd/>
              </a:ln>
            </p:spPr>
            <p:txBody>
              <a:bodyPr/>
              <a:lstStyle/>
              <a:p>
                <a:pPr algn="ctr"/>
                <a:r>
                  <a:rPr lang="en-GB" sz="5400" dirty="0" smtClean="0">
                    <a:latin typeface="Arial" charset="0"/>
                    <a:cs typeface="Arial" charset="0"/>
                  </a:rPr>
                  <a:t>6</a:t>
                </a:r>
                <a:endParaRPr lang="en-GB" sz="5400" dirty="0">
                  <a:latin typeface="Arial" charset="0"/>
                  <a:cs typeface="Arial" charset="0"/>
                </a:endParaRPr>
              </a:p>
              <a:p>
                <a:endParaRPr lang="en-US" sz="8000" dirty="0"/>
              </a:p>
            </p:txBody>
          </p:sp>
        </p:grpSp>
      </p:grpSp>
      <p:sp>
        <p:nvSpPr>
          <p:cNvPr id="99" name="TextBox 28"/>
          <p:cNvSpPr txBox="1">
            <a:spLocks noChangeArrowheads="1"/>
          </p:cNvSpPr>
          <p:nvPr/>
        </p:nvSpPr>
        <p:spPr bwMode="auto">
          <a:xfrm>
            <a:off x="13117172" y="22439111"/>
            <a:ext cx="11360374" cy="2071713"/>
          </a:xfrm>
          <a:prstGeom prst="rect">
            <a:avLst/>
          </a:prstGeom>
          <a:noFill/>
          <a:ln w="9525">
            <a:noFill/>
            <a:miter lim="800000"/>
            <a:headEnd/>
            <a:tailEnd/>
          </a:ln>
        </p:spPr>
        <p:txBody>
          <a:bodyPr/>
          <a:lstStyle/>
          <a:p>
            <a:pPr algn="ctr"/>
            <a:r>
              <a:rPr lang="en-GB" sz="6000" dirty="0" smtClean="0">
                <a:latin typeface="Arial" charset="0"/>
                <a:cs typeface="Arial" charset="0"/>
              </a:rPr>
              <a:t>condition number (</a:t>
            </a:r>
            <a:r>
              <a:rPr lang="en-GB" sz="6000" dirty="0" err="1" smtClean="0">
                <a:latin typeface="Arial" charset="0"/>
                <a:cs typeface="Arial" charset="0"/>
              </a:rPr>
              <a:t>cond</a:t>
            </a:r>
            <a:r>
              <a:rPr lang="en-GB" sz="6000" dirty="0" smtClean="0">
                <a:latin typeface="Arial" charset="0"/>
                <a:cs typeface="Arial" charset="0"/>
              </a:rPr>
              <a:t>)</a:t>
            </a:r>
            <a:endParaRPr lang="en-GB" sz="6000" dirty="0">
              <a:latin typeface="Arial" charset="0"/>
              <a:cs typeface="Arial" charset="0"/>
            </a:endParaRPr>
          </a:p>
          <a:p>
            <a:endParaRPr lang="en-US" sz="8000" dirty="0"/>
          </a:p>
        </p:txBody>
      </p:sp>
      <p:grpSp>
        <p:nvGrpSpPr>
          <p:cNvPr id="107" name="Group 106"/>
          <p:cNvGrpSpPr/>
          <p:nvPr/>
        </p:nvGrpSpPr>
        <p:grpSpPr>
          <a:xfrm>
            <a:off x="12331636" y="10116000"/>
            <a:ext cx="13287468" cy="1440000"/>
            <a:chOff x="12331636" y="10116000"/>
            <a:chExt cx="13287468" cy="1440000"/>
          </a:xfrm>
        </p:grpSpPr>
        <p:sp>
          <p:nvSpPr>
            <p:cNvPr id="100" name="TextBox 28"/>
            <p:cNvSpPr txBox="1">
              <a:spLocks noChangeArrowheads="1"/>
            </p:cNvSpPr>
            <p:nvPr/>
          </p:nvSpPr>
          <p:spPr bwMode="auto">
            <a:xfrm>
              <a:off x="12331636" y="10116000"/>
              <a:ext cx="12798220" cy="1440000"/>
            </a:xfrm>
            <a:prstGeom prst="rect">
              <a:avLst/>
            </a:prstGeom>
            <a:solidFill>
              <a:schemeClr val="bg1"/>
            </a:solidFill>
            <a:ln w="63500">
              <a:solidFill>
                <a:schemeClr val="tx1"/>
              </a:solidFill>
              <a:miter lim="800000"/>
              <a:headEnd/>
              <a:tailEnd/>
            </a:ln>
          </p:spPr>
          <p:txBody>
            <a:bodyPr/>
            <a:lstStyle/>
            <a:p>
              <a:pPr algn="ctr"/>
              <a:endParaRPr lang="en-GB" sz="4000">
                <a:latin typeface="Arial" charset="0"/>
                <a:cs typeface="Arial" charset="0"/>
              </a:endParaRPr>
            </a:p>
            <a:p>
              <a:pPr algn="ctr"/>
              <a:endParaRPr lang="en-GB" sz="4000">
                <a:latin typeface="Arial" charset="0"/>
                <a:cs typeface="Arial" charset="0"/>
              </a:endParaRPr>
            </a:p>
            <a:p>
              <a:pPr algn="ctr"/>
              <a:endParaRPr lang="en-GB" sz="4000">
                <a:latin typeface="Arial" charset="0"/>
                <a:cs typeface="Arial" charset="0"/>
              </a:endParaRPr>
            </a:p>
          </p:txBody>
        </p:sp>
        <p:sp>
          <p:nvSpPr>
            <p:cNvPr id="101" name="TextBox 28"/>
            <p:cNvSpPr txBox="1">
              <a:spLocks noChangeArrowheads="1"/>
            </p:cNvSpPr>
            <p:nvPr/>
          </p:nvSpPr>
          <p:spPr bwMode="auto">
            <a:xfrm>
              <a:off x="19459305" y="10373708"/>
              <a:ext cx="6159799" cy="940888"/>
            </a:xfrm>
            <a:prstGeom prst="rect">
              <a:avLst/>
            </a:prstGeom>
            <a:noFill/>
            <a:ln w="9525">
              <a:noFill/>
              <a:miter lim="800000"/>
              <a:headEnd/>
              <a:tailEnd/>
            </a:ln>
          </p:spPr>
          <p:txBody>
            <a:bodyPr>
              <a:spAutoFit/>
            </a:bodyPr>
            <a:lstStyle/>
            <a:p>
              <a:pPr algn="ctr"/>
              <a:r>
                <a:rPr lang="en-GB" sz="5400" dirty="0">
                  <a:latin typeface="Arial" charset="0"/>
                  <a:cs typeface="Arial" charset="0"/>
                </a:rPr>
                <a:t>test dist.=10. m</a:t>
              </a:r>
            </a:p>
          </p:txBody>
        </p:sp>
        <p:sp>
          <p:nvSpPr>
            <p:cNvPr id="102" name="TextBox 28"/>
            <p:cNvSpPr txBox="1">
              <a:spLocks noChangeArrowheads="1"/>
            </p:cNvSpPr>
            <p:nvPr/>
          </p:nvSpPr>
          <p:spPr bwMode="auto">
            <a:xfrm>
              <a:off x="12816041" y="10343299"/>
              <a:ext cx="6159799" cy="940888"/>
            </a:xfrm>
            <a:prstGeom prst="rect">
              <a:avLst/>
            </a:prstGeom>
            <a:noFill/>
            <a:ln w="9525">
              <a:noFill/>
              <a:miter lim="800000"/>
              <a:headEnd/>
              <a:tailEnd/>
            </a:ln>
          </p:spPr>
          <p:txBody>
            <a:bodyPr>
              <a:spAutoFit/>
            </a:bodyPr>
            <a:lstStyle/>
            <a:p>
              <a:pPr algn="ctr"/>
              <a:r>
                <a:rPr lang="en-GB" sz="5400" dirty="0">
                  <a:latin typeface="Arial" charset="0"/>
                  <a:cs typeface="Arial" charset="0"/>
                </a:rPr>
                <a:t>test dist.=.32 m</a:t>
              </a:r>
            </a:p>
          </p:txBody>
        </p:sp>
        <p:pic>
          <p:nvPicPr>
            <p:cNvPr id="103" name="Picture 2"/>
            <p:cNvPicPr>
              <a:picLocks noChangeAspect="1" noChangeArrowheads="1"/>
            </p:cNvPicPr>
            <p:nvPr/>
          </p:nvPicPr>
          <p:blipFill>
            <a:blip r:embed="rId8" cstate="print"/>
            <a:srcRect/>
            <a:stretch>
              <a:fillRect/>
            </a:stretch>
          </p:blipFill>
          <p:spPr bwMode="auto">
            <a:xfrm rot="5400000">
              <a:off x="19108670" y="10548000"/>
              <a:ext cx="1163613" cy="572958"/>
            </a:xfrm>
            <a:prstGeom prst="rect">
              <a:avLst/>
            </a:prstGeom>
            <a:noFill/>
            <a:ln w="9525">
              <a:noFill/>
              <a:miter lim="800000"/>
              <a:headEnd/>
              <a:tailEnd/>
            </a:ln>
          </p:spPr>
        </p:pic>
        <p:grpSp>
          <p:nvGrpSpPr>
            <p:cNvPr id="104" name="Group 252"/>
            <p:cNvGrpSpPr/>
            <p:nvPr/>
          </p:nvGrpSpPr>
          <p:grpSpPr>
            <a:xfrm>
              <a:off x="12589200" y="10252672"/>
              <a:ext cx="601146" cy="1163613"/>
              <a:chOff x="12589200" y="10252672"/>
              <a:chExt cx="601146" cy="1163613"/>
            </a:xfrm>
          </p:grpSpPr>
          <p:pic>
            <p:nvPicPr>
              <p:cNvPr id="105" name="Picture 2"/>
              <p:cNvPicPr>
                <a:picLocks noChangeAspect="1" noChangeArrowheads="1"/>
              </p:cNvPicPr>
              <p:nvPr/>
            </p:nvPicPr>
            <p:blipFill>
              <a:blip r:embed="rId8" cstate="print"/>
              <a:srcRect/>
              <a:stretch>
                <a:fillRect/>
              </a:stretch>
            </p:blipFill>
            <p:spPr bwMode="auto">
              <a:xfrm rot="5400000">
                <a:off x="12322060" y="10548000"/>
                <a:ext cx="1163613" cy="572958"/>
              </a:xfrm>
              <a:prstGeom prst="rect">
                <a:avLst/>
              </a:prstGeom>
              <a:noFill/>
              <a:ln w="9525">
                <a:noFill/>
                <a:miter lim="800000"/>
                <a:headEnd/>
                <a:tailEnd/>
              </a:ln>
            </p:spPr>
          </p:pic>
          <p:pic>
            <p:nvPicPr>
              <p:cNvPr id="106" name="Picture 4"/>
              <p:cNvPicPr>
                <a:picLocks noChangeArrowheads="1"/>
              </p:cNvPicPr>
              <p:nvPr/>
            </p:nvPicPr>
            <p:blipFill>
              <a:blip r:embed="rId9" cstate="print"/>
              <a:srcRect t="2438" b="2438"/>
              <a:stretch>
                <a:fillRect/>
              </a:stretch>
            </p:blipFill>
            <p:spPr bwMode="auto">
              <a:xfrm>
                <a:off x="12589200" y="10620000"/>
                <a:ext cx="571504" cy="473281"/>
              </a:xfrm>
              <a:prstGeom prst="rect">
                <a:avLst/>
              </a:prstGeom>
              <a:noFill/>
              <a:ln w="9525">
                <a:noFill/>
                <a:miter lim="800000"/>
                <a:headEnd/>
                <a:tailEnd/>
              </a:ln>
            </p:spPr>
          </p:pic>
        </p:grpSp>
      </p:grpSp>
      <p:cxnSp>
        <p:nvCxnSpPr>
          <p:cNvPr id="109" name="Straight Arrow Connector 108"/>
          <p:cNvCxnSpPr/>
          <p:nvPr/>
        </p:nvCxnSpPr>
        <p:spPr bwMode="auto">
          <a:xfrm rot="5400000" flipH="1" flipV="1">
            <a:off x="13974710" y="16440146"/>
            <a:ext cx="3714776" cy="1588"/>
          </a:xfrm>
          <a:prstGeom prst="straightConnector1">
            <a:avLst/>
          </a:prstGeom>
          <a:solidFill>
            <a:schemeClr val="tx2"/>
          </a:solidFill>
          <a:ln w="241300" cap="flat" cmpd="sng" algn="ctr">
            <a:solidFill>
              <a:srgbClr val="009900"/>
            </a:solidFill>
            <a:prstDash val="solid"/>
            <a:round/>
            <a:headEnd type="triangle" w="med" len="med"/>
            <a:tailEnd type="triangle"/>
          </a:ln>
          <a:effectLst/>
        </p:spPr>
      </p:cxnSp>
      <p:cxnSp>
        <p:nvCxnSpPr>
          <p:cNvPr id="110" name="Straight Arrow Connector 109"/>
          <p:cNvCxnSpPr/>
          <p:nvPr/>
        </p:nvCxnSpPr>
        <p:spPr bwMode="auto">
          <a:xfrm rot="5400000" flipH="1" flipV="1">
            <a:off x="9046282" y="15225700"/>
            <a:ext cx="5285618" cy="794"/>
          </a:xfrm>
          <a:prstGeom prst="straightConnector1">
            <a:avLst/>
          </a:prstGeom>
          <a:solidFill>
            <a:schemeClr val="tx2"/>
          </a:solidFill>
          <a:ln w="241300" cap="flat" cmpd="sng" algn="ctr">
            <a:solidFill>
              <a:srgbClr val="009900"/>
            </a:solidFill>
            <a:prstDash val="solid"/>
            <a:round/>
            <a:headEnd type="triangle" w="med" len="med"/>
            <a:tailEnd type="triangle"/>
          </a:ln>
          <a:effectLst/>
        </p:spPr>
      </p:cxnSp>
      <p:cxnSp>
        <p:nvCxnSpPr>
          <p:cNvPr id="111" name="Straight Arrow Connector 110"/>
          <p:cNvCxnSpPr/>
          <p:nvPr/>
        </p:nvCxnSpPr>
        <p:spPr bwMode="auto">
          <a:xfrm rot="5400000" flipH="1">
            <a:off x="25226211" y="17833171"/>
            <a:ext cx="2643304" cy="130"/>
          </a:xfrm>
          <a:prstGeom prst="straightConnector1">
            <a:avLst/>
          </a:prstGeom>
          <a:solidFill>
            <a:schemeClr val="tx2"/>
          </a:solidFill>
          <a:ln w="241300" cap="flat" cmpd="sng" algn="ctr">
            <a:solidFill>
              <a:srgbClr val="009900"/>
            </a:solidFill>
            <a:prstDash val="solid"/>
            <a:round/>
            <a:headEnd type="triangle" w="med" len="med"/>
            <a:tailEnd type="triangle"/>
          </a:ln>
          <a:effectLst/>
        </p:spPr>
      </p:cxnSp>
      <p:cxnSp>
        <p:nvCxnSpPr>
          <p:cNvPr id="112" name="Straight Arrow Connector 111"/>
          <p:cNvCxnSpPr/>
          <p:nvPr/>
        </p:nvCxnSpPr>
        <p:spPr bwMode="auto">
          <a:xfrm rot="5400000" flipV="1">
            <a:off x="20296576" y="15190378"/>
            <a:ext cx="5715040" cy="70644"/>
          </a:xfrm>
          <a:prstGeom prst="straightConnector1">
            <a:avLst/>
          </a:prstGeom>
          <a:solidFill>
            <a:schemeClr val="tx2"/>
          </a:solidFill>
          <a:ln w="241300" cap="flat" cmpd="sng" algn="ctr">
            <a:solidFill>
              <a:srgbClr val="009900"/>
            </a:solidFill>
            <a:prstDash val="solid"/>
            <a:round/>
            <a:headEnd type="triangle" w="med" len="med"/>
            <a:tailEnd type="triangle"/>
          </a:ln>
          <a:effectLst/>
        </p:spPr>
      </p:cxnSp>
      <p:sp>
        <p:nvSpPr>
          <p:cNvPr id="116" name="TextBox 3"/>
          <p:cNvSpPr txBox="1">
            <a:spLocks noChangeArrowheads="1"/>
          </p:cNvSpPr>
          <p:nvPr/>
        </p:nvSpPr>
        <p:spPr bwMode="auto">
          <a:xfrm>
            <a:off x="14546214" y="16082956"/>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2</a:t>
            </a:r>
            <a:endParaRPr lang="en-US" sz="4000" baseline="-25000" dirty="0">
              <a:latin typeface="Arial" pitchFamily="34" charset="0"/>
              <a:cs typeface="Arial" pitchFamily="34" charset="0"/>
            </a:endParaRPr>
          </a:p>
        </p:txBody>
      </p:sp>
      <p:sp>
        <p:nvSpPr>
          <p:cNvPr id="117" name="TextBox 3"/>
          <p:cNvSpPr txBox="1">
            <a:spLocks noChangeArrowheads="1"/>
          </p:cNvSpPr>
          <p:nvPr/>
        </p:nvSpPr>
        <p:spPr bwMode="auto">
          <a:xfrm>
            <a:off x="12474512" y="14725634"/>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18" name="TextBox 3"/>
          <p:cNvSpPr txBox="1">
            <a:spLocks noChangeArrowheads="1"/>
          </p:cNvSpPr>
          <p:nvPr/>
        </p:nvSpPr>
        <p:spPr bwMode="auto">
          <a:xfrm>
            <a:off x="27190740" y="17225964"/>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6</a:t>
            </a:r>
            <a:endParaRPr lang="en-US" sz="4000" baseline="-25000" dirty="0">
              <a:latin typeface="Arial" pitchFamily="34" charset="0"/>
              <a:cs typeface="Arial" pitchFamily="34" charset="0"/>
            </a:endParaRPr>
          </a:p>
        </p:txBody>
      </p:sp>
      <p:sp>
        <p:nvSpPr>
          <p:cNvPr id="119" name="TextBox 3"/>
          <p:cNvSpPr txBox="1">
            <a:spLocks noChangeArrowheads="1"/>
          </p:cNvSpPr>
          <p:nvPr/>
        </p:nvSpPr>
        <p:spPr bwMode="auto">
          <a:xfrm>
            <a:off x="22047074" y="14011157"/>
            <a:ext cx="2500330" cy="1357322"/>
          </a:xfrm>
          <a:prstGeom prst="rect">
            <a:avLst/>
          </a:prstGeom>
          <a:noFill/>
          <a:ln w="9525">
            <a:noFill/>
            <a:miter lim="800000"/>
            <a:headEnd/>
            <a:tailEnd/>
          </a:ln>
        </p:spPr>
        <p:txBody>
          <a:bodyPr/>
          <a:lstStyle/>
          <a:p>
            <a:r>
              <a:rPr lang="en-GB" sz="4000" dirty="0" smtClean="0">
                <a:latin typeface="Arial" pitchFamily="34" charset="0"/>
                <a:cs typeface="Arial" pitchFamily="34" charset="0"/>
              </a:rPr>
              <a:t>S</a:t>
            </a:r>
            <a:r>
              <a:rPr lang="en-GB" sz="4000" baseline="-25000" dirty="0" smtClean="0">
                <a:latin typeface="Arial" pitchFamily="34" charset="0"/>
                <a:cs typeface="Arial" pitchFamily="34" charset="0"/>
              </a:rPr>
              <a:t>5</a:t>
            </a:r>
            <a:endParaRPr lang="en-US" sz="4000" baseline="-25000" dirty="0">
              <a:latin typeface="Arial" pitchFamily="34" charset="0"/>
              <a:cs typeface="Arial" pitchFamily="34" charset="0"/>
            </a:endParaRPr>
          </a:p>
        </p:txBody>
      </p:sp>
      <p:grpSp>
        <p:nvGrpSpPr>
          <p:cNvPr id="120" name="Group 220"/>
          <p:cNvGrpSpPr/>
          <p:nvPr/>
        </p:nvGrpSpPr>
        <p:grpSpPr>
          <a:xfrm>
            <a:off x="12971174" y="3564000"/>
            <a:ext cx="14992330" cy="1358986"/>
            <a:chOff x="12971174" y="3564000"/>
            <a:chExt cx="14992330" cy="1358986"/>
          </a:xfrm>
        </p:grpSpPr>
        <p:sp>
          <p:nvSpPr>
            <p:cNvPr id="121" name="TextBox 3"/>
            <p:cNvSpPr txBox="1">
              <a:spLocks noChangeArrowheads="1"/>
            </p:cNvSpPr>
            <p:nvPr/>
          </p:nvSpPr>
          <p:spPr bwMode="auto">
            <a:xfrm>
              <a:off x="12971174" y="3564000"/>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1</a:t>
              </a:r>
              <a:endParaRPr lang="en-US" sz="6000" baseline="-25000" dirty="0">
                <a:latin typeface="Arial" pitchFamily="34" charset="0"/>
                <a:cs typeface="Arial" pitchFamily="34" charset="0"/>
              </a:endParaRPr>
            </a:p>
          </p:txBody>
        </p:sp>
        <p:sp>
          <p:nvSpPr>
            <p:cNvPr id="122" name="TextBox 3"/>
            <p:cNvSpPr txBox="1">
              <a:spLocks noChangeArrowheads="1"/>
            </p:cNvSpPr>
            <p:nvPr/>
          </p:nvSpPr>
          <p:spPr bwMode="auto">
            <a:xfrm>
              <a:off x="15383174" y="3565664"/>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2</a:t>
              </a:r>
              <a:endParaRPr lang="en-US" sz="6000" baseline="-25000" dirty="0">
                <a:latin typeface="Arial" pitchFamily="34" charset="0"/>
                <a:cs typeface="Arial" pitchFamily="34" charset="0"/>
              </a:endParaRPr>
            </a:p>
          </p:txBody>
        </p:sp>
        <p:sp>
          <p:nvSpPr>
            <p:cNvPr id="123" name="TextBox 3"/>
            <p:cNvSpPr txBox="1">
              <a:spLocks noChangeArrowheads="1"/>
            </p:cNvSpPr>
            <p:nvPr/>
          </p:nvSpPr>
          <p:spPr bwMode="auto">
            <a:xfrm>
              <a:off x="25463174" y="3565664"/>
              <a:ext cx="2500330" cy="1357322"/>
            </a:xfrm>
            <a:prstGeom prst="rect">
              <a:avLst/>
            </a:prstGeom>
            <a:noFill/>
            <a:ln w="9525">
              <a:noFill/>
              <a:miter lim="800000"/>
              <a:headEnd/>
              <a:tailEnd/>
            </a:ln>
          </p:spPr>
          <p:txBody>
            <a:bodyPr/>
            <a:lstStyle/>
            <a:p>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 6</a:t>
              </a:r>
              <a:endParaRPr lang="en-US" sz="6000" baseline="-25000" dirty="0">
                <a:latin typeface="Arial" pitchFamily="34" charset="0"/>
                <a:cs typeface="Arial" pitchFamily="34" charset="0"/>
              </a:endParaRPr>
            </a:p>
          </p:txBody>
        </p:sp>
      </p:grpSp>
      <p:grpSp>
        <p:nvGrpSpPr>
          <p:cNvPr id="151" name="Group 150"/>
          <p:cNvGrpSpPr/>
          <p:nvPr/>
        </p:nvGrpSpPr>
        <p:grpSpPr>
          <a:xfrm>
            <a:off x="13187174" y="4475111"/>
            <a:ext cx="13961818" cy="4892576"/>
            <a:chOff x="13187174" y="4475111"/>
            <a:chExt cx="13961818" cy="4892576"/>
          </a:xfrm>
        </p:grpSpPr>
        <p:grpSp>
          <p:nvGrpSpPr>
            <p:cNvPr id="124" name="Group 219"/>
            <p:cNvGrpSpPr/>
            <p:nvPr/>
          </p:nvGrpSpPr>
          <p:grpSpPr>
            <a:xfrm>
              <a:off x="13187174" y="4511111"/>
              <a:ext cx="929818" cy="4856576"/>
              <a:chOff x="5472000" y="10512000"/>
              <a:chExt cx="929818" cy="4856576"/>
            </a:xfrm>
          </p:grpSpPr>
          <p:sp>
            <p:nvSpPr>
              <p:cNvPr id="125" name="TextBox 3"/>
              <p:cNvSpPr txBox="1">
                <a:spLocks noChangeArrowheads="1"/>
              </p:cNvSpPr>
              <p:nvPr/>
            </p:nvSpPr>
            <p:spPr bwMode="auto">
              <a:xfrm>
                <a:off x="5472000" y="1051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26" name="TextBox 3"/>
              <p:cNvSpPr txBox="1">
                <a:spLocks noChangeArrowheads="1"/>
              </p:cNvSpPr>
              <p:nvPr/>
            </p:nvSpPr>
            <p:spPr bwMode="auto">
              <a:xfrm>
                <a:off x="5472000" y="1179667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27" name="TextBox 3"/>
              <p:cNvSpPr txBox="1">
                <a:spLocks noChangeArrowheads="1"/>
              </p:cNvSpPr>
              <p:nvPr/>
            </p:nvSpPr>
            <p:spPr bwMode="auto">
              <a:xfrm>
                <a:off x="5472000" y="1299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28" name="TextBox 3"/>
              <p:cNvSpPr txBox="1">
                <a:spLocks noChangeArrowheads="1"/>
              </p:cNvSpPr>
              <p:nvPr/>
            </p:nvSpPr>
            <p:spPr bwMode="auto">
              <a:xfrm>
                <a:off x="5508000" y="14225568"/>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29" name="TextBox 3"/>
              <p:cNvSpPr txBox="1">
                <a:spLocks noChangeArrowheads="1"/>
              </p:cNvSpPr>
              <p:nvPr/>
            </p:nvSpPr>
            <p:spPr bwMode="auto">
              <a:xfrm>
                <a:off x="5616000" y="11153734"/>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0" name="TextBox 3"/>
              <p:cNvSpPr txBox="1">
                <a:spLocks noChangeArrowheads="1"/>
              </p:cNvSpPr>
              <p:nvPr/>
            </p:nvSpPr>
            <p:spPr bwMode="auto">
              <a:xfrm>
                <a:off x="5616000" y="14797072"/>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1" name="TextBox 3"/>
              <p:cNvSpPr txBox="1">
                <a:spLocks noChangeArrowheads="1"/>
              </p:cNvSpPr>
              <p:nvPr/>
            </p:nvSpPr>
            <p:spPr bwMode="auto">
              <a:xfrm>
                <a:off x="5616000" y="1358262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2" name="TextBox 3"/>
              <p:cNvSpPr txBox="1">
                <a:spLocks noChangeArrowheads="1"/>
              </p:cNvSpPr>
              <p:nvPr/>
            </p:nvSpPr>
            <p:spPr bwMode="auto">
              <a:xfrm>
                <a:off x="5616000" y="123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grpSp>
          <p:nvGrpSpPr>
            <p:cNvPr id="133" name="Group 220"/>
            <p:cNvGrpSpPr/>
            <p:nvPr/>
          </p:nvGrpSpPr>
          <p:grpSpPr>
            <a:xfrm>
              <a:off x="15671174" y="4511111"/>
              <a:ext cx="929818" cy="4856576"/>
              <a:chOff x="5346644" y="10512000"/>
              <a:chExt cx="929818" cy="4856576"/>
            </a:xfrm>
          </p:grpSpPr>
          <p:sp>
            <p:nvSpPr>
              <p:cNvPr id="134" name="TextBox 3"/>
              <p:cNvSpPr txBox="1">
                <a:spLocks noChangeArrowheads="1"/>
              </p:cNvSpPr>
              <p:nvPr/>
            </p:nvSpPr>
            <p:spPr bwMode="auto">
              <a:xfrm>
                <a:off x="5490644" y="1051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5" name="TextBox 3"/>
              <p:cNvSpPr txBox="1">
                <a:spLocks noChangeArrowheads="1"/>
              </p:cNvSpPr>
              <p:nvPr/>
            </p:nvSpPr>
            <p:spPr bwMode="auto">
              <a:xfrm>
                <a:off x="5490644" y="117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6" name="TextBox 3"/>
              <p:cNvSpPr txBox="1">
                <a:spLocks noChangeArrowheads="1"/>
              </p:cNvSpPr>
              <p:nvPr/>
            </p:nvSpPr>
            <p:spPr bwMode="auto">
              <a:xfrm>
                <a:off x="5490644" y="1299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7" name="TextBox 3"/>
              <p:cNvSpPr txBox="1">
                <a:spLocks noChangeArrowheads="1"/>
              </p:cNvSpPr>
              <p:nvPr/>
            </p:nvSpPr>
            <p:spPr bwMode="auto">
              <a:xfrm>
                <a:off x="5490644" y="14225568"/>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8" name="TextBox 3"/>
              <p:cNvSpPr txBox="1">
                <a:spLocks noChangeArrowheads="1"/>
              </p:cNvSpPr>
              <p:nvPr/>
            </p:nvSpPr>
            <p:spPr bwMode="auto">
              <a:xfrm>
                <a:off x="5346644" y="11124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39" name="TextBox 3"/>
              <p:cNvSpPr txBox="1">
                <a:spLocks noChangeArrowheads="1"/>
              </p:cNvSpPr>
              <p:nvPr/>
            </p:nvSpPr>
            <p:spPr bwMode="auto">
              <a:xfrm>
                <a:off x="5346644" y="14797072"/>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0" name="TextBox 3"/>
              <p:cNvSpPr txBox="1">
                <a:spLocks noChangeArrowheads="1"/>
              </p:cNvSpPr>
              <p:nvPr/>
            </p:nvSpPr>
            <p:spPr bwMode="auto">
              <a:xfrm>
                <a:off x="5346644" y="13582626"/>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1" name="TextBox 3"/>
              <p:cNvSpPr txBox="1">
                <a:spLocks noChangeArrowheads="1"/>
              </p:cNvSpPr>
              <p:nvPr/>
            </p:nvSpPr>
            <p:spPr bwMode="auto">
              <a:xfrm>
                <a:off x="5346644" y="123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grpSp>
          <p:nvGrpSpPr>
            <p:cNvPr id="142" name="Group 233"/>
            <p:cNvGrpSpPr/>
            <p:nvPr/>
          </p:nvGrpSpPr>
          <p:grpSpPr>
            <a:xfrm>
              <a:off x="26219174" y="4475111"/>
              <a:ext cx="929818" cy="4855504"/>
              <a:chOff x="5310644" y="10476000"/>
              <a:chExt cx="929818" cy="4855504"/>
            </a:xfrm>
          </p:grpSpPr>
          <p:sp>
            <p:nvSpPr>
              <p:cNvPr id="143" name="TextBox 3"/>
              <p:cNvSpPr txBox="1">
                <a:spLocks noChangeArrowheads="1"/>
              </p:cNvSpPr>
              <p:nvPr/>
            </p:nvSpPr>
            <p:spPr bwMode="auto">
              <a:xfrm>
                <a:off x="5454644" y="1047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4" name="TextBox 3"/>
              <p:cNvSpPr txBox="1">
                <a:spLocks noChangeArrowheads="1"/>
              </p:cNvSpPr>
              <p:nvPr/>
            </p:nvSpPr>
            <p:spPr bwMode="auto">
              <a:xfrm>
                <a:off x="5454644" y="117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5" name="TextBox 3"/>
              <p:cNvSpPr txBox="1">
                <a:spLocks noChangeArrowheads="1"/>
              </p:cNvSpPr>
              <p:nvPr/>
            </p:nvSpPr>
            <p:spPr bwMode="auto">
              <a:xfrm>
                <a:off x="5310644" y="12852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6" name="TextBox 3"/>
              <p:cNvSpPr txBox="1">
                <a:spLocks noChangeArrowheads="1"/>
              </p:cNvSpPr>
              <p:nvPr/>
            </p:nvSpPr>
            <p:spPr bwMode="auto">
              <a:xfrm>
                <a:off x="5310644" y="1414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7" name="TextBox 3"/>
              <p:cNvSpPr txBox="1">
                <a:spLocks noChangeArrowheads="1"/>
              </p:cNvSpPr>
              <p:nvPr/>
            </p:nvSpPr>
            <p:spPr bwMode="auto">
              <a:xfrm>
                <a:off x="5454644" y="11088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8" name="TextBox 3"/>
              <p:cNvSpPr txBox="1">
                <a:spLocks noChangeArrowheads="1"/>
              </p:cNvSpPr>
              <p:nvPr/>
            </p:nvSpPr>
            <p:spPr bwMode="auto">
              <a:xfrm>
                <a:off x="5310644" y="1476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49" name="TextBox 3"/>
              <p:cNvSpPr txBox="1">
                <a:spLocks noChangeArrowheads="1"/>
              </p:cNvSpPr>
              <p:nvPr/>
            </p:nvSpPr>
            <p:spPr bwMode="auto">
              <a:xfrm>
                <a:off x="5310644" y="13500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50" name="TextBox 3"/>
              <p:cNvSpPr txBox="1">
                <a:spLocks noChangeArrowheads="1"/>
              </p:cNvSpPr>
              <p:nvPr/>
            </p:nvSpPr>
            <p:spPr bwMode="auto">
              <a:xfrm>
                <a:off x="5454644" y="12276000"/>
                <a:ext cx="785818" cy="571504"/>
              </a:xfrm>
              <a:prstGeom prst="rect">
                <a:avLst/>
              </a:prstGeom>
              <a:noFill/>
              <a:ln w="9525">
                <a:noFill/>
                <a:miter lim="800000"/>
                <a:headEnd/>
                <a:tailEnd/>
              </a:ln>
            </p:spPr>
            <p:txBody>
              <a:bodyPr/>
              <a:lstStyle/>
              <a:p>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grpSp>
      </p:grpSp>
      <p:grpSp>
        <p:nvGrpSpPr>
          <p:cNvPr id="152" name="Group 201"/>
          <p:cNvGrpSpPr/>
          <p:nvPr/>
        </p:nvGrpSpPr>
        <p:grpSpPr>
          <a:xfrm>
            <a:off x="11688694" y="24798392"/>
            <a:ext cx="14144724" cy="3429024"/>
            <a:chOff x="11688694" y="24798392"/>
            <a:chExt cx="14144724" cy="3429024"/>
          </a:xfrm>
        </p:grpSpPr>
        <p:sp>
          <p:nvSpPr>
            <p:cNvPr id="153" name="TextBox 3"/>
            <p:cNvSpPr txBox="1">
              <a:spLocks noChangeArrowheads="1"/>
            </p:cNvSpPr>
            <p:nvPr/>
          </p:nvSpPr>
          <p:spPr bwMode="auto">
            <a:xfrm>
              <a:off x="19761188" y="24798392"/>
              <a:ext cx="1214446" cy="1357322"/>
            </a:xfrm>
            <a:prstGeom prst="rect">
              <a:avLst/>
            </a:prstGeom>
            <a:noFill/>
            <a:ln w="9525">
              <a:noFill/>
              <a:miter lim="800000"/>
              <a:headEnd/>
              <a:tailEnd/>
            </a:ln>
          </p:spPr>
          <p:txBody>
            <a:bodyPr/>
            <a:lstStyle/>
            <a:p>
              <a:r>
                <a:rPr lang="el-GR" sz="20000" dirty="0" smtClean="0">
                  <a:latin typeface="Times New Roman" pitchFamily="18" charset="0"/>
                  <a:cs typeface="Times New Roman" pitchFamily="18" charset="0"/>
                </a:rPr>
                <a:t>Σ</a:t>
              </a:r>
              <a:endParaRPr lang="en-US" sz="20000" baseline="-25000" dirty="0">
                <a:latin typeface="Times New Roman" pitchFamily="18" charset="0"/>
                <a:cs typeface="Times New Roman" pitchFamily="18" charset="0"/>
              </a:endParaRPr>
            </a:p>
          </p:txBody>
        </p:sp>
        <p:grpSp>
          <p:nvGrpSpPr>
            <p:cNvPr id="154" name="Group 200"/>
            <p:cNvGrpSpPr/>
            <p:nvPr/>
          </p:nvGrpSpPr>
          <p:grpSpPr>
            <a:xfrm>
              <a:off x="11688694" y="24798392"/>
              <a:ext cx="14144724" cy="3429024"/>
              <a:chOff x="11688694" y="24798392"/>
              <a:chExt cx="14144724" cy="3429024"/>
            </a:xfrm>
          </p:grpSpPr>
          <p:sp>
            <p:nvSpPr>
              <p:cNvPr id="155" name="TextBox 3"/>
              <p:cNvSpPr txBox="1">
                <a:spLocks noChangeArrowheads="1"/>
              </p:cNvSpPr>
              <p:nvPr/>
            </p:nvSpPr>
            <p:spPr bwMode="auto">
              <a:xfrm>
                <a:off x="19689750" y="24798392"/>
                <a:ext cx="2000264" cy="857256"/>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cond</a:t>
                </a:r>
                <a:r>
                  <a:rPr lang="en-GB" sz="4000" dirty="0" smtClean="0">
                    <a:latin typeface="Arial" pitchFamily="34" charset="0"/>
                    <a:cs typeface="Arial" pitchFamily="34" charset="0"/>
                  </a:rPr>
                  <a:t>=6</a:t>
                </a:r>
                <a:endParaRPr lang="en-US" sz="4000" baseline="-25000" dirty="0">
                  <a:latin typeface="Arial" pitchFamily="34" charset="0"/>
                  <a:cs typeface="Arial" pitchFamily="34" charset="0"/>
                </a:endParaRPr>
              </a:p>
            </p:txBody>
          </p:sp>
          <p:sp>
            <p:nvSpPr>
              <p:cNvPr id="156" name="TextBox 3"/>
              <p:cNvSpPr txBox="1">
                <a:spLocks noChangeArrowheads="1"/>
              </p:cNvSpPr>
              <p:nvPr/>
            </p:nvSpPr>
            <p:spPr bwMode="auto">
              <a:xfrm>
                <a:off x="19689750" y="27370160"/>
                <a:ext cx="2000264" cy="857256"/>
              </a:xfrm>
              <a:prstGeom prst="rect">
                <a:avLst/>
              </a:prstGeom>
              <a:noFill/>
              <a:ln w="9525">
                <a:noFill/>
                <a:miter lim="800000"/>
                <a:headEnd/>
                <a:tailEnd/>
              </a:ln>
            </p:spPr>
            <p:txBody>
              <a:bodyPr/>
              <a:lstStyle/>
              <a:p>
                <a:r>
                  <a:rPr lang="en-GB" sz="4000" dirty="0" err="1" smtClean="0">
                    <a:latin typeface="Arial" pitchFamily="34" charset="0"/>
                    <a:cs typeface="Arial" pitchFamily="34" charset="0"/>
                  </a:rPr>
                  <a:t>cond</a:t>
                </a:r>
                <a:r>
                  <a:rPr lang="en-GB" sz="4000" dirty="0" smtClean="0">
                    <a:latin typeface="Arial" pitchFamily="34" charset="0"/>
                    <a:cs typeface="Arial" pitchFamily="34" charset="0"/>
                  </a:rPr>
                  <a:t>=1</a:t>
                </a:r>
                <a:endParaRPr lang="en-US" sz="4000" baseline="-25000" dirty="0">
                  <a:latin typeface="Arial" pitchFamily="34" charset="0"/>
                  <a:cs typeface="Arial" pitchFamily="34" charset="0"/>
                </a:endParaRPr>
              </a:p>
            </p:txBody>
          </p:sp>
          <p:sp>
            <p:nvSpPr>
              <p:cNvPr id="157" name="TextBox 3"/>
              <p:cNvSpPr txBox="1">
                <a:spLocks noChangeArrowheads="1"/>
              </p:cNvSpPr>
              <p:nvPr/>
            </p:nvSpPr>
            <p:spPr bwMode="auto">
              <a:xfrm>
                <a:off x="11688694" y="25869962"/>
                <a:ext cx="14144724" cy="1500198"/>
              </a:xfrm>
              <a:prstGeom prst="rect">
                <a:avLst/>
              </a:prstGeom>
              <a:noFill/>
              <a:ln w="9525">
                <a:noFill/>
                <a:miter lim="800000"/>
                <a:headEnd/>
                <a:tailEnd/>
              </a:ln>
            </p:spPr>
            <p:txBody>
              <a:bodyPr/>
              <a:lstStyle/>
              <a:p>
                <a:r>
                  <a:rPr lang="en-GB" sz="6000" dirty="0" smtClean="0">
                    <a:latin typeface="Arial" pitchFamily="34" charset="0"/>
                    <a:cs typeface="Arial" pitchFamily="34" charset="0"/>
                  </a:rPr>
                  <a:t>importance of band n =         </a:t>
                </a:r>
                <a:r>
                  <a:rPr lang="en-GB" sz="6000" dirty="0" err="1" smtClean="0">
                    <a:latin typeface="Arial" pitchFamily="34" charset="0"/>
                    <a:cs typeface="Arial" pitchFamily="34" charset="0"/>
                  </a:rPr>
                  <a:t>S</a:t>
                </a:r>
                <a:r>
                  <a:rPr lang="en-GB" sz="6000" baseline="-25000" dirty="0" err="1" smtClean="0">
                    <a:latin typeface="Arial" pitchFamily="34" charset="0"/>
                    <a:cs typeface="Arial" pitchFamily="34" charset="0"/>
                  </a:rPr>
                  <a:t>cond</a:t>
                </a:r>
                <a:r>
                  <a:rPr lang="en-GB" sz="6000" dirty="0" err="1" smtClean="0">
                    <a:latin typeface="Arial" pitchFamily="34" charset="0"/>
                    <a:cs typeface="Arial" pitchFamily="34" charset="0"/>
                  </a:rPr>
                  <a:t>W</a:t>
                </a:r>
                <a:r>
                  <a:rPr lang="en-GB" sz="6000" baseline="-25000" dirty="0" err="1" smtClean="0">
                    <a:latin typeface="Arial" pitchFamily="34" charset="0"/>
                    <a:cs typeface="Arial" pitchFamily="34" charset="0"/>
                  </a:rPr>
                  <a:t>n</a:t>
                </a:r>
                <a:r>
                  <a:rPr lang="en-GB" sz="6000" baseline="-25000" dirty="0" smtClean="0">
                    <a:latin typeface="Arial" pitchFamily="34" charset="0"/>
                    <a:cs typeface="Arial" pitchFamily="34" charset="0"/>
                  </a:rPr>
                  <a:t>,</a:t>
                </a:r>
                <a:r>
                  <a:rPr lang="en-GB" sz="6000" dirty="0" smtClean="0">
                    <a:latin typeface="Arial" pitchFamily="34" charset="0"/>
                    <a:cs typeface="Arial" pitchFamily="34" charset="0"/>
                  </a:rPr>
                  <a:t> </a:t>
                </a:r>
                <a:r>
                  <a:rPr lang="en-GB" sz="6000" baseline="-25000" dirty="0" err="1" smtClean="0">
                    <a:latin typeface="Arial" pitchFamily="34" charset="0"/>
                    <a:cs typeface="Arial" pitchFamily="34" charset="0"/>
                  </a:rPr>
                  <a:t>cond</a:t>
                </a:r>
                <a:endParaRPr lang="en-US" sz="6000" baseline="-25000" dirty="0">
                  <a:latin typeface="Arial" pitchFamily="34" charset="0"/>
                  <a:cs typeface="Arial"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500"/>
                                        <p:tgtEl>
                                          <p:spTgt spid="6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down)">
                                      <p:cBhvr>
                                        <p:cTn id="27" dur="500"/>
                                        <p:tgtEl>
                                          <p:spTgt spid="82"/>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down)">
                                      <p:cBhvr>
                                        <p:cTn id="31" dur="5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1"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wipe(down)">
                                      <p:cBhvr>
                                        <p:cTn id="36" dur="1000"/>
                                        <p:tgtEl>
                                          <p:spTgt spid="84"/>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down)">
                                      <p:cBhvr>
                                        <p:cTn id="40" dur="1000"/>
                                        <p:tgtEl>
                                          <p:spTgt spid="85"/>
                                        </p:tgtEl>
                                      </p:cBhvr>
                                    </p:animEffect>
                                  </p:childTnLst>
                                </p:cTn>
                              </p:par>
                            </p:childTnLst>
                          </p:cTn>
                        </p:par>
                        <p:par>
                          <p:cTn id="41" fill="hold">
                            <p:stCondLst>
                              <p:cond delay="2000"/>
                            </p:stCondLst>
                            <p:childTnLst>
                              <p:par>
                                <p:cTn id="42" presetID="22" presetClass="entr" presetSubtype="4" fill="hold" grpId="0" nodeType="after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wipe(down)">
                                      <p:cBhvr>
                                        <p:cTn id="44" dur="1000"/>
                                        <p:tgtEl>
                                          <p:spTgt spid="99"/>
                                        </p:tgtEl>
                                      </p:cBhvr>
                                    </p:animEffect>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wipe(left)">
                                      <p:cBhvr>
                                        <p:cTn id="48" dur="1000"/>
                                        <p:tgtEl>
                                          <p:spTgt spid="89"/>
                                        </p:tgtEl>
                                      </p:cBhvr>
                                    </p:animEffect>
                                  </p:childTnLst>
                                </p:cTn>
                              </p:par>
                            </p:childTnLst>
                          </p:cTn>
                        </p:par>
                        <p:par>
                          <p:cTn id="49" fill="hold">
                            <p:stCondLst>
                              <p:cond delay="4000"/>
                            </p:stCondLst>
                            <p:childTnLst>
                              <p:par>
                                <p:cTn id="50" presetID="22" presetClass="entr" presetSubtype="8" fill="hold" nodeType="after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wipe(left)">
                                      <p:cBhvr>
                                        <p:cTn id="52" dur="1000"/>
                                        <p:tgtEl>
                                          <p:spTgt spid="10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08"/>
                                        </p:tgtEl>
                                        <p:attrNameLst>
                                          <p:attrName>style.visibility</p:attrName>
                                        </p:attrNameLst>
                                      </p:cBhvr>
                                      <p:to>
                                        <p:strVal val="visible"/>
                                      </p:to>
                                    </p:set>
                                    <p:animEffect transition="in" filter="wipe(left)">
                                      <p:cBhvr>
                                        <p:cTn id="57" dur="1000"/>
                                        <p:tgtEl>
                                          <p:spTgt spid="10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10"/>
                                        </p:tgtEl>
                                        <p:attrNameLst>
                                          <p:attrName>style.visibility</p:attrName>
                                        </p:attrNameLst>
                                      </p:cBhvr>
                                      <p:to>
                                        <p:strVal val="visible"/>
                                      </p:to>
                                    </p:set>
                                    <p:animEffect transition="in" filter="wipe(down)">
                                      <p:cBhvr>
                                        <p:cTn id="62" dur="500"/>
                                        <p:tgtEl>
                                          <p:spTgt spid="110"/>
                                        </p:tgtEl>
                                      </p:cBhvr>
                                    </p:animEffect>
                                  </p:childTnLst>
                                </p:cTn>
                              </p:par>
                              <p:par>
                                <p:cTn id="63" presetID="22" presetClass="entr" presetSubtype="4" fill="hold" nodeType="withEffect">
                                  <p:stCondLst>
                                    <p:cond delay="0"/>
                                  </p:stCondLst>
                                  <p:childTnLst>
                                    <p:set>
                                      <p:cBhvr>
                                        <p:cTn id="64" dur="1" fill="hold">
                                          <p:stCondLst>
                                            <p:cond delay="0"/>
                                          </p:stCondLst>
                                        </p:cTn>
                                        <p:tgtEl>
                                          <p:spTgt spid="109"/>
                                        </p:tgtEl>
                                        <p:attrNameLst>
                                          <p:attrName>style.visibility</p:attrName>
                                        </p:attrNameLst>
                                      </p:cBhvr>
                                      <p:to>
                                        <p:strVal val="visible"/>
                                      </p:to>
                                    </p:set>
                                    <p:animEffect transition="in" filter="wipe(down)">
                                      <p:cBhvr>
                                        <p:cTn id="65" dur="500"/>
                                        <p:tgtEl>
                                          <p:spTgt spid="109"/>
                                        </p:tgtEl>
                                      </p:cBhvr>
                                    </p:animEffect>
                                  </p:childTnLst>
                                </p:cTn>
                              </p:par>
                              <p:par>
                                <p:cTn id="66" presetID="22" presetClass="entr" presetSubtype="4" fill="hold" nodeType="withEffect">
                                  <p:stCondLst>
                                    <p:cond delay="0"/>
                                  </p:stCondLst>
                                  <p:childTnLst>
                                    <p:set>
                                      <p:cBhvr>
                                        <p:cTn id="67" dur="1" fill="hold">
                                          <p:stCondLst>
                                            <p:cond delay="0"/>
                                          </p:stCondLst>
                                        </p:cTn>
                                        <p:tgtEl>
                                          <p:spTgt spid="112"/>
                                        </p:tgtEl>
                                        <p:attrNameLst>
                                          <p:attrName>style.visibility</p:attrName>
                                        </p:attrNameLst>
                                      </p:cBhvr>
                                      <p:to>
                                        <p:strVal val="visible"/>
                                      </p:to>
                                    </p:set>
                                    <p:animEffect transition="in" filter="wipe(down)">
                                      <p:cBhvr>
                                        <p:cTn id="68" dur="500"/>
                                        <p:tgtEl>
                                          <p:spTgt spid="112"/>
                                        </p:tgtEl>
                                      </p:cBhvr>
                                    </p:animEffect>
                                  </p:childTnLst>
                                </p:cTn>
                              </p:par>
                              <p:par>
                                <p:cTn id="69" presetID="22" presetClass="entr" presetSubtype="4" fill="hold" nodeType="with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wipe(down)">
                                      <p:cBhvr>
                                        <p:cTn id="71" dur="500"/>
                                        <p:tgtEl>
                                          <p:spTgt spid="11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17"/>
                                        </p:tgtEl>
                                        <p:attrNameLst>
                                          <p:attrName>style.visibility</p:attrName>
                                        </p:attrNameLst>
                                      </p:cBhvr>
                                      <p:to>
                                        <p:strVal val="visible"/>
                                      </p:to>
                                    </p:set>
                                    <p:animEffect transition="in" filter="wipe(left)">
                                      <p:cBhvr>
                                        <p:cTn id="76" dur="1000"/>
                                        <p:tgtEl>
                                          <p:spTgt spid="117"/>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wipe(left)">
                                      <p:cBhvr>
                                        <p:cTn id="79" dur="1000"/>
                                        <p:tgtEl>
                                          <p:spTgt spid="11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19"/>
                                        </p:tgtEl>
                                        <p:attrNameLst>
                                          <p:attrName>style.visibility</p:attrName>
                                        </p:attrNameLst>
                                      </p:cBhvr>
                                      <p:to>
                                        <p:strVal val="visible"/>
                                      </p:to>
                                    </p:set>
                                    <p:animEffect transition="in" filter="wipe(left)">
                                      <p:cBhvr>
                                        <p:cTn id="82" dur="1000"/>
                                        <p:tgtEl>
                                          <p:spTgt spid="119"/>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18"/>
                                        </p:tgtEl>
                                        <p:attrNameLst>
                                          <p:attrName>style.visibility</p:attrName>
                                        </p:attrNameLst>
                                      </p:cBhvr>
                                      <p:to>
                                        <p:strVal val="visible"/>
                                      </p:to>
                                    </p:set>
                                    <p:animEffect transition="in" filter="wipe(left)">
                                      <p:cBhvr>
                                        <p:cTn id="85" dur="1000"/>
                                        <p:tgtEl>
                                          <p:spTgt spid="118"/>
                                        </p:tgtEl>
                                      </p:cBhvr>
                                    </p:animEffect>
                                  </p:childTnLst>
                                </p:cTn>
                              </p:par>
                            </p:childTnLst>
                          </p:cTn>
                        </p:par>
                        <p:par>
                          <p:cTn id="86" fill="hold">
                            <p:stCondLst>
                              <p:cond delay="1000"/>
                            </p:stCondLst>
                            <p:childTnLst>
                              <p:par>
                                <p:cTn id="87" presetID="22" presetClass="entr" presetSubtype="8" fill="hold" nodeType="afterEffect">
                                  <p:stCondLst>
                                    <p:cond delay="0"/>
                                  </p:stCondLst>
                                  <p:childTnLst>
                                    <p:set>
                                      <p:cBhvr>
                                        <p:cTn id="88" dur="1" fill="hold">
                                          <p:stCondLst>
                                            <p:cond delay="0"/>
                                          </p:stCondLst>
                                        </p:cTn>
                                        <p:tgtEl>
                                          <p:spTgt spid="120"/>
                                        </p:tgtEl>
                                        <p:attrNameLst>
                                          <p:attrName>style.visibility</p:attrName>
                                        </p:attrNameLst>
                                      </p:cBhvr>
                                      <p:to>
                                        <p:strVal val="visible"/>
                                      </p:to>
                                    </p:set>
                                    <p:animEffect transition="in" filter="wipe(left)">
                                      <p:cBhvr>
                                        <p:cTn id="89" dur="1000"/>
                                        <p:tgtEl>
                                          <p:spTgt spid="120"/>
                                        </p:tgtEl>
                                      </p:cBhvr>
                                    </p:animEffect>
                                  </p:childTnLst>
                                </p:cTn>
                              </p:par>
                            </p:childTnLst>
                          </p:cTn>
                        </p:par>
                        <p:par>
                          <p:cTn id="90" fill="hold">
                            <p:stCondLst>
                              <p:cond delay="2000"/>
                            </p:stCondLst>
                            <p:childTnLst>
                              <p:par>
                                <p:cTn id="91" presetID="22" presetClass="entr" presetSubtype="1" fill="hold" nodeType="afterEffect">
                                  <p:stCondLst>
                                    <p:cond delay="0"/>
                                  </p:stCondLst>
                                  <p:childTnLst>
                                    <p:set>
                                      <p:cBhvr>
                                        <p:cTn id="92" dur="1" fill="hold">
                                          <p:stCondLst>
                                            <p:cond delay="0"/>
                                          </p:stCondLst>
                                        </p:cTn>
                                        <p:tgtEl>
                                          <p:spTgt spid="151"/>
                                        </p:tgtEl>
                                        <p:attrNameLst>
                                          <p:attrName>style.visibility</p:attrName>
                                        </p:attrNameLst>
                                      </p:cBhvr>
                                      <p:to>
                                        <p:strVal val="visible"/>
                                      </p:to>
                                    </p:set>
                                    <p:animEffect transition="in" filter="wipe(up)">
                                      <p:cBhvr>
                                        <p:cTn id="93" dur="1000"/>
                                        <p:tgtEl>
                                          <p:spTgt spid="151"/>
                                        </p:tgtEl>
                                      </p:cBhvr>
                                    </p:animEffect>
                                  </p:childTnLst>
                                </p:cTn>
                              </p:par>
                            </p:childTnLst>
                          </p:cTn>
                        </p:par>
                        <p:par>
                          <p:cTn id="94" fill="hold">
                            <p:stCondLst>
                              <p:cond delay="3000"/>
                            </p:stCondLst>
                            <p:childTnLst>
                              <p:par>
                                <p:cTn id="95" presetID="22" presetClass="entr" presetSubtype="8" fill="hold" nodeType="afterEffect">
                                  <p:stCondLst>
                                    <p:cond delay="0"/>
                                  </p:stCondLst>
                                  <p:childTnLst>
                                    <p:set>
                                      <p:cBhvr>
                                        <p:cTn id="96" dur="1" fill="hold">
                                          <p:stCondLst>
                                            <p:cond delay="0"/>
                                          </p:stCondLst>
                                        </p:cTn>
                                        <p:tgtEl>
                                          <p:spTgt spid="152"/>
                                        </p:tgtEl>
                                        <p:attrNameLst>
                                          <p:attrName>style.visibility</p:attrName>
                                        </p:attrNameLst>
                                      </p:cBhvr>
                                      <p:to>
                                        <p:strVal val="visible"/>
                                      </p:to>
                                    </p:set>
                                    <p:animEffect transition="in" filter="wipe(left)">
                                      <p:cBhvr>
                                        <p:cTn id="97"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8"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p:cTn id="99"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childTnLst>
        </p:cTn>
      </p:par>
    </p:tnLst>
    <p:bldLst>
      <p:bldP spid="84" grpId="1"/>
      <p:bldP spid="99" grpId="0"/>
      <p:bldP spid="116" grpId="0"/>
      <p:bldP spid="117" grpId="0"/>
      <p:bldP spid="118" grpId="0"/>
      <p:bldP spid="1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C20 values.tif"/>
          <p:cNvPicPr>
            <a:picLocks noChangeAspect="1"/>
          </p:cNvPicPr>
          <p:nvPr/>
        </p:nvPicPr>
        <p:blipFill>
          <a:blip r:embed="rId3" cstate="print"/>
          <a:stretch>
            <a:fillRect/>
          </a:stretch>
        </p:blipFill>
        <p:spPr>
          <a:xfrm>
            <a:off x="26404922" y="26084276"/>
            <a:ext cx="14884233" cy="6542767"/>
          </a:xfrm>
          <a:prstGeom prst="rect">
            <a:avLst/>
          </a:prstGeom>
        </p:spPr>
      </p:pic>
      <p:grpSp>
        <p:nvGrpSpPr>
          <p:cNvPr id="2" name="Group 58"/>
          <p:cNvGrpSpPr/>
          <p:nvPr/>
        </p:nvGrpSpPr>
        <p:grpSpPr>
          <a:xfrm>
            <a:off x="24261782" y="4795752"/>
            <a:ext cx="15621080" cy="18595411"/>
            <a:chOff x="24261782" y="7867586"/>
            <a:chExt cx="15621080" cy="18595411"/>
          </a:xfrm>
        </p:grpSpPr>
        <p:sp>
          <p:nvSpPr>
            <p:cNvPr id="60" name="Rectangle 59"/>
            <p:cNvSpPr/>
            <p:nvPr/>
          </p:nvSpPr>
          <p:spPr>
            <a:xfrm>
              <a:off x="26833550" y="7867586"/>
              <a:ext cx="9144000" cy="923330"/>
            </a:xfrm>
            <a:prstGeom prst="rect">
              <a:avLst/>
            </a:prstGeom>
          </p:spPr>
          <p:txBody>
            <a:bodyPr wrap="square">
              <a:spAutoFit/>
            </a:bodyPr>
            <a:lstStyle/>
            <a:p>
              <a:r>
                <a:rPr lang="en-US" sz="4800" dirty="0" smtClean="0">
                  <a:latin typeface="Arial" pitchFamily="34" charset="0"/>
                  <a:cs typeface="Arial" pitchFamily="34" charset="0"/>
                </a:rPr>
                <a:t>“sir” [</a:t>
              </a:r>
              <a:r>
                <a:rPr lang="en-US" sz="4800" dirty="0" err="1" smtClean="0">
                  <a:latin typeface="Arial" pitchFamily="34" charset="0"/>
                  <a:cs typeface="Arial" pitchFamily="34" charset="0"/>
                </a:rPr>
                <a:t>s</a:t>
              </a:r>
              <a:r>
                <a:rPr lang="en-US" sz="5400" b="1" dirty="0" err="1" smtClean="0">
                  <a:latin typeface="Arial" pitchFamily="34" charset="0"/>
                  <a:cs typeface="Arial" pitchFamily="34" charset="0"/>
                </a:rPr>
                <a:t>ɜ</a:t>
              </a:r>
              <a:r>
                <a:rPr lang="en-US" sz="4800" dirty="0" smtClean="0">
                  <a:latin typeface="Arial" pitchFamily="34" charset="0"/>
                  <a:cs typeface="Arial" pitchFamily="34" charset="0"/>
                </a:rPr>
                <a:t>], consonant &amp; vowel </a:t>
              </a:r>
              <a:r>
                <a:rPr lang="en-US" sz="4800" dirty="0" err="1" smtClean="0">
                  <a:latin typeface="Arial" pitchFamily="34" charset="0"/>
                  <a:cs typeface="Arial" pitchFamily="34" charset="0"/>
                </a:rPr>
                <a:t>ffts</a:t>
              </a:r>
              <a:r>
                <a:rPr lang="en-US" sz="4800" dirty="0" smtClean="0">
                  <a:latin typeface="Arial" pitchFamily="34" charset="0"/>
                  <a:cs typeface="Arial" pitchFamily="34" charset="0"/>
                </a:rPr>
                <a:t> </a:t>
              </a:r>
              <a:endParaRPr lang="en-US" sz="4800" dirty="0">
                <a:latin typeface="Arial" pitchFamily="34" charset="0"/>
                <a:cs typeface="Arial" pitchFamily="34" charset="0"/>
              </a:endParaRPr>
            </a:p>
          </p:txBody>
        </p:sp>
        <p:grpSp>
          <p:nvGrpSpPr>
            <p:cNvPr id="3" name="Group 41"/>
            <p:cNvGrpSpPr/>
            <p:nvPr/>
          </p:nvGrpSpPr>
          <p:grpSpPr>
            <a:xfrm>
              <a:off x="24261782" y="10153602"/>
              <a:ext cx="15621080" cy="16309395"/>
              <a:chOff x="24261782" y="10153602"/>
              <a:chExt cx="15621080" cy="16309395"/>
            </a:xfrm>
          </p:grpSpPr>
          <p:pic>
            <p:nvPicPr>
              <p:cNvPr id="62" name="Picture 61" descr="specslowtest.smoothed.scn6figs.cgm"/>
              <p:cNvPicPr>
                <a:picLocks noChangeAspect="1"/>
              </p:cNvPicPr>
              <p:nvPr/>
            </p:nvPicPr>
            <p:blipFill>
              <a:blip r:embed="rId4" cstate="print"/>
              <a:srcRect l="51695" t="13315" r="12429" b="13454"/>
              <a:stretch>
                <a:fillRect/>
              </a:stretch>
            </p:blipFill>
            <p:spPr>
              <a:xfrm>
                <a:off x="27047864" y="10153602"/>
                <a:ext cx="9072626" cy="12573088"/>
              </a:xfrm>
              <a:prstGeom prst="rect">
                <a:avLst/>
              </a:prstGeom>
            </p:spPr>
          </p:pic>
          <p:pic>
            <p:nvPicPr>
              <p:cNvPr id="63" name="Picture 62" descr="specslowtest.smoothed.scn6figs.cgm"/>
              <p:cNvPicPr>
                <a:picLocks noChangeAspect="1"/>
              </p:cNvPicPr>
              <p:nvPr/>
            </p:nvPicPr>
            <p:blipFill>
              <a:blip r:embed="rId4" cstate="print"/>
              <a:srcRect l="57910" t="86546" r="12429" b="9293"/>
              <a:stretch>
                <a:fillRect/>
              </a:stretch>
            </p:blipFill>
            <p:spPr>
              <a:xfrm>
                <a:off x="28619500" y="22726690"/>
                <a:ext cx="7500990" cy="714380"/>
              </a:xfrm>
              <a:prstGeom prst="rect">
                <a:avLst/>
              </a:prstGeom>
            </p:spPr>
          </p:pic>
          <p:pic>
            <p:nvPicPr>
              <p:cNvPr id="64" name="Picture 63" descr="specslowtest.smoothed.scn6figs.cgm"/>
              <p:cNvPicPr>
                <a:picLocks noChangeAspect="1"/>
              </p:cNvPicPr>
              <p:nvPr/>
            </p:nvPicPr>
            <p:blipFill>
              <a:blip r:embed="rId4" cstate="print"/>
              <a:srcRect l="10385" t="86386" r="50632" b="9709"/>
              <a:stretch>
                <a:fillRect/>
              </a:stretch>
            </p:blipFill>
            <p:spPr>
              <a:xfrm>
                <a:off x="26619236" y="24192000"/>
                <a:ext cx="9858444" cy="670500"/>
              </a:xfrm>
              <a:prstGeom prst="rect">
                <a:avLst/>
              </a:prstGeom>
            </p:spPr>
          </p:pic>
          <p:pic>
            <p:nvPicPr>
              <p:cNvPr id="65" name="Picture 64" descr="specslowtest.smoothed.scn6figs.cgm"/>
              <p:cNvPicPr>
                <a:picLocks noChangeAspect="1"/>
              </p:cNvPicPr>
              <p:nvPr/>
            </p:nvPicPr>
            <p:blipFill>
              <a:blip r:embed="rId4" cstate="print"/>
              <a:srcRect l="8474" t="71213" r="88135" b="19645"/>
              <a:stretch>
                <a:fillRect/>
              </a:stretch>
            </p:blipFill>
            <p:spPr>
              <a:xfrm>
                <a:off x="26047732" y="10796544"/>
                <a:ext cx="857256" cy="1569162"/>
              </a:xfrm>
              <a:prstGeom prst="rect">
                <a:avLst/>
              </a:prstGeom>
            </p:spPr>
          </p:pic>
          <p:grpSp>
            <p:nvGrpSpPr>
              <p:cNvPr id="4" name="Group 65"/>
              <p:cNvGrpSpPr/>
              <p:nvPr/>
            </p:nvGrpSpPr>
            <p:grpSpPr>
              <a:xfrm>
                <a:off x="28404000" y="23256000"/>
                <a:ext cx="10093062" cy="830997"/>
                <a:chOff x="28137130" y="19729606"/>
                <a:chExt cx="10093062" cy="830997"/>
              </a:xfrm>
            </p:grpSpPr>
            <p:sp>
              <p:nvSpPr>
                <p:cNvPr id="79" name="Text Box 30"/>
                <p:cNvSpPr txBox="1">
                  <a:spLocks noChangeArrowheads="1"/>
                </p:cNvSpPr>
                <p:nvPr/>
              </p:nvSpPr>
              <p:spPr bwMode="auto">
                <a:xfrm>
                  <a:off x="34365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8</a:t>
                  </a:r>
                  <a:endParaRPr lang="en-US" sz="4400" kern="0" dirty="0">
                    <a:solidFill>
                      <a:sysClr val="windowText" lastClr="000000"/>
                    </a:solidFill>
                    <a:latin typeface="Arial" pitchFamily="34" charset="0"/>
                    <a:cs typeface="Arial" pitchFamily="34" charset="0"/>
                  </a:endParaRPr>
                </a:p>
              </p:txBody>
            </p:sp>
            <p:sp>
              <p:nvSpPr>
                <p:cNvPr id="80" name="Text Box 30"/>
                <p:cNvSpPr txBox="1">
                  <a:spLocks noChangeArrowheads="1"/>
                </p:cNvSpPr>
                <p:nvPr/>
              </p:nvSpPr>
              <p:spPr bwMode="auto">
                <a:xfrm>
                  <a:off x="317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5</a:t>
                  </a:r>
                  <a:endParaRPr lang="en-US" sz="4400" kern="0" dirty="0">
                    <a:solidFill>
                      <a:sysClr val="windowText" lastClr="000000"/>
                    </a:solidFill>
                    <a:latin typeface="Arial" pitchFamily="34" charset="0"/>
                    <a:cs typeface="Arial" pitchFamily="34" charset="0"/>
                  </a:endParaRPr>
                </a:p>
              </p:txBody>
            </p:sp>
            <p:sp>
              <p:nvSpPr>
                <p:cNvPr id="81" name="Rectangle 80"/>
                <p:cNvSpPr/>
                <p:nvPr/>
              </p:nvSpPr>
              <p:spPr>
                <a:xfrm>
                  <a:off x="35563192" y="19729606"/>
                  <a:ext cx="2667000" cy="830997"/>
                </a:xfrm>
                <a:prstGeom prst="rect">
                  <a:avLst/>
                </a:prstGeom>
              </p:spPr>
              <p:txBody>
                <a:bodyPr wrap="square">
                  <a:spAutoFit/>
                </a:bodyPr>
                <a:lstStyle/>
                <a:p>
                  <a:r>
                    <a:rPr lang="en-GB" sz="4800" dirty="0" smtClean="0">
                      <a:latin typeface="Arial" pitchFamily="34" charset="0"/>
                      <a:cs typeface="Arial" pitchFamily="34" charset="0"/>
                    </a:rPr>
                    <a:t>band no.</a:t>
                  </a:r>
                  <a:endParaRPr lang="en-US" sz="4800" dirty="0">
                    <a:latin typeface="Arial" pitchFamily="34" charset="0"/>
                    <a:cs typeface="Arial" pitchFamily="34" charset="0"/>
                  </a:endParaRPr>
                </a:p>
              </p:txBody>
            </p:sp>
            <p:sp>
              <p:nvSpPr>
                <p:cNvPr id="82" name="Text Box 30"/>
                <p:cNvSpPr txBox="1">
                  <a:spLocks noChangeArrowheads="1"/>
                </p:cNvSpPr>
                <p:nvPr/>
              </p:nvSpPr>
              <p:spPr bwMode="auto">
                <a:xfrm>
                  <a:off x="29037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2</a:t>
                  </a:r>
                  <a:endParaRPr lang="en-US" sz="4400" kern="0" dirty="0">
                    <a:solidFill>
                      <a:sysClr val="windowText" lastClr="000000"/>
                    </a:solidFill>
                    <a:latin typeface="Arial" pitchFamily="34" charset="0"/>
                    <a:cs typeface="Arial" pitchFamily="34" charset="0"/>
                  </a:endParaRPr>
                </a:p>
              </p:txBody>
            </p:sp>
            <p:sp>
              <p:nvSpPr>
                <p:cNvPr id="83" name="Text Box 30"/>
                <p:cNvSpPr txBox="1">
                  <a:spLocks noChangeArrowheads="1"/>
                </p:cNvSpPr>
                <p:nvPr/>
              </p:nvSpPr>
              <p:spPr bwMode="auto">
                <a:xfrm>
                  <a:off x="299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3</a:t>
                  </a:r>
                  <a:endParaRPr lang="en-US" sz="4400" kern="0" dirty="0">
                    <a:solidFill>
                      <a:sysClr val="windowText" lastClr="000000"/>
                    </a:solidFill>
                    <a:latin typeface="Arial" pitchFamily="34" charset="0"/>
                    <a:cs typeface="Arial" pitchFamily="34" charset="0"/>
                  </a:endParaRPr>
                </a:p>
              </p:txBody>
            </p:sp>
            <p:sp>
              <p:nvSpPr>
                <p:cNvPr id="84" name="Text Box 30"/>
                <p:cNvSpPr txBox="1">
                  <a:spLocks noChangeArrowheads="1"/>
                </p:cNvSpPr>
                <p:nvPr/>
              </p:nvSpPr>
              <p:spPr bwMode="auto">
                <a:xfrm>
                  <a:off x="30762592" y="19765606"/>
                  <a:ext cx="1442262"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4</a:t>
                  </a:r>
                  <a:endParaRPr lang="en-US" sz="4400" kern="0" dirty="0">
                    <a:solidFill>
                      <a:sysClr val="windowText" lastClr="000000"/>
                    </a:solidFill>
                    <a:latin typeface="Arial" pitchFamily="34" charset="0"/>
                    <a:cs typeface="Arial" pitchFamily="34" charset="0"/>
                  </a:endParaRPr>
                </a:p>
              </p:txBody>
            </p:sp>
            <p:sp>
              <p:nvSpPr>
                <p:cNvPr id="85" name="Text Box 30"/>
                <p:cNvSpPr txBox="1">
                  <a:spLocks noChangeArrowheads="1"/>
                </p:cNvSpPr>
                <p:nvPr/>
              </p:nvSpPr>
              <p:spPr bwMode="auto">
                <a:xfrm>
                  <a:off x="32601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6</a:t>
                  </a:r>
                  <a:endParaRPr lang="en-US" sz="4400" kern="0" dirty="0">
                    <a:solidFill>
                      <a:sysClr val="windowText" lastClr="000000"/>
                    </a:solidFill>
                    <a:latin typeface="Arial" pitchFamily="34" charset="0"/>
                    <a:cs typeface="Arial" pitchFamily="34" charset="0"/>
                  </a:endParaRPr>
                </a:p>
              </p:txBody>
            </p:sp>
            <p:sp>
              <p:nvSpPr>
                <p:cNvPr id="86" name="Text Box 30"/>
                <p:cNvSpPr txBox="1">
                  <a:spLocks noChangeArrowheads="1"/>
                </p:cNvSpPr>
                <p:nvPr/>
              </p:nvSpPr>
              <p:spPr bwMode="auto">
                <a:xfrm>
                  <a:off x="28137130"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1</a:t>
                  </a:r>
                  <a:endParaRPr lang="en-US" sz="4400" kern="0" dirty="0">
                    <a:solidFill>
                      <a:sysClr val="windowText" lastClr="000000"/>
                    </a:solidFill>
                    <a:latin typeface="Arial" pitchFamily="34" charset="0"/>
                    <a:cs typeface="Arial" pitchFamily="34" charset="0"/>
                  </a:endParaRPr>
                </a:p>
              </p:txBody>
            </p:sp>
            <p:sp>
              <p:nvSpPr>
                <p:cNvPr id="87" name="Text Box 30"/>
                <p:cNvSpPr txBox="1">
                  <a:spLocks noChangeArrowheads="1"/>
                </p:cNvSpPr>
                <p:nvPr/>
              </p:nvSpPr>
              <p:spPr bwMode="auto">
                <a:xfrm>
                  <a:off x="33505792" y="19765606"/>
                  <a:ext cx="1371600" cy="769441"/>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400" kern="0" dirty="0" smtClean="0">
                      <a:solidFill>
                        <a:sysClr val="windowText" lastClr="000000"/>
                      </a:solidFill>
                      <a:latin typeface="Arial" pitchFamily="34" charset="0"/>
                      <a:cs typeface="Arial" pitchFamily="34" charset="0"/>
                    </a:rPr>
                    <a:t>7</a:t>
                  </a:r>
                  <a:endParaRPr lang="en-US" sz="4400" kern="0" dirty="0">
                    <a:solidFill>
                      <a:sysClr val="windowText" lastClr="000000"/>
                    </a:solidFill>
                    <a:latin typeface="Arial" pitchFamily="34" charset="0"/>
                    <a:cs typeface="Arial" pitchFamily="34" charset="0"/>
                  </a:endParaRPr>
                </a:p>
              </p:txBody>
            </p:sp>
          </p:grpSp>
          <p:grpSp>
            <p:nvGrpSpPr>
              <p:cNvPr id="5" name="Group 28"/>
              <p:cNvGrpSpPr/>
              <p:nvPr/>
            </p:nvGrpSpPr>
            <p:grpSpPr>
              <a:xfrm>
                <a:off x="26784000" y="24768000"/>
                <a:ext cx="10425738" cy="1694997"/>
                <a:chOff x="26495392" y="21601606"/>
                <a:chExt cx="10425738" cy="1694997"/>
              </a:xfrm>
            </p:grpSpPr>
            <p:sp>
              <p:nvSpPr>
                <p:cNvPr id="72" name="Text Box 30"/>
                <p:cNvSpPr txBox="1">
                  <a:spLocks noChangeArrowheads="1"/>
                </p:cNvSpPr>
                <p:nvPr/>
              </p:nvSpPr>
              <p:spPr bwMode="auto">
                <a:xfrm>
                  <a:off x="26495392" y="21601606"/>
                  <a:ext cx="15240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.125</a:t>
                  </a:r>
                  <a:endParaRPr lang="en-US" sz="4800" kern="0" dirty="0">
                    <a:solidFill>
                      <a:sysClr val="windowText" lastClr="000000"/>
                    </a:solidFill>
                    <a:latin typeface="Arial" pitchFamily="34" charset="0"/>
                    <a:cs typeface="Arial" pitchFamily="34" charset="0"/>
                  </a:endParaRPr>
                </a:p>
              </p:txBody>
            </p:sp>
            <p:sp>
              <p:nvSpPr>
                <p:cNvPr id="73" name="Text Box 30"/>
                <p:cNvSpPr txBox="1">
                  <a:spLocks noChangeArrowheads="1"/>
                </p:cNvSpPr>
                <p:nvPr/>
              </p:nvSpPr>
              <p:spPr bwMode="auto">
                <a:xfrm>
                  <a:off x="33105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2.5</a:t>
                  </a:r>
                  <a:endParaRPr lang="en-US" sz="4800" kern="0" dirty="0">
                    <a:solidFill>
                      <a:sysClr val="windowText" lastClr="000000"/>
                    </a:solidFill>
                    <a:latin typeface="Arial" pitchFamily="34" charset="0"/>
                    <a:cs typeface="Arial" pitchFamily="34" charset="0"/>
                  </a:endParaRPr>
                </a:p>
              </p:txBody>
            </p:sp>
            <p:sp>
              <p:nvSpPr>
                <p:cNvPr id="74" name="Text Box 30"/>
                <p:cNvSpPr txBox="1">
                  <a:spLocks noChangeArrowheads="1"/>
                </p:cNvSpPr>
                <p:nvPr/>
              </p:nvSpPr>
              <p:spPr bwMode="auto">
                <a:xfrm>
                  <a:off x="31197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1.</a:t>
                  </a:r>
                  <a:endParaRPr lang="en-US" sz="4800" kern="0" dirty="0">
                    <a:solidFill>
                      <a:sysClr val="windowText" lastClr="000000"/>
                    </a:solidFill>
                    <a:latin typeface="Arial" pitchFamily="34" charset="0"/>
                    <a:cs typeface="Arial" pitchFamily="34" charset="0"/>
                  </a:endParaRPr>
                </a:p>
              </p:txBody>
            </p:sp>
            <p:sp>
              <p:nvSpPr>
                <p:cNvPr id="75" name="Text Box 30"/>
                <p:cNvSpPr txBox="1">
                  <a:spLocks noChangeArrowheads="1"/>
                </p:cNvSpPr>
                <p:nvPr/>
              </p:nvSpPr>
              <p:spPr bwMode="auto">
                <a:xfrm>
                  <a:off x="29649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.5</a:t>
                  </a:r>
                  <a:endParaRPr lang="en-US" sz="4800" kern="0" dirty="0">
                    <a:solidFill>
                      <a:sysClr val="windowText" lastClr="000000"/>
                    </a:solidFill>
                    <a:latin typeface="Arial" pitchFamily="34" charset="0"/>
                    <a:cs typeface="Arial" pitchFamily="34" charset="0"/>
                  </a:endParaRPr>
                </a:p>
              </p:txBody>
            </p:sp>
            <p:sp>
              <p:nvSpPr>
                <p:cNvPr id="76" name="Text Box 30"/>
                <p:cNvSpPr txBox="1">
                  <a:spLocks noChangeArrowheads="1"/>
                </p:cNvSpPr>
                <p:nvPr/>
              </p:nvSpPr>
              <p:spPr bwMode="auto">
                <a:xfrm>
                  <a:off x="28101130" y="21602618"/>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.25</a:t>
                  </a:r>
                  <a:endParaRPr lang="en-US" sz="4800" kern="0" dirty="0">
                    <a:solidFill>
                      <a:sysClr val="windowText" lastClr="000000"/>
                    </a:solidFill>
                    <a:latin typeface="Arial" pitchFamily="34" charset="0"/>
                    <a:cs typeface="Arial" pitchFamily="34" charset="0"/>
                  </a:endParaRPr>
                </a:p>
              </p:txBody>
            </p:sp>
            <p:sp>
              <p:nvSpPr>
                <p:cNvPr id="77" name="Rectangle 76"/>
                <p:cNvSpPr/>
                <p:nvPr/>
              </p:nvSpPr>
              <p:spPr>
                <a:xfrm>
                  <a:off x="27777130" y="22465606"/>
                  <a:ext cx="9144000" cy="830997"/>
                </a:xfrm>
                <a:prstGeom prst="rect">
                  <a:avLst/>
                </a:prstGeom>
              </p:spPr>
              <p:txBody>
                <a:bodyPr wrap="square">
                  <a:spAutoFit/>
                </a:bodyPr>
                <a:lstStyle/>
                <a:p>
                  <a:r>
                    <a:rPr lang="en-GB" sz="4800" dirty="0" smtClean="0">
                      <a:latin typeface="Arial" pitchFamily="34" charset="0"/>
                      <a:cs typeface="Arial" pitchFamily="34" charset="0"/>
                    </a:rPr>
                    <a:t>frequency, kHz (log scale)</a:t>
                  </a:r>
                  <a:endParaRPr lang="en-US" sz="4800" dirty="0">
                    <a:latin typeface="Arial" pitchFamily="34" charset="0"/>
                    <a:cs typeface="Arial" pitchFamily="34" charset="0"/>
                  </a:endParaRPr>
                </a:p>
              </p:txBody>
            </p:sp>
            <p:sp>
              <p:nvSpPr>
                <p:cNvPr id="78" name="Text Box 30"/>
                <p:cNvSpPr txBox="1">
                  <a:spLocks noChangeArrowheads="1"/>
                </p:cNvSpPr>
                <p:nvPr/>
              </p:nvSpPr>
              <p:spPr bwMode="auto">
                <a:xfrm>
                  <a:off x="34761130" y="21601606"/>
                  <a:ext cx="13716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5.</a:t>
                  </a:r>
                  <a:endParaRPr lang="en-US" sz="4800" kern="0" dirty="0">
                    <a:solidFill>
                      <a:sysClr val="windowText" lastClr="000000"/>
                    </a:solidFill>
                    <a:latin typeface="Arial" pitchFamily="34" charset="0"/>
                    <a:cs typeface="Arial" pitchFamily="34" charset="0"/>
                  </a:endParaRPr>
                </a:p>
              </p:txBody>
            </p:sp>
          </p:grpSp>
          <p:sp>
            <p:nvSpPr>
              <p:cNvPr id="68" name="Text Box 30"/>
              <p:cNvSpPr txBox="1">
                <a:spLocks noChangeArrowheads="1"/>
              </p:cNvSpPr>
              <p:nvPr/>
            </p:nvSpPr>
            <p:spPr bwMode="auto">
              <a:xfrm>
                <a:off x="24261782" y="11153734"/>
                <a:ext cx="2057400" cy="830997"/>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4800" kern="0" dirty="0" smtClean="0">
                    <a:solidFill>
                      <a:sysClr val="windowText" lastClr="000000"/>
                    </a:solidFill>
                    <a:latin typeface="Arial" pitchFamily="34" charset="0"/>
                    <a:cs typeface="Arial" pitchFamily="34" charset="0"/>
                  </a:rPr>
                  <a:t>20 dB </a:t>
                </a:r>
                <a:endParaRPr lang="en-US" sz="4800" kern="0" dirty="0">
                  <a:solidFill>
                    <a:sysClr val="windowText" lastClr="000000"/>
                  </a:solidFill>
                  <a:latin typeface="Arial" pitchFamily="34" charset="0"/>
                  <a:cs typeface="Arial" pitchFamily="34" charset="0"/>
                </a:endParaRPr>
              </a:p>
            </p:txBody>
          </p:sp>
          <p:sp>
            <p:nvSpPr>
              <p:cNvPr id="69" name="Rectangle 68"/>
              <p:cNvSpPr/>
              <p:nvPr/>
            </p:nvSpPr>
            <p:spPr>
              <a:xfrm>
                <a:off x="35691862" y="15725766"/>
                <a:ext cx="4191000" cy="830997"/>
              </a:xfrm>
              <a:prstGeom prst="rect">
                <a:avLst/>
              </a:prstGeom>
            </p:spPr>
            <p:txBody>
              <a:bodyPr wrap="square">
                <a:spAutoFit/>
              </a:bodyPr>
              <a:lstStyle/>
              <a:p>
                <a:r>
                  <a:rPr lang="en-US" sz="4800" dirty="0" smtClean="0">
                    <a:latin typeface="Arial" pitchFamily="34" charset="0"/>
                    <a:cs typeface="Arial" pitchFamily="34" charset="0"/>
                  </a:rPr>
                  <a:t>consonant, [s] </a:t>
                </a:r>
                <a:endParaRPr lang="en-US" sz="4800" dirty="0">
                  <a:latin typeface="Arial" pitchFamily="34" charset="0"/>
                  <a:cs typeface="Arial" pitchFamily="34" charset="0"/>
                </a:endParaRPr>
              </a:p>
            </p:txBody>
          </p:sp>
          <p:sp>
            <p:nvSpPr>
              <p:cNvPr id="70" name="Rectangle 69"/>
              <p:cNvSpPr/>
              <p:nvPr/>
            </p:nvSpPr>
            <p:spPr>
              <a:xfrm>
                <a:off x="35763300" y="20797864"/>
                <a:ext cx="2895600" cy="923330"/>
              </a:xfrm>
              <a:prstGeom prst="rect">
                <a:avLst/>
              </a:prstGeom>
            </p:spPr>
            <p:txBody>
              <a:bodyPr wrap="square">
                <a:spAutoFit/>
              </a:bodyPr>
              <a:lstStyle/>
              <a:p>
                <a:r>
                  <a:rPr lang="en-US" sz="4800" dirty="0" smtClean="0">
                    <a:latin typeface="Arial" pitchFamily="34" charset="0"/>
                    <a:cs typeface="Arial" pitchFamily="34" charset="0"/>
                  </a:rPr>
                  <a:t>vowel, [</a:t>
                </a:r>
                <a:r>
                  <a:rPr lang="en-US" sz="5400" b="1" dirty="0" smtClean="0">
                    <a:latin typeface="Arial" pitchFamily="34" charset="0"/>
                    <a:cs typeface="Arial" pitchFamily="34" charset="0"/>
                  </a:rPr>
                  <a:t>ɜ</a:t>
                </a:r>
                <a:r>
                  <a:rPr lang="en-US" sz="4800" dirty="0" smtClean="0">
                    <a:latin typeface="Arial" pitchFamily="34" charset="0"/>
                    <a:cs typeface="Arial" pitchFamily="34" charset="0"/>
                  </a:rPr>
                  <a:t>] </a:t>
                </a:r>
                <a:endParaRPr lang="en-US" sz="4800" dirty="0">
                  <a:latin typeface="Arial" pitchFamily="34" charset="0"/>
                  <a:cs typeface="Arial" pitchFamily="34" charset="0"/>
                </a:endParaRPr>
              </a:p>
            </p:txBody>
          </p:sp>
          <p:sp>
            <p:nvSpPr>
              <p:cNvPr id="71" name="Rectangle 70"/>
              <p:cNvSpPr/>
              <p:nvPr/>
            </p:nvSpPr>
            <p:spPr>
              <a:xfrm>
                <a:off x="35691862" y="11368048"/>
                <a:ext cx="2895600" cy="830997"/>
              </a:xfrm>
              <a:prstGeom prst="rect">
                <a:avLst/>
              </a:prstGeom>
            </p:spPr>
            <p:txBody>
              <a:bodyPr wrap="square">
                <a:spAutoFit/>
              </a:bodyPr>
              <a:lstStyle/>
              <a:p>
                <a:r>
                  <a:rPr lang="en-US" sz="4800" dirty="0" smtClean="0">
                    <a:latin typeface="Arial" pitchFamily="34" charset="0"/>
                    <a:cs typeface="Arial" pitchFamily="34" charset="0"/>
                  </a:rPr>
                  <a:t>difference </a:t>
                </a:r>
                <a:endParaRPr lang="en-US" sz="4800" dirty="0">
                  <a:latin typeface="Arial" pitchFamily="34" charset="0"/>
                  <a:cs typeface="Arial" pitchFamily="34" charset="0"/>
                </a:endParaRPr>
              </a:p>
            </p:txBody>
          </p:sp>
        </p:grpSp>
      </p:grpSp>
      <p:pic>
        <p:nvPicPr>
          <p:cNvPr id="105474" name="Picture 2"/>
          <p:cNvPicPr>
            <a:picLocks noChangeAspect="1" noChangeArrowheads="1"/>
          </p:cNvPicPr>
          <p:nvPr/>
        </p:nvPicPr>
        <p:blipFill>
          <a:blip r:embed="rId5" cstate="print"/>
          <a:srcRect l="32764" t="2429" r="1453" b="13360"/>
          <a:stretch>
            <a:fillRect/>
          </a:stretch>
        </p:blipFill>
        <p:spPr bwMode="auto">
          <a:xfrm>
            <a:off x="1615936" y="4938628"/>
            <a:ext cx="20574144" cy="2183378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outVertical)">
                                      <p:cBhvr>
                                        <p:cTn id="11"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172186" y="3546724"/>
            <a:ext cx="34790306" cy="26858984"/>
          </a:xfrm>
          <a:prstGeom prst="rect">
            <a:avLst/>
          </a:prstGeom>
        </p:spPr>
        <p:txBody>
          <a:bodyPr/>
          <a:lstStyle/>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removing bands also gives a high-pass importance function</a:t>
            </a:r>
          </a:p>
          <a:p>
            <a:pPr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 </a:t>
            </a:r>
            <a:r>
              <a:rPr lang="en-GB" sz="9600" kern="0" dirty="0">
                <a:latin typeface="Arial" pitchFamily="34" charset="0"/>
                <a:cs typeface="Arial" pitchFamily="34" charset="0"/>
              </a:rPr>
              <a:t>effects are similar to adding reverb. (increasing distance)</a:t>
            </a:r>
          </a:p>
          <a:p>
            <a:pPr marL="598488" lvl="0" indent="-598488" defTabSz="3878263" eaLnBrk="0" hangingPunct="0">
              <a:lnSpc>
                <a:spcPct val="80000"/>
              </a:lnSpc>
              <a:spcBef>
                <a:spcPct val="60000"/>
              </a:spcBef>
              <a:buClr>
                <a:schemeClr val="tx2"/>
              </a:buClr>
              <a:buFont typeface="Arial" pitchFamily="34" charset="0"/>
              <a:buChar cha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suggests:</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 </a:t>
            </a:r>
            <a:r>
              <a:rPr lang="en-GB" sz="9600" kern="0" dirty="0">
                <a:latin typeface="Arial" pitchFamily="34" charset="0"/>
                <a:cs typeface="Arial" pitchFamily="34" charset="0"/>
              </a:rPr>
              <a:t>effective contexts </a:t>
            </a:r>
            <a:r>
              <a:rPr lang="en-GB" sz="9600" kern="0" dirty="0" smtClean="0">
                <a:latin typeface="Arial" pitchFamily="34" charset="0"/>
                <a:cs typeface="Arial" pitchFamily="34" charset="0"/>
              </a:rPr>
              <a:t>should have power </a:t>
            </a:r>
            <a:r>
              <a:rPr lang="en-GB" sz="9600" kern="0" dirty="0">
                <a:latin typeface="Arial" pitchFamily="34" charset="0"/>
                <a:cs typeface="Arial" pitchFamily="34" charset="0"/>
              </a:rPr>
              <a:t>in the important bands</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 i.e. those bands where the [s] has most </a:t>
            </a:r>
            <a:r>
              <a:rPr lang="en-GB" sz="9600" kern="0" dirty="0" smtClean="0">
                <a:latin typeface="Arial" pitchFamily="34" charset="0"/>
                <a:cs typeface="Arial" pitchFamily="34" charset="0"/>
              </a:rPr>
              <a:t>energy</a:t>
            </a:r>
          </a:p>
          <a:p>
            <a:pPr lvl="0" defTabSz="3878263" eaLnBrk="0" hangingPunct="0">
              <a:lnSpc>
                <a:spcPct val="80000"/>
              </a:lnSpc>
              <a:spcBef>
                <a:spcPct val="60000"/>
              </a:spcBef>
              <a:buClr>
                <a:schemeClr val="tx2"/>
              </a:buClr>
            </a:pPr>
            <a:endParaRPr lang="en-GB" sz="9600" kern="0" dirty="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might explain why some wide-band contexts are ineffective</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(Watkins, 2005; </a:t>
            </a:r>
            <a:r>
              <a:rPr lang="en-US" sz="9600" dirty="0">
                <a:latin typeface="Arial" pitchFamily="34" charset="0"/>
                <a:cs typeface="Arial" pitchFamily="34" charset="0"/>
              </a:rPr>
              <a:t>Nielsen &amp; </a:t>
            </a:r>
            <a:r>
              <a:rPr lang="en-US" sz="9600" dirty="0" err="1" smtClean="0">
                <a:latin typeface="Arial" pitchFamily="34" charset="0"/>
                <a:cs typeface="Arial" pitchFamily="34" charset="0"/>
              </a:rPr>
              <a:t>Dau</a:t>
            </a:r>
            <a:r>
              <a:rPr lang="en-US" sz="9600" dirty="0" smtClean="0">
                <a:latin typeface="Arial" pitchFamily="34" charset="0"/>
                <a:cs typeface="Arial" pitchFamily="34" charset="0"/>
              </a:rPr>
              <a:t>, 2010)</a:t>
            </a:r>
          </a:p>
          <a:p>
            <a:pPr marL="598488" lvl="0" indent="-598488" defTabSz="3878263" eaLnBrk="0" hangingPunct="0">
              <a:lnSpc>
                <a:spcPct val="80000"/>
              </a:lnSpc>
              <a:spcBef>
                <a:spcPct val="60000"/>
              </a:spcBef>
              <a:buClr>
                <a:schemeClr val="tx2"/>
              </a:buClr>
              <a:buFont typeface="Arial" pitchFamily="34" charset="0"/>
              <a:buChar char="•"/>
            </a:pPr>
            <a:endParaRPr lang="en-GB" sz="9600" kern="0" dirty="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the alternative suggestion was:</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 wide-band temporal envelope is too ‘smooth’ </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 so extra smoothing by reverb. is not apparent</a:t>
            </a:r>
            <a:endParaRPr lang="en-GB" sz="9600" kern="0" dirty="0">
              <a:latin typeface="Arial" pitchFamily="34" charset="0"/>
              <a:cs typeface="Arial" pitchFamily="34" charset="0"/>
            </a:endParaRPr>
          </a:p>
          <a:p>
            <a:pPr lvl="0" defTabSz="3878263" eaLnBrk="0" hangingPunct="0">
              <a:lnSpc>
                <a:spcPct val="80000"/>
              </a:lnSpc>
              <a:spcBef>
                <a:spcPct val="60000"/>
              </a:spcBef>
              <a:buClr>
                <a:schemeClr val="tx2"/>
              </a:buClr>
            </a:pPr>
            <a:endParaRPr lang="en-US" sz="9600" dirty="0" smtClean="0">
              <a:latin typeface="Arial" pitchFamily="34" charset="0"/>
              <a:cs typeface="Arial" pitchFamily="34" charset="0"/>
            </a:endParaRP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t>
            </a: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8800" kern="0" dirty="0" smtClean="0">
              <a:latin typeface="Arial" pitchFamily="34" charset="0"/>
              <a:cs typeface="Arial" pitchFamily="34" charset="0"/>
            </a:endParaRPr>
          </a:p>
          <a:p>
            <a:pPr lvl="0" defTabSz="3878263" eaLnBrk="0" hangingPunct="0">
              <a:lnSpc>
                <a:spcPct val="80000"/>
              </a:lnSpc>
              <a:spcBef>
                <a:spcPct val="60000"/>
              </a:spcBef>
              <a:buClr>
                <a:schemeClr val="tx2"/>
              </a:buClr>
            </a:pPr>
            <a:endParaRPr kumimoji="0" lang="en-US" sz="9600" b="0" i="0" u="none" strike="noStrike" kern="0" cap="none" spc="0" normalizeH="0" baseline="0" noProof="0" dirty="0" smtClean="0">
              <a:ln>
                <a:noFill/>
              </a:ln>
              <a:solidFill>
                <a:srgbClr val="106DB6"/>
              </a:solidFill>
              <a:effectLst/>
              <a:uLnTx/>
              <a:uFillTx/>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lvl="0" indent="-598488" defTabSz="3878263" eaLnBrk="0" hangingPunct="0">
              <a:lnSpc>
                <a:spcPct val="80000"/>
              </a:lnSpc>
              <a:spcBef>
                <a:spcPct val="60000"/>
              </a:spcBef>
              <a:buClr>
                <a:schemeClr val="tx2"/>
              </a:buClr>
              <a:buFontTx/>
              <a:buChar char="•"/>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1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1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10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10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left)">
                                      <p:cBhvr>
                                        <p:cTn id="37" dur="10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wipe(left)">
                                      <p:cBhvr>
                                        <p:cTn id="42" dur="1000"/>
                                        <p:tgtEl>
                                          <p:spTgt spid="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wipe(left)">
                                      <p:cBhvr>
                                        <p:cTn id="47" dur="1000"/>
                                        <p:tgtEl>
                                          <p:spTgt spid="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wipe(left)">
                                      <p:cBhvr>
                                        <p:cTn id="52" dur="1000"/>
                                        <p:tgtEl>
                                          <p:spTgt spid="2">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xEl>
                                              <p:pRg st="15" end="15"/>
                                            </p:txEl>
                                          </p:spTgt>
                                        </p:tgtEl>
                                        <p:attrNameLst>
                                          <p:attrName>style.visibility</p:attrName>
                                        </p:attrNameLst>
                                      </p:cBhvr>
                                      <p:to>
                                        <p:strVal val="visible"/>
                                      </p:to>
                                    </p:set>
                                    <p:animEffect transition="in" filter="wipe(left)">
                                      <p:cBhvr>
                                        <p:cTn id="57" dur="1000"/>
                                        <p:tgtEl>
                                          <p:spTgt spid="2">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txEl>
                                              <p:pRg st="16" end="16"/>
                                            </p:txEl>
                                          </p:spTgt>
                                        </p:tgtEl>
                                        <p:attrNameLst>
                                          <p:attrName>style.visibility</p:attrName>
                                        </p:attrNameLst>
                                      </p:cBhvr>
                                      <p:to>
                                        <p:strVal val="visible"/>
                                      </p:to>
                                    </p:set>
                                    <p:animEffect transition="in" filter="wipe(left)">
                                      <p:cBhvr>
                                        <p:cTn id="62" dur="10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172186" y="5850980"/>
            <a:ext cx="34790306" cy="16921880"/>
          </a:xfrm>
          <a:prstGeom prst="rect">
            <a:avLst/>
          </a:prstGeom>
        </p:spPr>
        <p:txBody>
          <a:bodyPr/>
          <a:lstStyle/>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for the 8 bands of the preceding context (‘next you’ll get …’);</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 </a:t>
            </a:r>
            <a:r>
              <a:rPr lang="en-GB" sz="9600" kern="0" dirty="0">
                <a:latin typeface="Arial" pitchFamily="34" charset="0"/>
                <a:cs typeface="Arial" pitchFamily="34" charset="0"/>
              </a:rPr>
              <a:t>each band  given the same, wide-band temporal envelope</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 </a:t>
            </a:r>
            <a:r>
              <a:rPr lang="en-GB" sz="9600" kern="0" dirty="0">
                <a:latin typeface="Arial" pitchFamily="34" charset="0"/>
                <a:cs typeface="Arial" pitchFamily="34" charset="0"/>
              </a:rPr>
              <a:t>‘wide band’ </a:t>
            </a:r>
            <a:r>
              <a:rPr lang="en-GB" sz="9600" kern="0" dirty="0" smtClean="0">
                <a:latin typeface="Arial" pitchFamily="34" charset="0"/>
                <a:cs typeface="Arial" pitchFamily="34" charset="0"/>
              </a:rPr>
              <a:t>condition</a:t>
            </a: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sound’s overall power; the same as other wideband contexts,</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but here the energy is concentrated in the 8 bands,</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so the spectrum level near the 8 centre-frequencies is higher</a:t>
            </a:r>
          </a:p>
          <a:p>
            <a:pPr lvl="0" defTabSz="3878263" eaLnBrk="0" hangingPunct="0">
              <a:lnSpc>
                <a:spcPct val="80000"/>
              </a:lnSpc>
              <a:spcBef>
                <a:spcPct val="60000"/>
              </a:spcBef>
              <a:buClr>
                <a:schemeClr val="tx2"/>
              </a:buClr>
            </a:pPr>
            <a:endParaRPr lang="en-GB" sz="9600" kern="0" dirty="0">
              <a:latin typeface="Arial" pitchFamily="34" charset="0"/>
              <a:cs typeface="Arial" pitchFamily="34" charset="0"/>
            </a:endParaRP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lvl="0" defTabSz="3878263" eaLnBrk="0" hangingPunct="0">
              <a:lnSpc>
                <a:spcPct val="80000"/>
              </a:lnSpc>
              <a:spcBef>
                <a:spcPct val="60000"/>
              </a:spcBef>
              <a:buClr>
                <a:schemeClr val="tx2"/>
              </a:buClr>
            </a:pPr>
            <a:endParaRPr kumimoji="0" lang="en-US" sz="9600" b="0" i="0" u="none" strike="noStrike" kern="0" cap="none" spc="0" normalizeH="0" baseline="0" noProof="0" dirty="0" smtClean="0">
              <a:ln>
                <a:noFill/>
              </a:ln>
              <a:solidFill>
                <a:srgbClr val="106DB6"/>
              </a:solidFill>
              <a:effectLst/>
              <a:uLnTx/>
              <a:uFillTx/>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lvl="0" indent="-598488" defTabSz="3878263" eaLnBrk="0" hangingPunct="0">
              <a:lnSpc>
                <a:spcPct val="80000"/>
              </a:lnSpc>
              <a:spcBef>
                <a:spcPct val="60000"/>
              </a:spcBef>
              <a:buClr>
                <a:schemeClr val="tx2"/>
              </a:buClr>
              <a:buFontTx/>
              <a:buChar char="•"/>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
        <p:nvSpPr>
          <p:cNvPr id="4" name="Rectangle 3"/>
          <p:cNvSpPr/>
          <p:nvPr/>
        </p:nvSpPr>
        <p:spPr>
          <a:xfrm>
            <a:off x="5172186" y="2910088"/>
            <a:ext cx="14826495" cy="1274195"/>
          </a:xfrm>
          <a:prstGeom prst="rect">
            <a:avLst/>
          </a:prstGeom>
        </p:spPr>
        <p:txBody>
          <a:bodyPr wrap="none">
            <a:spAutoFit/>
          </a:bodyPr>
          <a:lstStyle/>
          <a:p>
            <a:pPr lvl="0" defTabSz="3878263" eaLnBrk="0" hangingPunct="0">
              <a:lnSpc>
                <a:spcPct val="80000"/>
              </a:lnSpc>
              <a:spcBef>
                <a:spcPct val="60000"/>
              </a:spcBef>
              <a:buClr>
                <a:srgbClr val="0568D5"/>
              </a:buClr>
            </a:pPr>
            <a:r>
              <a:rPr lang="en-GB" sz="9600" kern="0" dirty="0">
                <a:solidFill>
                  <a:srgbClr val="000000"/>
                </a:solidFill>
                <a:latin typeface="Arial" pitchFamily="34" charset="0"/>
                <a:cs typeface="Arial" pitchFamily="34" charset="0"/>
              </a:rPr>
              <a:t>8-band sparse-NV speech </a:t>
            </a:r>
          </a:p>
        </p:txBody>
      </p:sp>
    </p:spTree>
    <p:extLst>
      <p:ext uri="{BB962C8B-B14F-4D97-AF65-F5344CB8AC3E}">
        <p14:creationId xmlns:p14="http://schemas.microsoft.com/office/powerpoint/2010/main" val="32076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1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1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1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713640" y="21456237"/>
            <a:ext cx="34790306" cy="7920880"/>
          </a:xfrm>
          <a:prstGeom prst="rect">
            <a:avLst/>
          </a:prstGeom>
        </p:spPr>
        <p:txBody>
          <a:bodyPr/>
          <a:lstStyle/>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a:t>
            </a:r>
            <a:r>
              <a:rPr lang="en-GB" sz="9600" kern="0" dirty="0" smtClean="0">
                <a:solidFill>
                  <a:srgbClr val="009900"/>
                </a:solidFill>
                <a:latin typeface="Arial" pitchFamily="34" charset="0"/>
                <a:cs typeface="Arial" pitchFamily="34" charset="0"/>
              </a:rPr>
              <a:t>both 8-band and wide-band contexts are very effective</a:t>
            </a:r>
            <a:endParaRPr lang="en-GB" sz="9600" kern="0" dirty="0">
              <a:solidFill>
                <a:srgbClr val="009900"/>
              </a:solidFill>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a:t>
            </a:r>
            <a:r>
              <a:rPr lang="en-GB" sz="9600" kern="0" dirty="0" smtClean="0">
                <a:solidFill>
                  <a:schemeClr val="tx2"/>
                </a:solidFill>
                <a:latin typeface="Arial" pitchFamily="34" charset="0"/>
                <a:cs typeface="Arial" pitchFamily="34" charset="0"/>
              </a:rPr>
              <a:t>and both give substantial constancy effects</a:t>
            </a:r>
          </a:p>
          <a:p>
            <a:pPr marL="598488" lvl="0" indent="-598488" defTabSz="3878263" eaLnBrk="0" hangingPunct="0">
              <a:lnSpc>
                <a:spcPct val="80000"/>
              </a:lnSpc>
              <a:spcBef>
                <a:spcPct val="60000"/>
              </a:spcBef>
              <a:buClr>
                <a:schemeClr val="tx2"/>
              </a:buClr>
              <a:buFont typeface="Arial" pitchFamily="34" charset="0"/>
              <a:buChar char="•"/>
            </a:pPr>
            <a:r>
              <a:rPr lang="en-GB" sz="9600" kern="0" dirty="0">
                <a:solidFill>
                  <a:schemeClr val="tx2"/>
                </a:solidFill>
                <a:latin typeface="Arial" pitchFamily="34" charset="0"/>
                <a:cs typeface="Arial" pitchFamily="34" charset="0"/>
              </a:rPr>
              <a:t> </a:t>
            </a:r>
            <a:r>
              <a:rPr lang="en-GB" sz="9600" kern="0" dirty="0" smtClean="0">
                <a:latin typeface="Arial" pitchFamily="34" charset="0"/>
                <a:cs typeface="Arial" pitchFamily="34" charset="0"/>
              </a:rPr>
              <a:t>so, ‘sharpness’ of temporal envelopes in 8-band conditions </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 not too crucial </a:t>
            </a:r>
            <a:endParaRPr lang="en-GB" sz="9600" kern="0" dirty="0">
              <a:latin typeface="Arial" pitchFamily="34" charset="0"/>
              <a:cs typeface="Arial" pitchFamily="34" charset="0"/>
            </a:endParaRP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 typeface="Arial" pitchFamily="34" charset="0"/>
              <a:buChar char="•"/>
            </a:pPr>
            <a:endParaRPr lang="en-GB" sz="9600" kern="0" dirty="0">
              <a:latin typeface="Arial" pitchFamily="34" charset="0"/>
              <a:cs typeface="Arial" pitchFamily="34" charset="0"/>
            </a:endParaRPr>
          </a:p>
          <a:p>
            <a:pPr lvl="0" defTabSz="3878263" eaLnBrk="0" hangingPunct="0">
              <a:lnSpc>
                <a:spcPct val="80000"/>
              </a:lnSpc>
              <a:spcBef>
                <a:spcPct val="60000"/>
              </a:spcBef>
              <a:buClr>
                <a:schemeClr val="tx2"/>
              </a:buClr>
            </a:pPr>
            <a:endParaRPr lang="en-US" sz="9600" dirty="0" smtClean="0">
              <a:latin typeface="Arial" pitchFamily="34" charset="0"/>
              <a:cs typeface="Arial" pitchFamily="34" charset="0"/>
            </a:endParaRP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t>
            </a:r>
          </a:p>
          <a:p>
            <a:pPr lvl="0" defTabSz="3878263" eaLnBrk="0" hangingPunct="0">
              <a:lnSpc>
                <a:spcPct val="80000"/>
              </a:lnSpc>
              <a:spcBef>
                <a:spcPct val="60000"/>
              </a:spcBef>
              <a:buClr>
                <a:schemeClr val="tx2"/>
              </a:buClr>
            </a:pPr>
            <a:endParaRPr lang="en-GB"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pPr>
            <a:endParaRPr lang="en-GB" sz="8800" kern="0" dirty="0" smtClean="0">
              <a:latin typeface="Arial" pitchFamily="34" charset="0"/>
              <a:cs typeface="Arial" pitchFamily="34" charset="0"/>
            </a:endParaRPr>
          </a:p>
          <a:p>
            <a:pPr lvl="0" defTabSz="3878263" eaLnBrk="0" hangingPunct="0">
              <a:lnSpc>
                <a:spcPct val="80000"/>
              </a:lnSpc>
              <a:spcBef>
                <a:spcPct val="60000"/>
              </a:spcBef>
              <a:buClr>
                <a:schemeClr val="tx2"/>
              </a:buClr>
            </a:pPr>
            <a:endParaRPr kumimoji="0" lang="en-US" sz="9600" b="0" i="0" u="none" strike="noStrike" kern="0" cap="none" spc="0" normalizeH="0" baseline="0" noProof="0" dirty="0" smtClean="0">
              <a:ln>
                <a:noFill/>
              </a:ln>
              <a:solidFill>
                <a:srgbClr val="106DB6"/>
              </a:solidFill>
              <a:effectLst/>
              <a:uLnTx/>
              <a:uFillTx/>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lvl="0" indent="-598488" defTabSz="3878263" eaLnBrk="0" hangingPunct="0">
              <a:lnSpc>
                <a:spcPct val="80000"/>
              </a:lnSpc>
              <a:spcBef>
                <a:spcPct val="60000"/>
              </a:spcBef>
              <a:buClr>
                <a:schemeClr val="tx2"/>
              </a:buClr>
              <a:buFontTx/>
              <a:buChar char="•"/>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grpSp>
        <p:nvGrpSpPr>
          <p:cNvPr id="24" name="Group 23"/>
          <p:cNvGrpSpPr/>
          <p:nvPr/>
        </p:nvGrpSpPr>
        <p:grpSpPr>
          <a:xfrm>
            <a:off x="9922559" y="4495260"/>
            <a:ext cx="19832437" cy="16960977"/>
            <a:chOff x="3856669" y="16182426"/>
            <a:chExt cx="19832437" cy="16960977"/>
          </a:xfrm>
        </p:grpSpPr>
        <p:sp>
          <p:nvSpPr>
            <p:cNvPr id="9" name="TextBox 8"/>
            <p:cNvSpPr txBox="1">
              <a:spLocks noChangeArrowheads="1"/>
            </p:cNvSpPr>
            <p:nvPr/>
          </p:nvSpPr>
          <p:spPr bwMode="auto">
            <a:xfrm>
              <a:off x="8741442" y="31071685"/>
              <a:ext cx="11358931" cy="2071718"/>
            </a:xfrm>
            <a:prstGeom prst="rect">
              <a:avLst/>
            </a:prstGeom>
            <a:noFill/>
            <a:ln w="9525">
              <a:noFill/>
              <a:miter lim="800000"/>
              <a:headEnd/>
              <a:tailEnd/>
            </a:ln>
          </p:spPr>
          <p:txBody>
            <a:bodyPr/>
            <a:lstStyle/>
            <a:p>
              <a:pPr algn="ctr"/>
              <a:r>
                <a:rPr lang="en-GB" sz="6000" dirty="0">
                  <a:latin typeface="Arial" charset="0"/>
                  <a:cs typeface="Arial" charset="0"/>
                </a:rPr>
                <a:t>context’s distance, m</a:t>
              </a:r>
            </a:p>
            <a:p>
              <a:endParaRPr lang="en-US" sz="8000" dirty="0"/>
            </a:p>
          </p:txBody>
        </p:sp>
        <p:grpSp>
          <p:nvGrpSpPr>
            <p:cNvPr id="23" name="Group 22"/>
            <p:cNvGrpSpPr/>
            <p:nvPr/>
          </p:nvGrpSpPr>
          <p:grpSpPr>
            <a:xfrm>
              <a:off x="3856669" y="16182426"/>
              <a:ext cx="19832437" cy="14696632"/>
              <a:chOff x="3856669" y="16182426"/>
              <a:chExt cx="19832437" cy="14696632"/>
            </a:xfrm>
          </p:grpSpPr>
          <p:pic>
            <p:nvPicPr>
              <p:cNvPr id="3"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6933" t="39266" r="43391" b="32760"/>
              <a:stretch/>
            </p:blipFill>
            <p:spPr bwMode="auto">
              <a:xfrm>
                <a:off x="5778527" y="16432330"/>
                <a:ext cx="17910579" cy="1396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2"/>
              <p:cNvGrpSpPr>
                <a:grpSpLocks/>
              </p:cNvGrpSpPr>
              <p:nvPr/>
            </p:nvGrpSpPr>
            <p:grpSpPr bwMode="auto">
              <a:xfrm>
                <a:off x="3856669" y="18777175"/>
                <a:ext cx="2631033" cy="10323042"/>
                <a:chOff x="11303636" y="17538107"/>
                <a:chExt cx="2630632" cy="10322989"/>
              </a:xfrm>
            </p:grpSpPr>
            <p:sp>
              <p:nvSpPr>
                <p:cNvPr id="5" name="TextBox 3"/>
                <p:cNvSpPr txBox="1">
                  <a:spLocks noChangeArrowheads="1"/>
                </p:cNvSpPr>
                <p:nvPr/>
              </p:nvSpPr>
              <p:spPr bwMode="auto">
                <a:xfrm>
                  <a:off x="11339631" y="26934044"/>
                  <a:ext cx="2522638" cy="927052"/>
                </a:xfrm>
                <a:prstGeom prst="rect">
                  <a:avLst/>
                </a:prstGeom>
                <a:noFill/>
                <a:ln w="9525">
                  <a:noFill/>
                  <a:miter lim="800000"/>
                  <a:headEnd/>
                  <a:tailEnd/>
                </a:ln>
              </p:spPr>
              <p:txBody>
                <a:bodyPr/>
                <a:lstStyle/>
                <a:p>
                  <a:pPr algn="r"/>
                  <a:r>
                    <a:rPr lang="en-GB" sz="5400" dirty="0">
                      <a:latin typeface="Arial" charset="0"/>
                      <a:cs typeface="Arial" charset="0"/>
                    </a:rPr>
                    <a:t>0</a:t>
                  </a:r>
                </a:p>
                <a:p>
                  <a:endParaRPr lang="en-US" sz="8000" dirty="0"/>
                </a:p>
              </p:txBody>
            </p:sp>
            <p:sp>
              <p:nvSpPr>
                <p:cNvPr id="6" name="TextBox 3"/>
                <p:cNvSpPr txBox="1">
                  <a:spLocks noChangeArrowheads="1"/>
                </p:cNvSpPr>
                <p:nvPr/>
              </p:nvSpPr>
              <p:spPr bwMode="auto">
                <a:xfrm>
                  <a:off x="11303636" y="22218077"/>
                  <a:ext cx="2522638" cy="927052"/>
                </a:xfrm>
                <a:prstGeom prst="rect">
                  <a:avLst/>
                </a:prstGeom>
                <a:noFill/>
                <a:ln w="9525">
                  <a:noFill/>
                  <a:miter lim="800000"/>
                  <a:headEnd/>
                  <a:tailEnd/>
                </a:ln>
              </p:spPr>
              <p:txBody>
                <a:bodyPr/>
                <a:lstStyle/>
                <a:p>
                  <a:pPr algn="r"/>
                  <a:r>
                    <a:rPr lang="en-GB" sz="5400">
                      <a:latin typeface="Arial" charset="0"/>
                      <a:cs typeface="Arial" charset="0"/>
                    </a:rPr>
                    <a:t>5</a:t>
                  </a:r>
                </a:p>
                <a:p>
                  <a:pPr algn="r"/>
                  <a:endParaRPr lang="en-US" sz="8000"/>
                </a:p>
              </p:txBody>
            </p:sp>
            <p:sp>
              <p:nvSpPr>
                <p:cNvPr id="7" name="TextBox 3"/>
                <p:cNvSpPr txBox="1">
                  <a:spLocks noChangeArrowheads="1"/>
                </p:cNvSpPr>
                <p:nvPr/>
              </p:nvSpPr>
              <p:spPr bwMode="auto">
                <a:xfrm>
                  <a:off x="11411631" y="17538107"/>
                  <a:ext cx="2522637" cy="927052"/>
                </a:xfrm>
                <a:prstGeom prst="rect">
                  <a:avLst/>
                </a:prstGeom>
                <a:noFill/>
                <a:ln w="9525">
                  <a:noFill/>
                  <a:miter lim="800000"/>
                  <a:headEnd/>
                  <a:tailEnd/>
                </a:ln>
              </p:spPr>
              <p:txBody>
                <a:bodyPr/>
                <a:lstStyle/>
                <a:p>
                  <a:pPr algn="r"/>
                  <a:r>
                    <a:rPr lang="en-GB" sz="5400" dirty="0">
                      <a:latin typeface="Arial" charset="0"/>
                      <a:cs typeface="Arial" charset="0"/>
                    </a:rPr>
                    <a:t>10</a:t>
                  </a:r>
                </a:p>
                <a:p>
                  <a:endParaRPr lang="en-US" sz="8000" dirty="0"/>
                </a:p>
              </p:txBody>
            </p:sp>
          </p:grpSp>
          <p:sp>
            <p:nvSpPr>
              <p:cNvPr id="8" name="TextBox 28"/>
              <p:cNvSpPr txBox="1">
                <a:spLocks noChangeArrowheads="1"/>
              </p:cNvSpPr>
              <p:nvPr/>
            </p:nvSpPr>
            <p:spPr bwMode="auto">
              <a:xfrm rot="16200000">
                <a:off x="-453160" y="22916376"/>
                <a:ext cx="11358702" cy="2072018"/>
              </a:xfrm>
              <a:prstGeom prst="rect">
                <a:avLst/>
              </a:prstGeom>
              <a:noFill/>
              <a:ln w="9525">
                <a:noFill/>
                <a:miter lim="800000"/>
                <a:headEnd/>
                <a:tailEnd/>
              </a:ln>
            </p:spPr>
            <p:txBody>
              <a:bodyPr/>
              <a:lstStyle/>
              <a:p>
                <a:pPr algn="ctr"/>
                <a:r>
                  <a:rPr lang="en-GB" sz="6000" dirty="0">
                    <a:latin typeface="Arial" charset="0"/>
                    <a:cs typeface="Arial" charset="0"/>
                  </a:rPr>
                  <a:t>category boundary, step</a:t>
                </a:r>
              </a:p>
              <a:p>
                <a:endParaRPr lang="en-US" sz="8000" dirty="0"/>
              </a:p>
            </p:txBody>
          </p:sp>
          <p:grpSp>
            <p:nvGrpSpPr>
              <p:cNvPr id="10" name="Group 172"/>
              <p:cNvGrpSpPr/>
              <p:nvPr/>
            </p:nvGrpSpPr>
            <p:grpSpPr>
              <a:xfrm>
                <a:off x="6530591" y="29937249"/>
                <a:ext cx="15612433" cy="941809"/>
                <a:chOff x="3700889" y="19234800"/>
                <a:chExt cx="15612433" cy="941809"/>
              </a:xfrm>
            </p:grpSpPr>
            <p:grpSp>
              <p:nvGrpSpPr>
                <p:cNvPr id="11" name="Group 167"/>
                <p:cNvGrpSpPr/>
                <p:nvPr/>
              </p:nvGrpSpPr>
              <p:grpSpPr>
                <a:xfrm>
                  <a:off x="13586298" y="19234800"/>
                  <a:ext cx="5727024" cy="941809"/>
                  <a:chOff x="10009274" y="19083352"/>
                  <a:chExt cx="5727024" cy="941809"/>
                </a:xfrm>
              </p:grpSpPr>
              <p:sp>
                <p:nvSpPr>
                  <p:cNvPr id="15" name="TextBox 3"/>
                  <p:cNvSpPr txBox="1">
                    <a:spLocks noChangeArrowheads="1"/>
                  </p:cNvSpPr>
                  <p:nvPr/>
                </p:nvSpPr>
                <p:spPr bwMode="auto">
                  <a:xfrm>
                    <a:off x="10009274" y="19083352"/>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6" name="TextBox 6"/>
                  <p:cNvSpPr txBox="1">
                    <a:spLocks noChangeArrowheads="1"/>
                  </p:cNvSpPr>
                  <p:nvPr/>
                </p:nvSpPr>
                <p:spPr bwMode="auto">
                  <a:xfrm>
                    <a:off x="13213274" y="19098103"/>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nvGrpSpPr>
                <p:cNvPr id="12" name="Group 168"/>
                <p:cNvGrpSpPr/>
                <p:nvPr/>
              </p:nvGrpSpPr>
              <p:grpSpPr>
                <a:xfrm>
                  <a:off x="3700889" y="19249551"/>
                  <a:ext cx="5604433" cy="927058"/>
                  <a:chOff x="3548489" y="19097151"/>
                  <a:chExt cx="5604433" cy="927058"/>
                </a:xfrm>
              </p:grpSpPr>
              <p:sp>
                <p:nvSpPr>
                  <p:cNvPr id="13" name="TextBox 3"/>
                  <p:cNvSpPr txBox="1">
                    <a:spLocks noChangeArrowheads="1"/>
                  </p:cNvSpPr>
                  <p:nvPr/>
                </p:nvSpPr>
                <p:spPr bwMode="auto">
                  <a:xfrm>
                    <a:off x="3548489" y="19097151"/>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4" name="TextBox 6"/>
                  <p:cNvSpPr txBox="1">
                    <a:spLocks noChangeArrowheads="1"/>
                  </p:cNvSpPr>
                  <p:nvPr/>
                </p:nvSpPr>
                <p:spPr bwMode="auto">
                  <a:xfrm>
                    <a:off x="6629898" y="19097151"/>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sp>
            <p:nvSpPr>
              <p:cNvPr id="17" name="TextBox 6"/>
              <p:cNvSpPr txBox="1">
                <a:spLocks noChangeArrowheads="1"/>
              </p:cNvSpPr>
              <p:nvPr/>
            </p:nvSpPr>
            <p:spPr bwMode="auto">
              <a:xfrm>
                <a:off x="14616000" y="29952000"/>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sp>
            <p:nvSpPr>
              <p:cNvPr id="18" name="TextBox 3"/>
              <p:cNvSpPr txBox="1">
                <a:spLocks noChangeArrowheads="1"/>
              </p:cNvSpPr>
              <p:nvPr/>
            </p:nvSpPr>
            <p:spPr bwMode="auto">
              <a:xfrm>
                <a:off x="11484000" y="29952000"/>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19" name="TextBox 18"/>
              <p:cNvSpPr txBox="1">
                <a:spLocks noChangeArrowheads="1"/>
              </p:cNvSpPr>
              <p:nvPr/>
            </p:nvSpPr>
            <p:spPr bwMode="auto">
              <a:xfrm>
                <a:off x="6732000" y="16186343"/>
                <a:ext cx="5159474" cy="1579745"/>
              </a:xfrm>
              <a:prstGeom prst="rect">
                <a:avLst/>
              </a:prstGeom>
              <a:noFill/>
              <a:ln w="9525">
                <a:noFill/>
                <a:miter lim="800000"/>
                <a:headEnd/>
                <a:tailEnd/>
              </a:ln>
            </p:spPr>
            <p:txBody>
              <a:bodyPr/>
              <a:lstStyle/>
              <a:p>
                <a:pPr algn="ctr"/>
                <a:r>
                  <a:rPr lang="en-GB" sz="6000" dirty="0" smtClean="0">
                    <a:latin typeface="Arial" charset="0"/>
                    <a:cs typeface="Arial" charset="0"/>
                  </a:rPr>
                  <a:t>unprocessed</a:t>
                </a:r>
                <a:endParaRPr lang="en-GB" sz="6000" dirty="0">
                  <a:latin typeface="Arial" charset="0"/>
                  <a:cs typeface="Arial" charset="0"/>
                </a:endParaRPr>
              </a:p>
              <a:p>
                <a:endParaRPr lang="en-US" sz="8000" dirty="0"/>
              </a:p>
            </p:txBody>
          </p:sp>
          <p:sp>
            <p:nvSpPr>
              <p:cNvPr id="20" name="TextBox 19"/>
              <p:cNvSpPr txBox="1">
                <a:spLocks noChangeArrowheads="1"/>
              </p:cNvSpPr>
              <p:nvPr/>
            </p:nvSpPr>
            <p:spPr bwMode="auto">
              <a:xfrm>
                <a:off x="11844000" y="16186342"/>
                <a:ext cx="5159474" cy="1579745"/>
              </a:xfrm>
              <a:prstGeom prst="rect">
                <a:avLst/>
              </a:prstGeom>
              <a:noFill/>
              <a:ln w="9525">
                <a:noFill/>
                <a:miter lim="800000"/>
                <a:headEnd/>
                <a:tailEnd/>
              </a:ln>
            </p:spPr>
            <p:txBody>
              <a:bodyPr/>
              <a:lstStyle/>
              <a:p>
                <a:pPr algn="ctr"/>
                <a:r>
                  <a:rPr lang="en-GB" sz="6000" dirty="0" smtClean="0">
                    <a:latin typeface="Arial" charset="0"/>
                    <a:cs typeface="Arial" charset="0"/>
                  </a:rPr>
                  <a:t>8-band</a:t>
                </a:r>
                <a:endParaRPr lang="en-GB" sz="6000" dirty="0">
                  <a:latin typeface="Arial" charset="0"/>
                  <a:cs typeface="Arial" charset="0"/>
                </a:endParaRPr>
              </a:p>
              <a:p>
                <a:endParaRPr lang="en-US" sz="8000" dirty="0"/>
              </a:p>
            </p:txBody>
          </p:sp>
          <p:sp>
            <p:nvSpPr>
              <p:cNvPr id="21" name="TextBox 20"/>
              <p:cNvSpPr txBox="1">
                <a:spLocks noChangeArrowheads="1"/>
              </p:cNvSpPr>
              <p:nvPr/>
            </p:nvSpPr>
            <p:spPr bwMode="auto">
              <a:xfrm>
                <a:off x="16895604" y="16182426"/>
                <a:ext cx="5159474" cy="1579745"/>
              </a:xfrm>
              <a:prstGeom prst="rect">
                <a:avLst/>
              </a:prstGeom>
              <a:noFill/>
              <a:ln w="9525">
                <a:noFill/>
                <a:miter lim="800000"/>
                <a:headEnd/>
                <a:tailEnd/>
              </a:ln>
            </p:spPr>
            <p:txBody>
              <a:bodyPr/>
              <a:lstStyle/>
              <a:p>
                <a:pPr algn="ctr"/>
                <a:r>
                  <a:rPr lang="en-GB" sz="6000" dirty="0">
                    <a:latin typeface="Arial" charset="0"/>
                    <a:cs typeface="Arial" charset="0"/>
                  </a:rPr>
                  <a:t>w</a:t>
                </a:r>
                <a:r>
                  <a:rPr lang="en-GB" sz="6000" dirty="0" smtClean="0">
                    <a:latin typeface="Arial" charset="0"/>
                    <a:cs typeface="Arial" charset="0"/>
                  </a:rPr>
                  <a:t>ide band</a:t>
                </a:r>
                <a:endParaRPr lang="en-GB" sz="6000" dirty="0">
                  <a:latin typeface="Arial" charset="0"/>
                  <a:cs typeface="Arial" charset="0"/>
                </a:endParaRPr>
              </a:p>
              <a:p>
                <a:endParaRPr lang="en-US" sz="8000" dirty="0"/>
              </a:p>
            </p:txBody>
          </p:sp>
        </p:grpSp>
      </p:grpSp>
      <p:cxnSp>
        <p:nvCxnSpPr>
          <p:cNvPr id="22" name="Straight Arrow Connector 21"/>
          <p:cNvCxnSpPr/>
          <p:nvPr/>
        </p:nvCxnSpPr>
        <p:spPr bwMode="auto">
          <a:xfrm>
            <a:off x="20168160" y="9353666"/>
            <a:ext cx="2024783" cy="2838509"/>
          </a:xfrm>
          <a:prstGeom prst="straightConnector1">
            <a:avLst/>
          </a:prstGeom>
          <a:solidFill>
            <a:schemeClr val="tx2"/>
          </a:solidFill>
          <a:ln w="241300" cap="flat" cmpd="sng" algn="ctr">
            <a:solidFill>
              <a:schemeClr val="tx2"/>
            </a:solidFill>
            <a:prstDash val="solid"/>
            <a:round/>
            <a:headEnd type="none" w="med" len="med"/>
            <a:tailEnd type="triangle"/>
          </a:ln>
          <a:effectLst/>
        </p:spPr>
      </p:cxnSp>
      <p:cxnSp>
        <p:nvCxnSpPr>
          <p:cNvPr id="28" name="Straight Arrow Connector 27"/>
          <p:cNvCxnSpPr/>
          <p:nvPr/>
        </p:nvCxnSpPr>
        <p:spPr bwMode="auto">
          <a:xfrm>
            <a:off x="25004914" y="10226145"/>
            <a:ext cx="1942488" cy="2512288"/>
          </a:xfrm>
          <a:prstGeom prst="straightConnector1">
            <a:avLst/>
          </a:prstGeom>
          <a:solidFill>
            <a:schemeClr val="tx2"/>
          </a:solidFill>
          <a:ln w="241300" cap="flat" cmpd="sng" algn="ctr">
            <a:solidFill>
              <a:schemeClr val="tx2"/>
            </a:solidFill>
            <a:prstDash val="solid"/>
            <a:round/>
            <a:headEnd type="none" w="med" len="med"/>
            <a:tailEnd type="triangle"/>
          </a:ln>
          <a:effectLst/>
        </p:spPr>
      </p:cxnSp>
      <p:cxnSp>
        <p:nvCxnSpPr>
          <p:cNvPr id="29" name="Straight Arrow Connector 28"/>
          <p:cNvCxnSpPr/>
          <p:nvPr/>
        </p:nvCxnSpPr>
        <p:spPr bwMode="auto">
          <a:xfrm flipH="1" flipV="1">
            <a:off x="24527926" y="10331328"/>
            <a:ext cx="70644" cy="4814211"/>
          </a:xfrm>
          <a:prstGeom prst="straightConnector1">
            <a:avLst/>
          </a:prstGeom>
          <a:solidFill>
            <a:schemeClr val="tx2"/>
          </a:solidFill>
          <a:ln w="241300" cap="flat" cmpd="sng" algn="ctr">
            <a:solidFill>
              <a:srgbClr val="009900"/>
            </a:solidFill>
            <a:prstDash val="solid"/>
            <a:round/>
            <a:headEnd type="none" w="med" len="med"/>
            <a:tailEnd type="triangle"/>
          </a:ln>
          <a:effectLst/>
        </p:spPr>
      </p:cxnSp>
      <p:cxnSp>
        <p:nvCxnSpPr>
          <p:cNvPr id="30" name="Straight Arrow Connector 29"/>
          <p:cNvCxnSpPr/>
          <p:nvPr/>
        </p:nvCxnSpPr>
        <p:spPr bwMode="auto">
          <a:xfrm flipV="1">
            <a:off x="19558010" y="9549565"/>
            <a:ext cx="0" cy="4617857"/>
          </a:xfrm>
          <a:prstGeom prst="straightConnector1">
            <a:avLst/>
          </a:prstGeom>
          <a:solidFill>
            <a:schemeClr val="tx2"/>
          </a:solidFill>
          <a:ln w="241300" cap="flat" cmpd="sng" algn="ctr">
            <a:solidFill>
              <a:srgbClr val="009900"/>
            </a:solidFill>
            <a:prstDash val="solid"/>
            <a:round/>
            <a:headEnd type="none" w="med" len="med"/>
            <a:tailEnd type="triangle"/>
          </a:ln>
          <a:effectLst/>
        </p:spPr>
      </p:cxnSp>
      <p:pic>
        <p:nvPicPr>
          <p:cNvPr id="38" name="sirmono3l1.00.31p5d5.31p5d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431833" y="2607589"/>
            <a:ext cx="1891588" cy="1891588"/>
          </a:xfrm>
          <a:prstGeom prst="rect">
            <a:avLst/>
          </a:prstGeom>
        </p:spPr>
      </p:pic>
      <p:pic>
        <p:nvPicPr>
          <p:cNvPr id="39" name="sirscn6.00.31p5d5.31p5d5.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535821" y="2593308"/>
            <a:ext cx="1901952" cy="1901952"/>
          </a:xfrm>
          <a:prstGeom prst="rect">
            <a:avLst/>
          </a:prstGeom>
        </p:spPr>
      </p:pic>
      <p:pic>
        <p:nvPicPr>
          <p:cNvPr id="40" name="sirscn6wbe.00.31p5d5.31p5d5.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4374336" y="2593307"/>
            <a:ext cx="1901952" cy="1901952"/>
          </a:xfrm>
          <a:prstGeom prst="rect">
            <a:avLst/>
          </a:prstGeom>
        </p:spPr>
      </p:pic>
    </p:spTree>
    <p:extLst>
      <p:ext uri="{BB962C8B-B14F-4D97-AF65-F5344CB8AC3E}">
        <p14:creationId xmlns:p14="http://schemas.microsoft.com/office/powerpoint/2010/main" val="194004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1000"/>
                                        <p:tgtEl>
                                          <p:spTgt spid="2">
                                            <p:txEl>
                                              <p:pRg st="0" end="0"/>
                                            </p:txEl>
                                          </p:spTgt>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wipe(left)">
                                      <p:cBhvr>
                                        <p:cTn id="33" dur="1000"/>
                                        <p:tgtEl>
                                          <p:spTgt spid="2">
                                            <p:txEl>
                                              <p:pRg st="1" end="1"/>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Effect transition="in" filter="wipe(left)">
                                      <p:cBhvr>
                                        <p:cTn id="46" dur="1000"/>
                                        <p:tgtEl>
                                          <p:spTgt spid="2">
                                            <p:txEl>
                                              <p:pRg st="2" end="2"/>
                                            </p:txEl>
                                          </p:spTgt>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wipe(left)">
                                      <p:cBhvr>
                                        <p:cTn id="50"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8"/>
                </p:tgtEl>
              </p:cMediaNode>
            </p:audio>
            <p:audio>
              <p:cMediaNode vol="80000">
                <p:cTn id="52" fill="hold" display="0">
                  <p:stCondLst>
                    <p:cond delay="indefinite"/>
                  </p:stCondLst>
                  <p:endCondLst>
                    <p:cond evt="onStopAudio" delay="0">
                      <p:tgtEl>
                        <p:sldTgt/>
                      </p:tgtEl>
                    </p:cond>
                  </p:endCondLst>
                </p:cTn>
                <p:tgtEl>
                  <p:spTgt spid="39"/>
                </p:tgtEl>
              </p:cMediaNode>
            </p:audio>
            <p:audio>
              <p:cMediaNode vol="80000">
                <p:cTn id="53" fill="hold" display="0">
                  <p:stCondLst>
                    <p:cond delay="indefinite"/>
                  </p:stCondLst>
                  <p:endCondLst>
                    <p:cond evt="onStopAudio" delay="0">
                      <p:tgtEl>
                        <p:sldTgt/>
                      </p:tgtEl>
                    </p:cond>
                  </p:endCondLst>
                </p:cTn>
                <p:tgtEl>
                  <p:spTgt spid="40"/>
                </p:tgtEl>
              </p:cMediaNode>
            </p:audio>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001416" y="4795752"/>
            <a:ext cx="34790306" cy="25789118"/>
          </a:xfrm>
          <a:prstGeom prst="rect">
            <a:avLst/>
          </a:prstGeom>
        </p:spPr>
        <p:txBody>
          <a:bodyPr/>
          <a:lstStyle/>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lvl="0" indent="-598488" defTabSz="3878263" eaLnBrk="0" hangingPunct="0">
              <a:lnSpc>
                <a:spcPct val="80000"/>
              </a:lnSpc>
              <a:spcBef>
                <a:spcPct val="60000"/>
              </a:spcBef>
              <a:buClr>
                <a:schemeClr val="tx2"/>
              </a:buClr>
              <a:buFontTx/>
              <a:buChar char="•"/>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
        <p:nvSpPr>
          <p:cNvPr id="3" name="Rectangle 3"/>
          <p:cNvSpPr txBox="1">
            <a:spLocks noChangeArrowheads="1"/>
          </p:cNvSpPr>
          <p:nvPr/>
        </p:nvSpPr>
        <p:spPr>
          <a:xfrm>
            <a:off x="4830646" y="3546724"/>
            <a:ext cx="35131846" cy="5672944"/>
          </a:xfrm>
          <a:prstGeom prst="rect">
            <a:avLst/>
          </a:prstGeom>
        </p:spPr>
        <p:txBody>
          <a:bodyPr/>
          <a:lstStyle/>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some other continua </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 modulation depth varied as for sir-stir </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 but here, substantial influence of onset characteristics </a:t>
            </a: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lvl="0" defTabSz="3878263" eaLnBrk="0" hangingPunct="0">
              <a:lnSpc>
                <a:spcPct val="80000"/>
              </a:lnSpc>
              <a:spcBef>
                <a:spcPct val="60000"/>
              </a:spcBef>
              <a:buClr>
                <a:schemeClr val="tx2"/>
              </a:buClr>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grpSp>
        <p:nvGrpSpPr>
          <p:cNvPr id="16" name="Group 15"/>
          <p:cNvGrpSpPr/>
          <p:nvPr/>
        </p:nvGrpSpPr>
        <p:grpSpPr>
          <a:xfrm>
            <a:off x="5356928" y="10787330"/>
            <a:ext cx="10262759" cy="18887390"/>
            <a:chOff x="6460983" y="9219668"/>
            <a:chExt cx="10262759" cy="18887390"/>
          </a:xfrm>
        </p:grpSpPr>
        <p:pic>
          <p:nvPicPr>
            <p:cNvPr id="4"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l="8634" t="41015" r="74799" b="33000"/>
            <a:stretch/>
          </p:blipFill>
          <p:spPr bwMode="auto">
            <a:xfrm>
              <a:off x="8874870" y="10747524"/>
              <a:ext cx="7848872" cy="1706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9328315" y="27180000"/>
              <a:ext cx="6766709" cy="927058"/>
              <a:chOff x="9328315" y="27180000"/>
              <a:chExt cx="6766709" cy="927058"/>
            </a:xfrm>
          </p:grpSpPr>
          <p:sp>
            <p:nvSpPr>
              <p:cNvPr id="6" name="TextBox 3"/>
              <p:cNvSpPr txBox="1">
                <a:spLocks noChangeArrowheads="1"/>
              </p:cNvSpPr>
              <p:nvPr/>
            </p:nvSpPr>
            <p:spPr bwMode="auto">
              <a:xfrm>
                <a:off x="9328315" y="27180000"/>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7" name="TextBox 6"/>
              <p:cNvSpPr txBox="1">
                <a:spLocks noChangeArrowheads="1"/>
              </p:cNvSpPr>
              <p:nvPr/>
            </p:nvSpPr>
            <p:spPr bwMode="auto">
              <a:xfrm>
                <a:off x="11520000" y="27180000"/>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2.5</a:t>
                </a:r>
                <a:endParaRPr lang="en-GB" sz="5400" dirty="0">
                  <a:latin typeface="Arial" charset="0"/>
                  <a:cs typeface="Arial" charset="0"/>
                </a:endParaRPr>
              </a:p>
              <a:p>
                <a:endParaRPr lang="en-US" sz="8000" dirty="0"/>
              </a:p>
            </p:txBody>
          </p:sp>
          <p:sp>
            <p:nvSpPr>
              <p:cNvPr id="8" name="TextBox 3"/>
              <p:cNvSpPr txBox="1">
                <a:spLocks noChangeArrowheads="1"/>
              </p:cNvSpPr>
              <p:nvPr/>
            </p:nvSpPr>
            <p:spPr bwMode="auto">
              <a:xfrm>
                <a:off x="13572000" y="27180000"/>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grpSp>
        <p:grpSp>
          <p:nvGrpSpPr>
            <p:cNvPr id="14" name="Group 13"/>
            <p:cNvGrpSpPr/>
            <p:nvPr/>
          </p:nvGrpSpPr>
          <p:grpSpPr>
            <a:xfrm>
              <a:off x="6460983" y="12619732"/>
              <a:ext cx="2537578" cy="13454431"/>
              <a:chOff x="6460983" y="12619732"/>
              <a:chExt cx="2537578" cy="13454431"/>
            </a:xfrm>
          </p:grpSpPr>
          <p:sp>
            <p:nvSpPr>
              <p:cNvPr id="9" name="TextBox 3"/>
              <p:cNvSpPr txBox="1">
                <a:spLocks noChangeArrowheads="1"/>
              </p:cNvSpPr>
              <p:nvPr/>
            </p:nvSpPr>
            <p:spPr bwMode="auto">
              <a:xfrm>
                <a:off x="6460983" y="25147106"/>
                <a:ext cx="2523023" cy="927057"/>
              </a:xfrm>
              <a:prstGeom prst="rect">
                <a:avLst/>
              </a:prstGeom>
              <a:noFill/>
              <a:ln w="9525">
                <a:noFill/>
                <a:miter lim="800000"/>
                <a:headEnd/>
                <a:tailEnd/>
              </a:ln>
            </p:spPr>
            <p:txBody>
              <a:bodyPr/>
              <a:lstStyle/>
              <a:p>
                <a:pPr algn="r"/>
                <a:r>
                  <a:rPr lang="en-GB" sz="5400" dirty="0">
                    <a:latin typeface="Arial" charset="0"/>
                    <a:cs typeface="Arial" charset="0"/>
                  </a:rPr>
                  <a:t>0</a:t>
                </a:r>
              </a:p>
              <a:p>
                <a:endParaRPr lang="en-US" sz="8000" dirty="0"/>
              </a:p>
            </p:txBody>
          </p:sp>
          <p:sp>
            <p:nvSpPr>
              <p:cNvPr id="10" name="TextBox 3"/>
              <p:cNvSpPr txBox="1">
                <a:spLocks noChangeArrowheads="1"/>
              </p:cNvSpPr>
              <p:nvPr/>
            </p:nvSpPr>
            <p:spPr bwMode="auto">
              <a:xfrm>
                <a:off x="6475538" y="18889522"/>
                <a:ext cx="2523023" cy="927057"/>
              </a:xfrm>
              <a:prstGeom prst="rect">
                <a:avLst/>
              </a:prstGeom>
              <a:noFill/>
              <a:ln w="9525">
                <a:noFill/>
                <a:miter lim="800000"/>
                <a:headEnd/>
                <a:tailEnd/>
              </a:ln>
            </p:spPr>
            <p:txBody>
              <a:bodyPr/>
              <a:lstStyle/>
              <a:p>
                <a:pPr algn="r"/>
                <a:r>
                  <a:rPr lang="en-GB" sz="5400">
                    <a:latin typeface="Arial" charset="0"/>
                    <a:cs typeface="Arial" charset="0"/>
                  </a:rPr>
                  <a:t>5</a:t>
                </a:r>
              </a:p>
              <a:p>
                <a:pPr algn="r"/>
                <a:endParaRPr lang="en-US" sz="8000"/>
              </a:p>
            </p:txBody>
          </p:sp>
          <p:sp>
            <p:nvSpPr>
              <p:cNvPr id="11" name="TextBox 3"/>
              <p:cNvSpPr txBox="1">
                <a:spLocks noChangeArrowheads="1"/>
              </p:cNvSpPr>
              <p:nvPr/>
            </p:nvSpPr>
            <p:spPr bwMode="auto">
              <a:xfrm>
                <a:off x="6475539" y="12619732"/>
                <a:ext cx="2523022" cy="927057"/>
              </a:xfrm>
              <a:prstGeom prst="rect">
                <a:avLst/>
              </a:prstGeom>
              <a:noFill/>
              <a:ln w="9525">
                <a:noFill/>
                <a:miter lim="800000"/>
                <a:headEnd/>
                <a:tailEnd/>
              </a:ln>
            </p:spPr>
            <p:txBody>
              <a:bodyPr/>
              <a:lstStyle/>
              <a:p>
                <a:pPr algn="r"/>
                <a:r>
                  <a:rPr lang="en-GB" sz="5400" dirty="0">
                    <a:latin typeface="Arial" charset="0"/>
                    <a:cs typeface="Arial" charset="0"/>
                  </a:rPr>
                  <a:t>10</a:t>
                </a:r>
              </a:p>
              <a:p>
                <a:endParaRPr lang="en-US" sz="8000" dirty="0"/>
              </a:p>
            </p:txBody>
          </p:sp>
          <p:sp>
            <p:nvSpPr>
              <p:cNvPr id="12" name="TextBox 28"/>
              <p:cNvSpPr txBox="1">
                <a:spLocks noChangeArrowheads="1"/>
              </p:cNvSpPr>
              <p:nvPr/>
            </p:nvSpPr>
            <p:spPr bwMode="auto">
              <a:xfrm rot="16200000">
                <a:off x="2160000" y="18402618"/>
                <a:ext cx="11358702" cy="2072018"/>
              </a:xfrm>
              <a:prstGeom prst="rect">
                <a:avLst/>
              </a:prstGeom>
              <a:noFill/>
              <a:ln w="9525">
                <a:noFill/>
                <a:miter lim="800000"/>
                <a:headEnd/>
                <a:tailEnd/>
              </a:ln>
            </p:spPr>
            <p:txBody>
              <a:bodyPr/>
              <a:lstStyle/>
              <a:p>
                <a:pPr algn="ctr"/>
                <a:r>
                  <a:rPr lang="en-GB" sz="6000" dirty="0">
                    <a:latin typeface="Arial" charset="0"/>
                    <a:cs typeface="Arial" charset="0"/>
                  </a:rPr>
                  <a:t>category boundary, step</a:t>
                </a:r>
              </a:p>
              <a:p>
                <a:endParaRPr lang="en-US" sz="8000" dirty="0"/>
              </a:p>
            </p:txBody>
          </p:sp>
        </p:grpSp>
        <p:sp>
          <p:nvSpPr>
            <p:cNvPr id="13" name="TextBox 12"/>
            <p:cNvSpPr txBox="1">
              <a:spLocks noChangeArrowheads="1"/>
            </p:cNvSpPr>
            <p:nvPr/>
          </p:nvSpPr>
          <p:spPr bwMode="auto">
            <a:xfrm>
              <a:off x="9328315" y="9219668"/>
              <a:ext cx="6551999" cy="1567662"/>
            </a:xfrm>
            <a:prstGeom prst="rect">
              <a:avLst/>
            </a:prstGeom>
            <a:noFill/>
            <a:ln w="9525">
              <a:noFill/>
              <a:miter lim="800000"/>
              <a:headEnd/>
              <a:tailEnd/>
            </a:ln>
          </p:spPr>
          <p:txBody>
            <a:bodyPr/>
            <a:lstStyle/>
            <a:p>
              <a:pPr algn="ctr"/>
              <a:r>
                <a:rPr lang="en-GB" sz="7200" dirty="0" smtClean="0">
                  <a:latin typeface="Arial" charset="0"/>
                  <a:cs typeface="Arial" charset="0"/>
                </a:rPr>
                <a:t>rose-roads</a:t>
              </a:r>
              <a:endParaRPr lang="en-GB" sz="7200" dirty="0">
                <a:latin typeface="Arial" charset="0"/>
                <a:cs typeface="Arial" charset="0"/>
              </a:endParaRPr>
            </a:p>
            <a:p>
              <a:endParaRPr lang="en-US" sz="8000" dirty="0"/>
            </a:p>
          </p:txBody>
        </p:sp>
      </p:grpSp>
      <p:pic>
        <p:nvPicPr>
          <p:cNvPr id="17" name="Picture 1"/>
          <p:cNvPicPr>
            <a:picLocks noChangeAspect="1"/>
          </p:cNvPicPr>
          <p:nvPr/>
        </p:nvPicPr>
        <p:blipFill rotWithShape="1">
          <a:blip r:embed="rId12" cstate="print">
            <a:extLst>
              <a:ext uri="{28A0092B-C50C-407E-A947-70E740481C1C}">
                <a14:useLocalDpi xmlns:a14="http://schemas.microsoft.com/office/drawing/2010/main" val="0"/>
              </a:ext>
            </a:extLst>
          </a:blip>
          <a:srcRect l="8877" t="39577" r="74833" b="32776"/>
          <a:stretch/>
        </p:blipFill>
        <p:spPr bwMode="auto">
          <a:xfrm>
            <a:off x="16723742" y="11397235"/>
            <a:ext cx="7708740" cy="1811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17274876" y="10787330"/>
            <a:ext cx="6551999" cy="1567662"/>
          </a:xfrm>
          <a:prstGeom prst="rect">
            <a:avLst/>
          </a:prstGeom>
          <a:noFill/>
          <a:ln w="9525">
            <a:noFill/>
            <a:miter lim="800000"/>
            <a:headEnd/>
            <a:tailEnd/>
          </a:ln>
        </p:spPr>
        <p:txBody>
          <a:bodyPr/>
          <a:lstStyle/>
          <a:p>
            <a:pPr algn="ctr"/>
            <a:r>
              <a:rPr lang="en-GB" sz="7200" dirty="0" smtClean="0">
                <a:latin typeface="Arial" charset="0"/>
                <a:cs typeface="Arial" charset="0"/>
              </a:rPr>
              <a:t>knees-needs</a:t>
            </a:r>
            <a:endParaRPr lang="en-GB" sz="7200" dirty="0">
              <a:latin typeface="Arial" charset="0"/>
              <a:cs typeface="Arial" charset="0"/>
            </a:endParaRPr>
          </a:p>
          <a:p>
            <a:endParaRPr lang="en-US" sz="8000" dirty="0"/>
          </a:p>
        </p:txBody>
      </p:sp>
      <p:sp>
        <p:nvSpPr>
          <p:cNvPr id="20" name="TextBox 19"/>
          <p:cNvSpPr txBox="1">
            <a:spLocks noChangeArrowheads="1"/>
          </p:cNvSpPr>
          <p:nvPr/>
        </p:nvSpPr>
        <p:spPr bwMode="auto">
          <a:xfrm>
            <a:off x="14751851" y="29663508"/>
            <a:ext cx="11358931" cy="2071718"/>
          </a:xfrm>
          <a:prstGeom prst="rect">
            <a:avLst/>
          </a:prstGeom>
          <a:noFill/>
          <a:ln w="9525">
            <a:noFill/>
            <a:miter lim="800000"/>
            <a:headEnd/>
            <a:tailEnd/>
          </a:ln>
        </p:spPr>
        <p:txBody>
          <a:bodyPr/>
          <a:lstStyle/>
          <a:p>
            <a:pPr algn="ctr"/>
            <a:r>
              <a:rPr lang="en-GB" sz="6000" dirty="0">
                <a:latin typeface="Arial" charset="0"/>
                <a:cs typeface="Arial" charset="0"/>
              </a:rPr>
              <a:t>context’s distance, m</a:t>
            </a:r>
          </a:p>
          <a:p>
            <a:endParaRPr lang="en-US" sz="8000" dirty="0"/>
          </a:p>
        </p:txBody>
      </p:sp>
      <p:sp>
        <p:nvSpPr>
          <p:cNvPr id="21" name="TextBox 3"/>
          <p:cNvSpPr txBox="1">
            <a:spLocks noChangeArrowheads="1"/>
          </p:cNvSpPr>
          <p:nvPr/>
        </p:nvSpPr>
        <p:spPr bwMode="auto">
          <a:xfrm>
            <a:off x="17060166" y="28742056"/>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22" name="TextBox 21"/>
          <p:cNvSpPr txBox="1">
            <a:spLocks noChangeArrowheads="1"/>
          </p:cNvSpPr>
          <p:nvPr/>
        </p:nvSpPr>
        <p:spPr bwMode="auto">
          <a:xfrm>
            <a:off x="19251851" y="28742056"/>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2.5</a:t>
            </a:r>
            <a:endParaRPr lang="en-GB" sz="5400" dirty="0">
              <a:latin typeface="Arial" charset="0"/>
              <a:cs typeface="Arial" charset="0"/>
            </a:endParaRPr>
          </a:p>
          <a:p>
            <a:endParaRPr lang="en-US" sz="8000" dirty="0"/>
          </a:p>
        </p:txBody>
      </p:sp>
      <p:sp>
        <p:nvSpPr>
          <p:cNvPr id="23" name="TextBox 3"/>
          <p:cNvSpPr txBox="1">
            <a:spLocks noChangeArrowheads="1"/>
          </p:cNvSpPr>
          <p:nvPr/>
        </p:nvSpPr>
        <p:spPr bwMode="auto">
          <a:xfrm>
            <a:off x="21303851" y="28742056"/>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sp>
        <p:nvSpPr>
          <p:cNvPr id="24" name="TextBox 23"/>
          <p:cNvSpPr txBox="1">
            <a:spLocks noChangeArrowheads="1"/>
          </p:cNvSpPr>
          <p:nvPr/>
        </p:nvSpPr>
        <p:spPr bwMode="auto">
          <a:xfrm>
            <a:off x="8571074" y="14356825"/>
            <a:ext cx="6048672" cy="937802"/>
          </a:xfrm>
          <a:prstGeom prst="rect">
            <a:avLst/>
          </a:prstGeom>
          <a:noFill/>
          <a:ln w="9525">
            <a:noFill/>
            <a:miter lim="800000"/>
            <a:headEnd/>
            <a:tailEnd/>
          </a:ln>
        </p:spPr>
        <p:txBody>
          <a:bodyPr/>
          <a:lstStyle/>
          <a:p>
            <a:pPr algn="ctr"/>
            <a:r>
              <a:rPr lang="en-GB" sz="5400" dirty="0">
                <a:latin typeface="Arial" charset="0"/>
                <a:cs typeface="Arial" charset="0"/>
              </a:rPr>
              <a:t>t</a:t>
            </a:r>
            <a:r>
              <a:rPr lang="en-GB" sz="5400" dirty="0" smtClean="0">
                <a:latin typeface="Arial" charset="0"/>
                <a:cs typeface="Arial" charset="0"/>
              </a:rPr>
              <a:t>est dist.=.32 m</a:t>
            </a:r>
            <a:endParaRPr lang="en-US" sz="8000" dirty="0"/>
          </a:p>
        </p:txBody>
      </p:sp>
      <p:sp>
        <p:nvSpPr>
          <p:cNvPr id="25" name="TextBox 24"/>
          <p:cNvSpPr txBox="1">
            <a:spLocks noChangeArrowheads="1"/>
          </p:cNvSpPr>
          <p:nvPr/>
        </p:nvSpPr>
        <p:spPr bwMode="auto">
          <a:xfrm>
            <a:off x="17464127" y="24518246"/>
            <a:ext cx="5934378" cy="937802"/>
          </a:xfrm>
          <a:prstGeom prst="rect">
            <a:avLst/>
          </a:prstGeom>
          <a:noFill/>
          <a:ln w="9525">
            <a:noFill/>
            <a:miter lim="800000"/>
            <a:headEnd/>
            <a:tailEnd/>
          </a:ln>
        </p:spPr>
        <p:txBody>
          <a:bodyPr/>
          <a:lstStyle/>
          <a:p>
            <a:pPr algn="ctr"/>
            <a:r>
              <a:rPr lang="en-GB" sz="5400" dirty="0">
                <a:latin typeface="Arial" charset="0"/>
                <a:cs typeface="Arial" charset="0"/>
              </a:rPr>
              <a:t>t</a:t>
            </a:r>
            <a:r>
              <a:rPr lang="en-GB" sz="5400" dirty="0" smtClean="0">
                <a:latin typeface="Arial" charset="0"/>
                <a:cs typeface="Arial" charset="0"/>
              </a:rPr>
              <a:t>est dist. = 2.5 m</a:t>
            </a:r>
            <a:endParaRPr lang="en-US" sz="8000" dirty="0"/>
          </a:p>
        </p:txBody>
      </p:sp>
      <p:sp>
        <p:nvSpPr>
          <p:cNvPr id="26" name="TextBox 25"/>
          <p:cNvSpPr txBox="1">
            <a:spLocks noChangeArrowheads="1"/>
          </p:cNvSpPr>
          <p:nvPr/>
        </p:nvSpPr>
        <p:spPr bwMode="auto">
          <a:xfrm>
            <a:off x="18321678" y="13580631"/>
            <a:ext cx="5256584" cy="1213526"/>
          </a:xfrm>
          <a:prstGeom prst="rect">
            <a:avLst/>
          </a:prstGeom>
          <a:noFill/>
          <a:ln w="9525">
            <a:noFill/>
            <a:miter lim="800000"/>
            <a:headEnd/>
            <a:tailEnd/>
          </a:ln>
        </p:spPr>
        <p:txBody>
          <a:bodyPr/>
          <a:lstStyle/>
          <a:p>
            <a:pPr algn="ctr"/>
            <a:r>
              <a:rPr lang="en-GB" sz="5400" dirty="0" smtClean="0">
                <a:latin typeface="Arial" charset="0"/>
                <a:cs typeface="Arial" charset="0"/>
              </a:rPr>
              <a:t>test dist.=10. m</a:t>
            </a:r>
            <a:endParaRPr lang="en-US" sz="8000" dirty="0"/>
          </a:p>
        </p:txBody>
      </p:sp>
      <p:sp>
        <p:nvSpPr>
          <p:cNvPr id="28" name="Left Arrow 27"/>
          <p:cNvSpPr/>
          <p:nvPr/>
        </p:nvSpPr>
        <p:spPr bwMode="auto">
          <a:xfrm rot="18716376">
            <a:off x="20883868" y="14457687"/>
            <a:ext cx="1584176" cy="1923103"/>
          </a:xfrm>
          <a:prstGeom prst="left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effectLst/>
              <a:latin typeface="Rdg Vesta" pitchFamily="2" charset="0"/>
            </a:endParaRPr>
          </a:p>
        </p:txBody>
      </p:sp>
      <p:sp>
        <p:nvSpPr>
          <p:cNvPr id="29" name="Left Arrow 28"/>
          <p:cNvSpPr/>
          <p:nvPr/>
        </p:nvSpPr>
        <p:spPr bwMode="auto">
          <a:xfrm rot="6860530">
            <a:off x="19113588" y="22438685"/>
            <a:ext cx="1584176" cy="1923103"/>
          </a:xfrm>
          <a:prstGeom prst="left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effectLst/>
              <a:latin typeface="Rdg Vesta" pitchFamily="2" charset="0"/>
            </a:endParaRPr>
          </a:p>
        </p:txBody>
      </p:sp>
      <p:sp>
        <p:nvSpPr>
          <p:cNvPr id="30" name="Left Arrow 29"/>
          <p:cNvSpPr/>
          <p:nvPr/>
        </p:nvSpPr>
        <p:spPr bwMode="auto">
          <a:xfrm rot="15289712">
            <a:off x="11755867" y="15304886"/>
            <a:ext cx="1431776" cy="1923103"/>
          </a:xfrm>
          <a:prstGeom prst="left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effectLst/>
              <a:latin typeface="Rdg Vesta" pitchFamily="2" charset="0"/>
            </a:endParaRPr>
          </a:p>
        </p:txBody>
      </p:sp>
      <p:pic>
        <p:nvPicPr>
          <p:cNvPr id="31" name="Picture 1"/>
          <p:cNvPicPr>
            <a:picLocks noChangeAspect="1"/>
          </p:cNvPicPr>
          <p:nvPr/>
        </p:nvPicPr>
        <p:blipFill rotWithShape="1">
          <a:blip r:embed="rId13" cstate="print">
            <a:extLst>
              <a:ext uri="{28A0092B-C50C-407E-A947-70E740481C1C}">
                <a14:useLocalDpi xmlns:a14="http://schemas.microsoft.com/office/drawing/2010/main" val="0"/>
              </a:ext>
            </a:extLst>
          </a:blip>
          <a:srcRect l="8787" t="40541" r="74360" b="32534"/>
          <a:stretch/>
        </p:blipFill>
        <p:spPr bwMode="auto">
          <a:xfrm>
            <a:off x="25704800" y="12028445"/>
            <a:ext cx="7975600" cy="176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a:spLocks noChangeArrowheads="1"/>
          </p:cNvSpPr>
          <p:nvPr/>
        </p:nvSpPr>
        <p:spPr bwMode="auto">
          <a:xfrm>
            <a:off x="26110782" y="10747524"/>
            <a:ext cx="6551999" cy="1567662"/>
          </a:xfrm>
          <a:prstGeom prst="rect">
            <a:avLst/>
          </a:prstGeom>
          <a:noFill/>
          <a:ln w="9525">
            <a:noFill/>
            <a:miter lim="800000"/>
            <a:headEnd/>
            <a:tailEnd/>
          </a:ln>
        </p:spPr>
        <p:txBody>
          <a:bodyPr/>
          <a:lstStyle/>
          <a:p>
            <a:pPr algn="ctr"/>
            <a:r>
              <a:rPr lang="en-GB" sz="7200" dirty="0" smtClean="0">
                <a:latin typeface="Arial" charset="0"/>
                <a:cs typeface="Arial" charset="0"/>
              </a:rPr>
              <a:t>wash-watch</a:t>
            </a:r>
            <a:endParaRPr lang="en-GB" sz="7200" dirty="0">
              <a:latin typeface="Arial" charset="0"/>
              <a:cs typeface="Arial" charset="0"/>
            </a:endParaRPr>
          </a:p>
          <a:p>
            <a:endParaRPr lang="en-US" sz="8000" dirty="0"/>
          </a:p>
        </p:txBody>
      </p:sp>
      <p:sp>
        <p:nvSpPr>
          <p:cNvPr id="34" name="TextBox 3"/>
          <p:cNvSpPr txBox="1">
            <a:spLocks noChangeArrowheads="1"/>
          </p:cNvSpPr>
          <p:nvPr/>
        </p:nvSpPr>
        <p:spPr bwMode="auto">
          <a:xfrm>
            <a:off x="26135190" y="28753268"/>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.32</a:t>
            </a:r>
            <a:endParaRPr lang="en-GB" sz="5400" dirty="0">
              <a:latin typeface="Arial" charset="0"/>
              <a:cs typeface="Arial" charset="0"/>
            </a:endParaRPr>
          </a:p>
          <a:p>
            <a:endParaRPr lang="en-US" sz="8000" dirty="0"/>
          </a:p>
        </p:txBody>
      </p:sp>
      <p:sp>
        <p:nvSpPr>
          <p:cNvPr id="35" name="TextBox 34"/>
          <p:cNvSpPr txBox="1">
            <a:spLocks noChangeArrowheads="1"/>
          </p:cNvSpPr>
          <p:nvPr/>
        </p:nvSpPr>
        <p:spPr bwMode="auto">
          <a:xfrm>
            <a:off x="28326875" y="28753268"/>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2.5</a:t>
            </a:r>
            <a:endParaRPr lang="en-GB" sz="5400" dirty="0">
              <a:latin typeface="Arial" charset="0"/>
              <a:cs typeface="Arial" charset="0"/>
            </a:endParaRPr>
          </a:p>
          <a:p>
            <a:endParaRPr lang="en-US" sz="8000" dirty="0"/>
          </a:p>
        </p:txBody>
      </p:sp>
      <p:sp>
        <p:nvSpPr>
          <p:cNvPr id="36" name="TextBox 3"/>
          <p:cNvSpPr txBox="1">
            <a:spLocks noChangeArrowheads="1"/>
          </p:cNvSpPr>
          <p:nvPr/>
        </p:nvSpPr>
        <p:spPr bwMode="auto">
          <a:xfrm>
            <a:off x="30378875" y="28753268"/>
            <a:ext cx="2523024" cy="927058"/>
          </a:xfrm>
          <a:prstGeom prst="rect">
            <a:avLst/>
          </a:prstGeom>
          <a:noFill/>
          <a:ln w="9525">
            <a:noFill/>
            <a:miter lim="800000"/>
            <a:headEnd/>
            <a:tailEnd/>
          </a:ln>
        </p:spPr>
        <p:txBody>
          <a:bodyPr/>
          <a:lstStyle/>
          <a:p>
            <a:pPr algn="ctr"/>
            <a:r>
              <a:rPr lang="en-GB" sz="5400" dirty="0" smtClean="0">
                <a:latin typeface="Arial" charset="0"/>
                <a:cs typeface="Arial" charset="0"/>
              </a:rPr>
              <a:t>10.</a:t>
            </a:r>
            <a:endParaRPr lang="en-GB" sz="5400" dirty="0">
              <a:latin typeface="Arial" charset="0"/>
              <a:cs typeface="Arial" charset="0"/>
            </a:endParaRPr>
          </a:p>
          <a:p>
            <a:endParaRPr lang="en-US" sz="8000" dirty="0"/>
          </a:p>
        </p:txBody>
      </p:sp>
      <p:sp>
        <p:nvSpPr>
          <p:cNvPr id="37" name="TextBox 3"/>
          <p:cNvSpPr txBox="1">
            <a:spLocks noChangeArrowheads="1"/>
          </p:cNvSpPr>
          <p:nvPr/>
        </p:nvSpPr>
        <p:spPr bwMode="auto">
          <a:xfrm>
            <a:off x="13993999" y="26779761"/>
            <a:ext cx="2523023" cy="927057"/>
          </a:xfrm>
          <a:prstGeom prst="rect">
            <a:avLst/>
          </a:prstGeom>
          <a:noFill/>
          <a:ln w="9525">
            <a:noFill/>
            <a:miter lim="800000"/>
            <a:headEnd/>
            <a:tailEnd/>
          </a:ln>
        </p:spPr>
        <p:txBody>
          <a:bodyPr/>
          <a:lstStyle/>
          <a:p>
            <a:pPr algn="r"/>
            <a:r>
              <a:rPr lang="en-GB" sz="5400" dirty="0">
                <a:latin typeface="Arial" charset="0"/>
                <a:cs typeface="Arial" charset="0"/>
              </a:rPr>
              <a:t>0</a:t>
            </a:r>
          </a:p>
          <a:p>
            <a:endParaRPr lang="en-US" sz="8000" dirty="0"/>
          </a:p>
        </p:txBody>
      </p:sp>
      <p:sp>
        <p:nvSpPr>
          <p:cNvPr id="38" name="TextBox 3"/>
          <p:cNvSpPr txBox="1">
            <a:spLocks noChangeArrowheads="1"/>
          </p:cNvSpPr>
          <p:nvPr/>
        </p:nvSpPr>
        <p:spPr bwMode="auto">
          <a:xfrm>
            <a:off x="14008555" y="14252387"/>
            <a:ext cx="2523022" cy="927057"/>
          </a:xfrm>
          <a:prstGeom prst="rect">
            <a:avLst/>
          </a:prstGeom>
          <a:noFill/>
          <a:ln w="9525">
            <a:noFill/>
            <a:miter lim="800000"/>
            <a:headEnd/>
            <a:tailEnd/>
          </a:ln>
        </p:spPr>
        <p:txBody>
          <a:bodyPr/>
          <a:lstStyle/>
          <a:p>
            <a:pPr algn="r"/>
            <a:r>
              <a:rPr lang="en-GB" sz="5400" dirty="0">
                <a:latin typeface="Arial" charset="0"/>
                <a:cs typeface="Arial" charset="0"/>
              </a:rPr>
              <a:t>10</a:t>
            </a:r>
          </a:p>
          <a:p>
            <a:endParaRPr lang="en-US" sz="8000" dirty="0"/>
          </a:p>
        </p:txBody>
      </p:sp>
      <p:sp>
        <p:nvSpPr>
          <p:cNvPr id="39" name="TextBox 3"/>
          <p:cNvSpPr txBox="1">
            <a:spLocks noChangeArrowheads="1"/>
          </p:cNvSpPr>
          <p:nvPr/>
        </p:nvSpPr>
        <p:spPr bwMode="auto">
          <a:xfrm>
            <a:off x="23169900" y="26779762"/>
            <a:ext cx="2523023" cy="927057"/>
          </a:xfrm>
          <a:prstGeom prst="rect">
            <a:avLst/>
          </a:prstGeom>
          <a:noFill/>
          <a:ln w="9525">
            <a:noFill/>
            <a:miter lim="800000"/>
            <a:headEnd/>
            <a:tailEnd/>
          </a:ln>
        </p:spPr>
        <p:txBody>
          <a:bodyPr/>
          <a:lstStyle/>
          <a:p>
            <a:pPr algn="r"/>
            <a:r>
              <a:rPr lang="en-GB" sz="5400" dirty="0">
                <a:latin typeface="Arial" charset="0"/>
                <a:cs typeface="Arial" charset="0"/>
              </a:rPr>
              <a:t>0</a:t>
            </a:r>
          </a:p>
          <a:p>
            <a:endParaRPr lang="en-US" sz="8000" dirty="0"/>
          </a:p>
        </p:txBody>
      </p:sp>
      <p:sp>
        <p:nvSpPr>
          <p:cNvPr id="40" name="TextBox 3"/>
          <p:cNvSpPr txBox="1">
            <a:spLocks noChangeArrowheads="1"/>
          </p:cNvSpPr>
          <p:nvPr/>
        </p:nvSpPr>
        <p:spPr bwMode="auto">
          <a:xfrm>
            <a:off x="23184456" y="14252388"/>
            <a:ext cx="2523022" cy="927057"/>
          </a:xfrm>
          <a:prstGeom prst="rect">
            <a:avLst/>
          </a:prstGeom>
          <a:noFill/>
          <a:ln w="9525">
            <a:noFill/>
            <a:miter lim="800000"/>
            <a:headEnd/>
            <a:tailEnd/>
          </a:ln>
        </p:spPr>
        <p:txBody>
          <a:bodyPr/>
          <a:lstStyle/>
          <a:p>
            <a:pPr algn="r"/>
            <a:r>
              <a:rPr lang="en-GB" sz="5400" dirty="0">
                <a:latin typeface="Arial" charset="0"/>
                <a:cs typeface="Arial" charset="0"/>
              </a:rPr>
              <a:t>10</a:t>
            </a:r>
          </a:p>
          <a:p>
            <a:endParaRPr lang="en-US" sz="8000" dirty="0"/>
          </a:p>
        </p:txBody>
      </p:sp>
      <p:sp>
        <p:nvSpPr>
          <p:cNvPr id="41" name="TextBox 3"/>
          <p:cNvSpPr txBox="1">
            <a:spLocks noChangeArrowheads="1"/>
          </p:cNvSpPr>
          <p:nvPr/>
        </p:nvSpPr>
        <p:spPr bwMode="auto">
          <a:xfrm>
            <a:off x="13993998" y="20578343"/>
            <a:ext cx="2523023" cy="927057"/>
          </a:xfrm>
          <a:prstGeom prst="rect">
            <a:avLst/>
          </a:prstGeom>
          <a:noFill/>
          <a:ln w="9525">
            <a:noFill/>
            <a:miter lim="800000"/>
            <a:headEnd/>
            <a:tailEnd/>
          </a:ln>
        </p:spPr>
        <p:txBody>
          <a:bodyPr/>
          <a:lstStyle/>
          <a:p>
            <a:pPr algn="r"/>
            <a:r>
              <a:rPr lang="en-GB" sz="5400" dirty="0">
                <a:latin typeface="Arial" charset="0"/>
                <a:cs typeface="Arial" charset="0"/>
              </a:rPr>
              <a:t>5</a:t>
            </a:r>
          </a:p>
          <a:p>
            <a:endParaRPr lang="en-US" sz="8000" dirty="0"/>
          </a:p>
        </p:txBody>
      </p:sp>
      <p:sp>
        <p:nvSpPr>
          <p:cNvPr id="42" name="TextBox 3"/>
          <p:cNvSpPr txBox="1">
            <a:spLocks noChangeArrowheads="1"/>
          </p:cNvSpPr>
          <p:nvPr/>
        </p:nvSpPr>
        <p:spPr bwMode="auto">
          <a:xfrm>
            <a:off x="23264319" y="20578343"/>
            <a:ext cx="2523023" cy="927057"/>
          </a:xfrm>
          <a:prstGeom prst="rect">
            <a:avLst/>
          </a:prstGeom>
          <a:noFill/>
          <a:ln w="9525">
            <a:noFill/>
            <a:miter lim="800000"/>
            <a:headEnd/>
            <a:tailEnd/>
          </a:ln>
        </p:spPr>
        <p:txBody>
          <a:bodyPr/>
          <a:lstStyle/>
          <a:p>
            <a:pPr algn="r"/>
            <a:r>
              <a:rPr lang="en-GB" sz="5400" dirty="0">
                <a:latin typeface="Arial" charset="0"/>
                <a:cs typeface="Arial" charset="0"/>
              </a:rPr>
              <a:t>5</a:t>
            </a:r>
          </a:p>
          <a:p>
            <a:endParaRPr lang="en-US" sz="8000" dirty="0"/>
          </a:p>
        </p:txBody>
      </p:sp>
      <p:pic>
        <p:nvPicPr>
          <p:cNvPr id="5" name="sirro.mono3l1.00.31p5d5.31p5d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38770" y="10095528"/>
            <a:ext cx="731520" cy="731520"/>
          </a:xfrm>
          <a:prstGeom prst="rect">
            <a:avLst/>
          </a:prstGeom>
        </p:spPr>
      </p:pic>
      <p:pic>
        <p:nvPicPr>
          <p:cNvPr id="19" name="sirro.mono3l1.10.31p5d5.31p5d5.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285871" y="10095528"/>
            <a:ext cx="731520" cy="731520"/>
          </a:xfrm>
          <a:prstGeom prst="rect">
            <a:avLst/>
          </a:prstGeom>
        </p:spPr>
      </p:pic>
      <p:pic>
        <p:nvPicPr>
          <p:cNvPr id="27" name="sirkn.mono3l1.00.31p5d5.31p5d5.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789075" y="10095528"/>
            <a:ext cx="731520" cy="731520"/>
          </a:xfrm>
          <a:prstGeom prst="rect">
            <a:avLst/>
          </a:prstGeom>
        </p:spPr>
      </p:pic>
      <p:pic>
        <p:nvPicPr>
          <p:cNvPr id="33" name="sirkn.mono3l1.10.31p5d5.31p5d5.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21510539" y="10095528"/>
            <a:ext cx="731520" cy="731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down)">
                                      <p:cBhvr>
                                        <p:cTn id="42" dur="500"/>
                                        <p:tgtEl>
                                          <p:spTgt spid="38"/>
                                        </p:tgtEl>
                                      </p:cBhvr>
                                    </p:animEffect>
                                  </p:childTnLst>
                                </p:cTn>
                              </p:par>
                            </p:childTnLst>
                          </p:cTn>
                        </p:par>
                        <p:par>
                          <p:cTn id="43" fill="hold">
                            <p:stCondLst>
                              <p:cond delay="1500"/>
                            </p:stCondLst>
                            <p:childTnLst>
                              <p:par>
                                <p:cTn id="44" presetID="22" presetClass="entr" presetSubtype="4"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par>
                          <p:cTn id="47" fill="hold">
                            <p:stCondLst>
                              <p:cond delay="2000"/>
                            </p:stCondLst>
                            <p:childTnLst>
                              <p:par>
                                <p:cTn id="48" presetID="22" presetClass="entr" presetSubtype="4"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par>
                          <p:cTn id="51" fill="hold">
                            <p:stCondLst>
                              <p:cond delay="2500"/>
                            </p:stCondLst>
                            <p:childTnLst>
                              <p:par>
                                <p:cTn id="52" presetID="22" presetClass="entr" presetSubtype="4"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par>
                          <p:cTn id="55" fill="hold">
                            <p:stCondLst>
                              <p:cond delay="3000"/>
                            </p:stCondLst>
                            <p:childTnLst>
                              <p:par>
                                <p:cTn id="56" presetID="22" presetClass="entr" presetSubtype="4"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par>
                          <p:cTn id="59" fill="hold">
                            <p:stCondLst>
                              <p:cond delay="3500"/>
                            </p:stCondLst>
                            <p:childTnLst>
                              <p:par>
                                <p:cTn id="60" presetID="22" presetClass="entr" presetSubtype="4"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par>
                          <p:cTn id="63" fill="hold">
                            <p:stCondLst>
                              <p:cond delay="4000"/>
                            </p:stCondLst>
                            <p:childTnLst>
                              <p:par>
                                <p:cTn id="64" presetID="22" presetClass="entr" presetSubtype="2"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right)">
                                      <p:cBhvr>
                                        <p:cTn id="66" dur="500"/>
                                        <p:tgtEl>
                                          <p:spTgt spid="25"/>
                                        </p:tgtEl>
                                      </p:cBhvr>
                                    </p:animEffect>
                                  </p:childTnLst>
                                </p:cTn>
                              </p:par>
                            </p:childTnLst>
                          </p:cTn>
                        </p:par>
                        <p:par>
                          <p:cTn id="67" fill="hold">
                            <p:stCondLst>
                              <p:cond delay="4500"/>
                            </p:stCondLst>
                            <p:childTnLst>
                              <p:par>
                                <p:cTn id="68" presetID="22" presetClass="entr" presetSubtype="2"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right)">
                                      <p:cBhvr>
                                        <p:cTn id="70" dur="500"/>
                                        <p:tgtEl>
                                          <p:spTgt spid="26"/>
                                        </p:tgtEl>
                                      </p:cBhvr>
                                    </p:animEffect>
                                  </p:childTnLst>
                                </p:cTn>
                              </p:par>
                            </p:childTnLst>
                          </p:cTn>
                        </p:par>
                        <p:par>
                          <p:cTn id="71" fill="hold">
                            <p:stCondLst>
                              <p:cond delay="5000"/>
                            </p:stCondLst>
                            <p:childTnLst>
                              <p:par>
                                <p:cTn id="72" presetID="22" presetClass="entr" presetSubtype="2"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right)">
                                      <p:cBhvr>
                                        <p:cTn id="74" dur="500"/>
                                        <p:tgtEl>
                                          <p:spTgt spid="28"/>
                                        </p:tgtEl>
                                      </p:cBhvr>
                                    </p:animEffect>
                                  </p:childTnLst>
                                </p:cTn>
                              </p:par>
                            </p:childTnLst>
                          </p:cTn>
                        </p:par>
                        <p:par>
                          <p:cTn id="75" fill="hold">
                            <p:stCondLst>
                              <p:cond delay="5500"/>
                            </p:stCondLst>
                            <p:childTnLst>
                              <p:par>
                                <p:cTn id="76" presetID="22" presetClass="entr" presetSubtype="2"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right)">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par>
                          <p:cTn id="84" fill="hold">
                            <p:stCondLst>
                              <p:cond delay="500"/>
                            </p:stCondLst>
                            <p:childTnLst>
                              <p:par>
                                <p:cTn id="85" presetID="22" presetClass="entr" presetSubtype="4"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down)">
                                      <p:cBhvr>
                                        <p:cTn id="90" dur="500"/>
                                        <p:tgtEl>
                                          <p:spTgt spid="40"/>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wipe(down)">
                                      <p:cBhvr>
                                        <p:cTn id="93" dur="500"/>
                                        <p:tgtEl>
                                          <p:spTgt spid="42"/>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down)">
                                      <p:cBhvr>
                                        <p:cTn id="99" dur="500"/>
                                        <p:tgtEl>
                                          <p:spTgt spid="3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down)">
                                      <p:cBhvr>
                                        <p:cTn id="102" dur="500"/>
                                        <p:tgtEl>
                                          <p:spTgt spid="35"/>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00"/>
                                        <p:tgtEl>
                                          <p:spTgt spid="36"/>
                                        </p:tgtEl>
                                      </p:cBhvr>
                                    </p:animEffect>
                                  </p:childTnLst>
                                </p:cTn>
                              </p:par>
                            </p:childTnLst>
                          </p:cTn>
                        </p:par>
                        <p:par>
                          <p:cTn id="106" fill="hold">
                            <p:stCondLst>
                              <p:cond delay="1000"/>
                            </p:stCondLst>
                            <p:childTnLst>
                              <p:par>
                                <p:cTn id="107" presetID="2" presetClass="entr" presetSubtype="9" fill="hold" nodeType="afterEffect">
                                  <p:stCondLst>
                                    <p:cond delay="0"/>
                                  </p:stCondLst>
                                  <p:childTnLst>
                                    <p:set>
                                      <p:cBhvr>
                                        <p:cTn id="108" dur="1" fill="hold">
                                          <p:stCondLst>
                                            <p:cond delay="0"/>
                                          </p:stCondLst>
                                        </p:cTn>
                                        <p:tgtEl>
                                          <p:spTgt spid="5"/>
                                        </p:tgtEl>
                                        <p:attrNameLst>
                                          <p:attrName>style.visibility</p:attrName>
                                        </p:attrNameLst>
                                      </p:cBhvr>
                                      <p:to>
                                        <p:strVal val="visible"/>
                                      </p:to>
                                    </p:set>
                                    <p:anim calcmode="lin" valueType="num">
                                      <p:cBhvr additive="base">
                                        <p:cTn id="109" dur="500" fill="hold"/>
                                        <p:tgtEl>
                                          <p:spTgt spid="5"/>
                                        </p:tgtEl>
                                        <p:attrNameLst>
                                          <p:attrName>ppt_x</p:attrName>
                                        </p:attrNameLst>
                                      </p:cBhvr>
                                      <p:tavLst>
                                        <p:tav tm="0">
                                          <p:val>
                                            <p:strVal val="0-#ppt_w/2"/>
                                          </p:val>
                                        </p:tav>
                                        <p:tav tm="100000">
                                          <p:val>
                                            <p:strVal val="#ppt_x"/>
                                          </p:val>
                                        </p:tav>
                                      </p:tavLst>
                                    </p:anim>
                                    <p:anim calcmode="lin" valueType="num">
                                      <p:cBhvr additive="base">
                                        <p:cTn id="110" dur="500" fill="hold"/>
                                        <p:tgtEl>
                                          <p:spTgt spid="5"/>
                                        </p:tgtEl>
                                        <p:attrNameLst>
                                          <p:attrName>ppt_y</p:attrName>
                                        </p:attrNameLst>
                                      </p:cBhvr>
                                      <p:tavLst>
                                        <p:tav tm="0">
                                          <p:val>
                                            <p:strVal val="0-#ppt_h/2"/>
                                          </p:val>
                                        </p:tav>
                                        <p:tav tm="100000">
                                          <p:val>
                                            <p:strVal val="#ppt_y"/>
                                          </p:val>
                                        </p:tav>
                                      </p:tavLst>
                                    </p:anim>
                                  </p:childTnLst>
                                </p:cTn>
                              </p:par>
                            </p:childTnLst>
                          </p:cTn>
                        </p:par>
                        <p:par>
                          <p:cTn id="111" fill="hold">
                            <p:stCondLst>
                              <p:cond delay="1500"/>
                            </p:stCondLst>
                            <p:childTnLst>
                              <p:par>
                                <p:cTn id="112" presetID="2" presetClass="entr" presetSubtype="9" fill="hold" nodeType="afterEffect">
                                  <p:stCondLst>
                                    <p:cond delay="0"/>
                                  </p:stCondLst>
                                  <p:childTnLst>
                                    <p:set>
                                      <p:cBhvr>
                                        <p:cTn id="113" dur="1" fill="hold">
                                          <p:stCondLst>
                                            <p:cond delay="0"/>
                                          </p:stCondLst>
                                        </p:cTn>
                                        <p:tgtEl>
                                          <p:spTgt spid="19"/>
                                        </p:tgtEl>
                                        <p:attrNameLst>
                                          <p:attrName>style.visibility</p:attrName>
                                        </p:attrNameLst>
                                      </p:cBhvr>
                                      <p:to>
                                        <p:strVal val="visible"/>
                                      </p:to>
                                    </p:set>
                                    <p:anim calcmode="lin" valueType="num">
                                      <p:cBhvr additive="base">
                                        <p:cTn id="114" dur="500" fill="hold"/>
                                        <p:tgtEl>
                                          <p:spTgt spid="19"/>
                                        </p:tgtEl>
                                        <p:attrNameLst>
                                          <p:attrName>ppt_x</p:attrName>
                                        </p:attrNameLst>
                                      </p:cBhvr>
                                      <p:tavLst>
                                        <p:tav tm="0">
                                          <p:val>
                                            <p:strVal val="0-#ppt_w/2"/>
                                          </p:val>
                                        </p:tav>
                                        <p:tav tm="100000">
                                          <p:val>
                                            <p:strVal val="#ppt_x"/>
                                          </p:val>
                                        </p:tav>
                                      </p:tavLst>
                                    </p:anim>
                                    <p:anim calcmode="lin" valueType="num">
                                      <p:cBhvr additive="base">
                                        <p:cTn id="115" dur="500" fill="hold"/>
                                        <p:tgtEl>
                                          <p:spTgt spid="19"/>
                                        </p:tgtEl>
                                        <p:attrNameLst>
                                          <p:attrName>ppt_y</p:attrName>
                                        </p:attrNameLst>
                                      </p:cBhvr>
                                      <p:tavLst>
                                        <p:tav tm="0">
                                          <p:val>
                                            <p:strVal val="0-#ppt_h/2"/>
                                          </p:val>
                                        </p:tav>
                                        <p:tav tm="100000">
                                          <p:val>
                                            <p:strVal val="#ppt_y"/>
                                          </p:val>
                                        </p:tav>
                                      </p:tavLst>
                                    </p:anim>
                                  </p:childTnLst>
                                </p:cTn>
                              </p:par>
                            </p:childTnLst>
                          </p:cTn>
                        </p:par>
                        <p:par>
                          <p:cTn id="116" fill="hold">
                            <p:stCondLst>
                              <p:cond delay="2000"/>
                            </p:stCondLst>
                            <p:childTnLst>
                              <p:par>
                                <p:cTn id="117" presetID="2" presetClass="entr" presetSubtype="9" fill="hold" nodeType="after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0-#ppt_w/2"/>
                                          </p:val>
                                        </p:tav>
                                        <p:tav tm="100000">
                                          <p:val>
                                            <p:strVal val="#ppt_x"/>
                                          </p:val>
                                        </p:tav>
                                      </p:tavLst>
                                    </p:anim>
                                    <p:anim calcmode="lin" valueType="num">
                                      <p:cBhvr additive="base">
                                        <p:cTn id="120" dur="500" fill="hold"/>
                                        <p:tgtEl>
                                          <p:spTgt spid="27"/>
                                        </p:tgtEl>
                                        <p:attrNameLst>
                                          <p:attrName>ppt_y</p:attrName>
                                        </p:attrNameLst>
                                      </p:cBhvr>
                                      <p:tavLst>
                                        <p:tav tm="0">
                                          <p:val>
                                            <p:strVal val="0-#ppt_h/2"/>
                                          </p:val>
                                        </p:tav>
                                        <p:tav tm="100000">
                                          <p:val>
                                            <p:strVal val="#ppt_y"/>
                                          </p:val>
                                        </p:tav>
                                      </p:tavLst>
                                    </p:anim>
                                  </p:childTnLst>
                                </p:cTn>
                              </p:par>
                            </p:childTnLst>
                          </p:cTn>
                        </p:par>
                        <p:par>
                          <p:cTn id="121" fill="hold">
                            <p:stCondLst>
                              <p:cond delay="2500"/>
                            </p:stCondLst>
                            <p:childTnLst>
                              <p:par>
                                <p:cTn id="122" presetID="2" presetClass="entr" presetSubtype="9" fill="hold" nodeType="afterEffect">
                                  <p:stCondLst>
                                    <p:cond delay="0"/>
                                  </p:stCondLst>
                                  <p:childTnLst>
                                    <p:set>
                                      <p:cBhvr>
                                        <p:cTn id="123" dur="1" fill="hold">
                                          <p:stCondLst>
                                            <p:cond delay="0"/>
                                          </p:stCondLst>
                                        </p:cTn>
                                        <p:tgtEl>
                                          <p:spTgt spid="33"/>
                                        </p:tgtEl>
                                        <p:attrNameLst>
                                          <p:attrName>style.visibility</p:attrName>
                                        </p:attrNameLst>
                                      </p:cBhvr>
                                      <p:to>
                                        <p:strVal val="visible"/>
                                      </p:to>
                                    </p:set>
                                    <p:anim calcmode="lin" valueType="num">
                                      <p:cBhvr additive="base">
                                        <p:cTn id="124" dur="500" fill="hold"/>
                                        <p:tgtEl>
                                          <p:spTgt spid="33"/>
                                        </p:tgtEl>
                                        <p:attrNameLst>
                                          <p:attrName>ppt_x</p:attrName>
                                        </p:attrNameLst>
                                      </p:cBhvr>
                                      <p:tavLst>
                                        <p:tav tm="0">
                                          <p:val>
                                            <p:strVal val="0-#ppt_w/2"/>
                                          </p:val>
                                        </p:tav>
                                        <p:tav tm="100000">
                                          <p:val>
                                            <p:strVal val="#ppt_x"/>
                                          </p:val>
                                        </p:tav>
                                      </p:tavLst>
                                    </p:anim>
                                    <p:anim calcmode="lin" valueType="num">
                                      <p:cBhvr additive="base">
                                        <p:cTn id="125"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6" fill="hold" display="0">
                  <p:stCondLst>
                    <p:cond delay="indefinite"/>
                  </p:stCondLst>
                  <p:endCondLst>
                    <p:cond evt="onStopAudio" delay="0">
                      <p:tgtEl>
                        <p:sldTgt/>
                      </p:tgtEl>
                    </p:cond>
                  </p:endCondLst>
                </p:cTn>
                <p:tgtEl>
                  <p:spTgt spid="5"/>
                </p:tgtEl>
              </p:cMediaNode>
            </p:audio>
            <p:audio>
              <p:cMediaNode vol="80000">
                <p:cTn id="127" fill="hold" display="0">
                  <p:stCondLst>
                    <p:cond delay="indefinite"/>
                  </p:stCondLst>
                  <p:endCondLst>
                    <p:cond evt="onStopAudio" delay="0">
                      <p:tgtEl>
                        <p:sldTgt/>
                      </p:tgtEl>
                    </p:cond>
                  </p:endCondLst>
                </p:cTn>
                <p:tgtEl>
                  <p:spTgt spid="19"/>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33"/>
                </p:tgtEl>
              </p:cMediaNode>
            </p:audio>
          </p:childTnLst>
        </p:cTn>
      </p:par>
    </p:tnLst>
    <p:bldLst>
      <p:bldP spid="3" grpId="0" uiExpand="1" build="p"/>
      <p:bldP spid="18" grpId="0"/>
      <p:bldP spid="20" grpId="0"/>
      <p:bldP spid="21" grpId="0"/>
      <p:bldP spid="22" grpId="0"/>
      <p:bldP spid="23" grpId="0"/>
      <p:bldP spid="24" grpId="0"/>
      <p:bldP spid="25" grpId="0"/>
      <p:bldP spid="26" grpId="0"/>
      <p:bldP spid="28" grpId="0" animBg="1"/>
      <p:bldP spid="29" grpId="0" animBg="1"/>
      <p:bldP spid="30" grpId="0" animBg="1"/>
      <p:bldP spid="32" grpId="0"/>
      <p:bldP spid="34" grpId="0"/>
      <p:bldP spid="35" grpId="0"/>
      <p:bldP spid="36" grpId="0"/>
      <p:bldP spid="37" grpId="0"/>
      <p:bldP spid="38" grpId="0"/>
      <p:bldP spid="39" grpId="0"/>
      <p:bldP spid="40" grpId="0"/>
      <p:bldP spid="41"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004973" y="2885881"/>
            <a:ext cx="19048360" cy="27087780"/>
            <a:chOff x="19801506" y="14833307"/>
            <a:chExt cx="2921969" cy="3935706"/>
          </a:xfrm>
        </p:grpSpPr>
        <p:pic>
          <p:nvPicPr>
            <p:cNvPr id="5" name="Picture 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85050" y="15111413"/>
              <a:ext cx="26384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20271308" y="14833307"/>
              <a:ext cx="848187" cy="13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algn="ctr" eaLnBrk="1" hangingPunct="1"/>
              <a:r>
                <a:rPr lang="en-GB" sz="5400" dirty="0">
                  <a:latin typeface="Arial" charset="0"/>
                  <a:cs typeface="Arial" charset="0"/>
                </a:rPr>
                <a:t>wash - watch</a:t>
              </a:r>
            </a:p>
          </p:txBody>
        </p:sp>
        <p:sp>
          <p:nvSpPr>
            <p:cNvPr id="7" name="TextBox 2"/>
            <p:cNvSpPr txBox="1">
              <a:spLocks noChangeArrowheads="1"/>
            </p:cNvSpPr>
            <p:nvPr/>
          </p:nvSpPr>
          <p:spPr bwMode="auto">
            <a:xfrm>
              <a:off x="21266912" y="15278458"/>
              <a:ext cx="701100" cy="25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c</a:t>
              </a:r>
              <a:r>
                <a:rPr lang="en-GB" sz="5400" dirty="0" smtClean="0">
                  <a:latin typeface="Arial" charset="0"/>
                  <a:cs typeface="Arial" charset="0"/>
                </a:rPr>
                <a:t>ontext &amp; test </a:t>
              </a:r>
            </a:p>
            <a:p>
              <a:pPr eaLnBrk="1" hangingPunct="1"/>
              <a:r>
                <a:rPr lang="en-GB" sz="5400" dirty="0" smtClean="0">
                  <a:latin typeface="Arial" charset="0"/>
                  <a:cs typeface="Arial" charset="0"/>
                </a:rPr>
                <a:t>near (0.32  m)</a:t>
              </a:r>
              <a:endParaRPr lang="en-GB" sz="5400" dirty="0">
                <a:latin typeface="Arial" charset="0"/>
                <a:cs typeface="Arial" charset="0"/>
              </a:endParaRPr>
            </a:p>
          </p:txBody>
        </p:sp>
        <p:sp>
          <p:nvSpPr>
            <p:cNvPr id="8" name="TextBox 2"/>
            <p:cNvSpPr txBox="1">
              <a:spLocks noChangeArrowheads="1"/>
            </p:cNvSpPr>
            <p:nvPr/>
          </p:nvSpPr>
          <p:spPr bwMode="auto">
            <a:xfrm>
              <a:off x="21266912" y="16347636"/>
              <a:ext cx="736509" cy="25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context near  - </a:t>
              </a:r>
            </a:p>
            <a:p>
              <a:pPr eaLnBrk="1" hangingPunct="1"/>
              <a:r>
                <a:rPr lang="en-GB" sz="5400" dirty="0">
                  <a:latin typeface="Arial" charset="0"/>
                  <a:cs typeface="Arial" charset="0"/>
                </a:rPr>
                <a:t>test </a:t>
              </a:r>
              <a:r>
                <a:rPr lang="en-GB" sz="5400" dirty="0" smtClean="0">
                  <a:latin typeface="Arial" charset="0"/>
                  <a:cs typeface="Arial" charset="0"/>
                </a:rPr>
                <a:t>far (10. m)</a:t>
              </a:r>
              <a:endParaRPr lang="en-GB" sz="5400" dirty="0">
                <a:latin typeface="Arial" charset="0"/>
                <a:cs typeface="Arial" charset="0"/>
              </a:endParaRPr>
            </a:p>
          </p:txBody>
        </p:sp>
        <p:sp>
          <p:nvSpPr>
            <p:cNvPr id="10" name="TextBox 2"/>
            <p:cNvSpPr txBox="1">
              <a:spLocks noChangeArrowheads="1"/>
            </p:cNvSpPr>
            <p:nvPr/>
          </p:nvSpPr>
          <p:spPr bwMode="auto">
            <a:xfrm rot="16200000">
              <a:off x="19234721" y="16709058"/>
              <a:ext cx="1275206" cy="14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a:latin typeface="Arial" charset="0"/>
                  <a:cs typeface="Arial" charset="0"/>
                </a:rPr>
                <a:t>proportion ‘wash’ responses</a:t>
              </a:r>
            </a:p>
          </p:txBody>
        </p:sp>
        <p:sp>
          <p:nvSpPr>
            <p:cNvPr id="11" name="TextBox 2"/>
            <p:cNvSpPr txBox="1">
              <a:spLocks noChangeArrowheads="1"/>
            </p:cNvSpPr>
            <p:nvPr/>
          </p:nvSpPr>
          <p:spPr bwMode="auto">
            <a:xfrm>
              <a:off x="20294785" y="18450944"/>
              <a:ext cx="794198" cy="2548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 </a:t>
              </a:r>
            </a:p>
            <a:p>
              <a:pPr eaLnBrk="1" hangingPunct="1"/>
              <a:r>
                <a:rPr lang="en-GB" sz="5400" dirty="0">
                  <a:latin typeface="Arial" charset="0"/>
                  <a:cs typeface="Arial" charset="0"/>
                </a:rPr>
                <a:t>continuum step</a:t>
              </a:r>
            </a:p>
          </p:txBody>
        </p:sp>
        <p:grpSp>
          <p:nvGrpSpPr>
            <p:cNvPr id="12" name="Group 11"/>
            <p:cNvGrpSpPr>
              <a:grpSpLocks/>
            </p:cNvGrpSpPr>
            <p:nvPr/>
          </p:nvGrpSpPr>
          <p:grpSpPr bwMode="auto">
            <a:xfrm>
              <a:off x="20251114" y="18424125"/>
              <a:ext cx="891869" cy="142686"/>
              <a:chOff x="20250998" y="18423415"/>
              <a:chExt cx="892651" cy="143589"/>
            </a:xfrm>
          </p:grpSpPr>
          <p:grpSp>
            <p:nvGrpSpPr>
              <p:cNvPr id="25" name="Group 24"/>
              <p:cNvGrpSpPr/>
              <p:nvPr/>
            </p:nvGrpSpPr>
            <p:grpSpPr>
              <a:xfrm>
                <a:off x="20250998" y="18423415"/>
                <a:ext cx="468182" cy="143589"/>
                <a:chOff x="20250998" y="18423415"/>
                <a:chExt cx="468182" cy="143589"/>
              </a:xfrm>
              <a:solidFill>
                <a:schemeClr val="bg1"/>
              </a:solidFill>
            </p:grpSpPr>
            <p:sp>
              <p:nvSpPr>
                <p:cNvPr id="27" name="TextBox 2"/>
                <p:cNvSpPr txBox="1">
                  <a:spLocks noChangeArrowheads="1"/>
                </p:cNvSpPr>
                <p:nvPr/>
              </p:nvSpPr>
              <p:spPr bwMode="auto">
                <a:xfrm>
                  <a:off x="20250998" y="18423415"/>
                  <a:ext cx="87419" cy="135004"/>
                </a:xfrm>
                <a:prstGeom prst="rect">
                  <a:avLst/>
                </a:prstGeom>
                <a:grpFill/>
                <a:ln>
                  <a:noFill/>
                </a:ln>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defRPr/>
                  </a:pPr>
                  <a:r>
                    <a:rPr lang="en-GB" sz="5400" dirty="0" smtClean="0">
                      <a:latin typeface="Arial" charset="0"/>
                      <a:cs typeface="Arial" charset="0"/>
                    </a:rPr>
                    <a:t>0</a:t>
                  </a:r>
                </a:p>
              </p:txBody>
            </p:sp>
            <p:sp>
              <p:nvSpPr>
                <p:cNvPr id="28" name="TextBox 2"/>
                <p:cNvSpPr txBox="1">
                  <a:spLocks noChangeArrowheads="1"/>
                </p:cNvSpPr>
                <p:nvPr/>
              </p:nvSpPr>
              <p:spPr bwMode="auto">
                <a:xfrm>
                  <a:off x="20631761" y="18432000"/>
                  <a:ext cx="87419" cy="135004"/>
                </a:xfrm>
                <a:prstGeom prst="rect">
                  <a:avLst/>
                </a:prstGeom>
                <a:grpFill/>
                <a:ln>
                  <a:noFill/>
                </a:ln>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defRPr/>
                  </a:pPr>
                  <a:r>
                    <a:rPr lang="en-GB" sz="5400" dirty="0" smtClean="0">
                      <a:latin typeface="Arial" charset="0"/>
                      <a:cs typeface="Arial" charset="0"/>
                    </a:rPr>
                    <a:t>5</a:t>
                  </a:r>
                </a:p>
              </p:txBody>
            </p:sp>
          </p:grpSp>
          <p:sp>
            <p:nvSpPr>
              <p:cNvPr id="26" name="TextBox 2"/>
              <p:cNvSpPr txBox="1">
                <a:spLocks noChangeArrowheads="1"/>
              </p:cNvSpPr>
              <p:nvPr/>
            </p:nvSpPr>
            <p:spPr bwMode="auto">
              <a:xfrm>
                <a:off x="20997163" y="18423428"/>
                <a:ext cx="146486" cy="1350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10</a:t>
                </a:r>
              </a:p>
            </p:txBody>
          </p:sp>
        </p:grpSp>
        <p:grpSp>
          <p:nvGrpSpPr>
            <p:cNvPr id="13" name="Group 16"/>
            <p:cNvGrpSpPr>
              <a:grpSpLocks/>
            </p:cNvGrpSpPr>
            <p:nvPr/>
          </p:nvGrpSpPr>
          <p:grpSpPr bwMode="auto">
            <a:xfrm>
              <a:off x="20030906" y="17347023"/>
              <a:ext cx="144474" cy="1012440"/>
              <a:chOff x="20030759" y="17347056"/>
              <a:chExt cx="144870" cy="1012122"/>
            </a:xfrm>
          </p:grpSpPr>
          <p:sp>
            <p:nvSpPr>
              <p:cNvPr id="22" name="TextBox 2"/>
              <p:cNvSpPr txBox="1">
                <a:spLocks noChangeArrowheads="1"/>
              </p:cNvSpPr>
              <p:nvPr/>
            </p:nvSpPr>
            <p:spPr bwMode="auto">
              <a:xfrm>
                <a:off x="20058459" y="17347056"/>
                <a:ext cx="117170"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1.</a:t>
                </a:r>
              </a:p>
            </p:txBody>
          </p:sp>
          <p:sp>
            <p:nvSpPr>
              <p:cNvPr id="23" name="TextBox 2"/>
              <p:cNvSpPr txBox="1">
                <a:spLocks noChangeArrowheads="1"/>
              </p:cNvSpPr>
              <p:nvPr/>
            </p:nvSpPr>
            <p:spPr bwMode="auto">
              <a:xfrm>
                <a:off x="20030759" y="17782409"/>
                <a:ext cx="117171"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.5</a:t>
                </a:r>
              </a:p>
            </p:txBody>
          </p:sp>
          <p:sp>
            <p:nvSpPr>
              <p:cNvPr id="24" name="TextBox 2"/>
              <p:cNvSpPr txBox="1">
                <a:spLocks noChangeArrowheads="1"/>
              </p:cNvSpPr>
              <p:nvPr/>
            </p:nvSpPr>
            <p:spPr bwMode="auto">
              <a:xfrm>
                <a:off x="20069454" y="18225065"/>
                <a:ext cx="87582"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0</a:t>
                </a:r>
              </a:p>
            </p:txBody>
          </p:sp>
        </p:grpSp>
        <p:grpSp>
          <p:nvGrpSpPr>
            <p:cNvPr id="14" name="Group 17"/>
            <p:cNvGrpSpPr>
              <a:grpSpLocks/>
            </p:cNvGrpSpPr>
            <p:nvPr/>
          </p:nvGrpSpPr>
          <p:grpSpPr bwMode="auto">
            <a:xfrm>
              <a:off x="20030844" y="16272754"/>
              <a:ext cx="144401" cy="974403"/>
              <a:chOff x="20030449" y="17352287"/>
              <a:chExt cx="144795" cy="974097"/>
            </a:xfrm>
          </p:grpSpPr>
          <p:sp>
            <p:nvSpPr>
              <p:cNvPr id="19" name="TextBox 2"/>
              <p:cNvSpPr txBox="1">
                <a:spLocks noChangeArrowheads="1"/>
              </p:cNvSpPr>
              <p:nvPr/>
            </p:nvSpPr>
            <p:spPr bwMode="auto">
              <a:xfrm>
                <a:off x="20058074" y="17352287"/>
                <a:ext cx="117170"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1.</a:t>
                </a:r>
              </a:p>
            </p:txBody>
          </p:sp>
          <p:sp>
            <p:nvSpPr>
              <p:cNvPr id="20" name="TextBox 2"/>
              <p:cNvSpPr txBox="1">
                <a:spLocks noChangeArrowheads="1"/>
              </p:cNvSpPr>
              <p:nvPr/>
            </p:nvSpPr>
            <p:spPr bwMode="auto">
              <a:xfrm>
                <a:off x="20030449" y="17768721"/>
                <a:ext cx="117171"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.5</a:t>
                </a:r>
              </a:p>
            </p:txBody>
          </p:sp>
          <p:sp>
            <p:nvSpPr>
              <p:cNvPr id="21" name="TextBox 2"/>
              <p:cNvSpPr txBox="1">
                <a:spLocks noChangeArrowheads="1"/>
              </p:cNvSpPr>
              <p:nvPr/>
            </p:nvSpPr>
            <p:spPr bwMode="auto">
              <a:xfrm>
                <a:off x="20069206" y="18192271"/>
                <a:ext cx="87582"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0</a:t>
                </a:r>
              </a:p>
            </p:txBody>
          </p:sp>
        </p:grpSp>
        <p:grpSp>
          <p:nvGrpSpPr>
            <p:cNvPr id="15" name="Group 21"/>
            <p:cNvGrpSpPr>
              <a:grpSpLocks/>
            </p:cNvGrpSpPr>
            <p:nvPr/>
          </p:nvGrpSpPr>
          <p:grpSpPr bwMode="auto">
            <a:xfrm>
              <a:off x="20030815" y="15165461"/>
              <a:ext cx="144480" cy="998948"/>
              <a:chOff x="20030803" y="17345143"/>
              <a:chExt cx="144877" cy="998634"/>
            </a:xfrm>
          </p:grpSpPr>
          <p:sp>
            <p:nvSpPr>
              <p:cNvPr id="16" name="TextBox 2"/>
              <p:cNvSpPr txBox="1">
                <a:spLocks noChangeArrowheads="1"/>
              </p:cNvSpPr>
              <p:nvPr/>
            </p:nvSpPr>
            <p:spPr bwMode="auto">
              <a:xfrm>
                <a:off x="20058510" y="17345143"/>
                <a:ext cx="117170"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1.</a:t>
                </a:r>
              </a:p>
            </p:txBody>
          </p:sp>
          <p:sp>
            <p:nvSpPr>
              <p:cNvPr id="17" name="TextBox 2"/>
              <p:cNvSpPr txBox="1">
                <a:spLocks noChangeArrowheads="1"/>
              </p:cNvSpPr>
              <p:nvPr/>
            </p:nvSpPr>
            <p:spPr bwMode="auto">
              <a:xfrm>
                <a:off x="20030803" y="17775664"/>
                <a:ext cx="117171"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.5</a:t>
                </a:r>
              </a:p>
            </p:txBody>
          </p:sp>
          <p:sp>
            <p:nvSpPr>
              <p:cNvPr id="18" name="TextBox 2"/>
              <p:cNvSpPr txBox="1">
                <a:spLocks noChangeArrowheads="1"/>
              </p:cNvSpPr>
              <p:nvPr/>
            </p:nvSpPr>
            <p:spPr bwMode="auto">
              <a:xfrm>
                <a:off x="20069590" y="18209664"/>
                <a:ext cx="87582" cy="1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0</a:t>
                </a:r>
              </a:p>
            </p:txBody>
          </p:sp>
        </p:grpSp>
      </p:grpSp>
      <p:sp>
        <p:nvSpPr>
          <p:cNvPr id="29" name="TextBox 2"/>
          <p:cNvSpPr txBox="1">
            <a:spLocks noChangeArrowheads="1"/>
          </p:cNvSpPr>
          <p:nvPr/>
        </p:nvSpPr>
        <p:spPr bwMode="auto">
          <a:xfrm>
            <a:off x="21788809" y="20648378"/>
            <a:ext cx="45704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tx1"/>
                </a:solidFill>
                <a:latin typeface="Rdg Vesta" pitchFamily="2" charset="0"/>
              </a:defRPr>
            </a:lvl1pPr>
            <a:lvl2pPr marL="742950" indent="-285750" eaLnBrk="0" hangingPunct="0">
              <a:defRPr sz="1700">
                <a:solidFill>
                  <a:schemeClr val="tx1"/>
                </a:solidFill>
                <a:latin typeface="Rdg Vesta" pitchFamily="2" charset="0"/>
              </a:defRPr>
            </a:lvl2pPr>
            <a:lvl3pPr marL="1143000" indent="-228600" eaLnBrk="0" hangingPunct="0">
              <a:defRPr sz="1700">
                <a:solidFill>
                  <a:schemeClr val="tx1"/>
                </a:solidFill>
                <a:latin typeface="Rdg Vesta" pitchFamily="2" charset="0"/>
              </a:defRPr>
            </a:lvl3pPr>
            <a:lvl4pPr marL="1600200" indent="-228600" eaLnBrk="0" hangingPunct="0">
              <a:defRPr sz="1700">
                <a:solidFill>
                  <a:schemeClr val="tx1"/>
                </a:solidFill>
                <a:latin typeface="Rdg Vesta" pitchFamily="2" charset="0"/>
              </a:defRPr>
            </a:lvl4pPr>
            <a:lvl5pPr marL="2057400" indent="-228600" eaLnBrk="0" hangingPunct="0">
              <a:defRPr sz="1700">
                <a:solidFill>
                  <a:schemeClr val="tx1"/>
                </a:solidFill>
                <a:latin typeface="Rdg Vesta" pitchFamily="2" charset="0"/>
              </a:defRPr>
            </a:lvl5pPr>
            <a:lvl6pPr marL="2514600" indent="-228600" eaLnBrk="0" fontAlgn="base" hangingPunct="0">
              <a:spcBef>
                <a:spcPct val="0"/>
              </a:spcBef>
              <a:spcAft>
                <a:spcPct val="0"/>
              </a:spcAft>
              <a:defRPr sz="1700">
                <a:solidFill>
                  <a:schemeClr val="tx1"/>
                </a:solidFill>
                <a:latin typeface="Rdg Vesta" pitchFamily="2" charset="0"/>
              </a:defRPr>
            </a:lvl6pPr>
            <a:lvl7pPr marL="2971800" indent="-228600" eaLnBrk="0" fontAlgn="base" hangingPunct="0">
              <a:spcBef>
                <a:spcPct val="0"/>
              </a:spcBef>
              <a:spcAft>
                <a:spcPct val="0"/>
              </a:spcAft>
              <a:defRPr sz="1700">
                <a:solidFill>
                  <a:schemeClr val="tx1"/>
                </a:solidFill>
                <a:latin typeface="Rdg Vesta" pitchFamily="2" charset="0"/>
              </a:defRPr>
            </a:lvl7pPr>
            <a:lvl8pPr marL="3429000" indent="-228600" eaLnBrk="0" fontAlgn="base" hangingPunct="0">
              <a:spcBef>
                <a:spcPct val="0"/>
              </a:spcBef>
              <a:spcAft>
                <a:spcPct val="0"/>
              </a:spcAft>
              <a:defRPr sz="1700">
                <a:solidFill>
                  <a:schemeClr val="tx1"/>
                </a:solidFill>
                <a:latin typeface="Rdg Vesta" pitchFamily="2" charset="0"/>
              </a:defRPr>
            </a:lvl8pPr>
            <a:lvl9pPr marL="3886200" indent="-228600" eaLnBrk="0" fontAlgn="base" hangingPunct="0">
              <a:spcBef>
                <a:spcPct val="0"/>
              </a:spcBef>
              <a:spcAft>
                <a:spcPct val="0"/>
              </a:spcAft>
              <a:defRPr sz="1700">
                <a:solidFill>
                  <a:schemeClr val="tx1"/>
                </a:solidFill>
                <a:latin typeface="Rdg Vesta" pitchFamily="2" charset="0"/>
              </a:defRPr>
            </a:lvl9pPr>
          </a:lstStyle>
          <a:p>
            <a:pPr eaLnBrk="1" hangingPunct="1"/>
            <a:r>
              <a:rPr lang="en-GB" sz="5400" dirty="0">
                <a:latin typeface="Arial" charset="0"/>
                <a:cs typeface="Arial" charset="0"/>
              </a:rPr>
              <a:t>c</a:t>
            </a:r>
            <a:r>
              <a:rPr lang="en-GB" sz="5400" dirty="0" smtClean="0">
                <a:latin typeface="Arial" charset="0"/>
                <a:cs typeface="Arial" charset="0"/>
              </a:rPr>
              <a:t>ontext &amp; test </a:t>
            </a:r>
          </a:p>
          <a:p>
            <a:pPr eaLnBrk="1" hangingPunct="1"/>
            <a:r>
              <a:rPr lang="en-GB" sz="5400" dirty="0">
                <a:latin typeface="Arial" charset="0"/>
                <a:cs typeface="Arial" charset="0"/>
              </a:rPr>
              <a:t>f</a:t>
            </a:r>
            <a:r>
              <a:rPr lang="en-GB" sz="5400" dirty="0" smtClean="0">
                <a:latin typeface="Arial" charset="0"/>
                <a:cs typeface="Arial" charset="0"/>
              </a:rPr>
              <a:t>ar (10. m)</a:t>
            </a:r>
            <a:endParaRPr lang="en-GB" sz="5400" dirty="0">
              <a:latin typeface="Arial" charset="0"/>
              <a:cs typeface="Arial" charset="0"/>
            </a:endParaRPr>
          </a:p>
        </p:txBody>
      </p:sp>
      <p:pic>
        <p:nvPicPr>
          <p:cNvPr id="2" name="sirww.mono3l1.00.31p5d5.31p5d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895761" y="3885564"/>
            <a:ext cx="609600" cy="609600"/>
          </a:xfrm>
          <a:prstGeom prst="rect">
            <a:avLst/>
          </a:prstGeom>
        </p:spPr>
      </p:pic>
      <p:pic>
        <p:nvPicPr>
          <p:cNvPr id="3" name="sirww.mono3l1.02.31p5d5.31p5d5.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931654" y="3885564"/>
            <a:ext cx="609600" cy="609600"/>
          </a:xfrm>
          <a:prstGeom prst="rect">
            <a:avLst/>
          </a:prstGeom>
        </p:spPr>
      </p:pic>
      <p:pic>
        <p:nvPicPr>
          <p:cNvPr id="30" name="sirww.mono3l1.10.31p5d5.31p5d5.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9968227" y="3885564"/>
            <a:ext cx="609600" cy="609600"/>
          </a:xfrm>
          <a:prstGeom prst="rect">
            <a:avLst/>
          </a:prstGeom>
        </p:spPr>
      </p:pic>
      <p:pic>
        <p:nvPicPr>
          <p:cNvPr id="31" name="sirww.mono3l1.08.31p5d5.31p5d5.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9080000" y="3885564"/>
            <a:ext cx="609600" cy="609600"/>
          </a:xfrm>
          <a:prstGeom prst="rect">
            <a:avLst/>
          </a:prstGeom>
        </p:spPr>
      </p:pic>
      <p:pic>
        <p:nvPicPr>
          <p:cNvPr id="32" name="sirww.mono3l1.06.31p5d5.31p5d5.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7985386" y="3909377"/>
            <a:ext cx="609600" cy="609600"/>
          </a:xfrm>
          <a:prstGeom prst="rect">
            <a:avLst/>
          </a:prstGeom>
        </p:spPr>
      </p:pic>
      <p:pic>
        <p:nvPicPr>
          <p:cNvPr id="33" name="sirww.mono3l1.04.31p5d5.31p5d5.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6879491" y="3883341"/>
            <a:ext cx="609600" cy="6096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3"/>
                </p:tgtEl>
              </p:cMediaNode>
            </p:audio>
            <p:audio>
              <p:cMediaNode vol="80000">
                <p:cTn id="4" fill="hold" display="0">
                  <p:stCondLst>
                    <p:cond delay="indefinite"/>
                  </p:stCondLst>
                  <p:endCondLst>
                    <p:cond evt="onStopAudio" delay="0">
                      <p:tgtEl>
                        <p:sldTgt/>
                      </p:tgtEl>
                    </p:cond>
                  </p:endCondLst>
                </p:cTn>
                <p:tgtEl>
                  <p:spTgt spid="30"/>
                </p:tgtEl>
              </p:cMediaNode>
            </p:audio>
            <p:audio>
              <p:cMediaNode vol="80000">
                <p:cTn id="5" fill="hold" display="0">
                  <p:stCondLst>
                    <p:cond delay="indefinite"/>
                  </p:stCondLst>
                  <p:endCondLst>
                    <p:cond evt="onStopAudio" delay="0">
                      <p:tgtEl>
                        <p:sldTgt/>
                      </p:tgtEl>
                    </p:cond>
                  </p:endCondLst>
                </p:cTn>
                <p:tgtEl>
                  <p:spTgt spid="31"/>
                </p:tgtEl>
              </p:cMediaNode>
            </p:audio>
            <p:audio>
              <p:cMediaNode vol="80000">
                <p:cTn id="6" fill="hold" display="0">
                  <p:stCondLst>
                    <p:cond delay="indefinite"/>
                  </p:stCondLst>
                  <p:endCondLst>
                    <p:cond evt="onStopAudio" delay="0">
                      <p:tgtEl>
                        <p:sldTgt/>
                      </p:tgtEl>
                    </p:cond>
                  </p:endCondLst>
                </p:cTn>
                <p:tgtEl>
                  <p:spTgt spid="32"/>
                </p:tgtEl>
              </p:cMediaNode>
            </p:audio>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172186" y="5850980"/>
            <a:ext cx="34790306" cy="26354928"/>
          </a:xfrm>
          <a:prstGeom prst="rect">
            <a:avLst/>
          </a:prstGeom>
        </p:spPr>
        <p:txBody>
          <a:bodyPr/>
          <a:lstStyle/>
          <a:p>
            <a:pPr marL="598488" lvl="0"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wash to watch continuum </a:t>
            </a:r>
            <a:endParaRPr lang="en-GB" sz="9600" kern="0" dirty="0">
              <a:latin typeface="Arial" pitchFamily="34" charset="0"/>
              <a:cs typeface="Arial" pitchFamily="34" charset="0"/>
            </a:endParaRP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 progressive increase in modulation depth</a:t>
            </a:r>
          </a:p>
          <a:p>
            <a:pPr marL="598488"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this has a substantial effect on </a:t>
            </a:r>
            <a:r>
              <a:rPr lang="en-GB" sz="9600" kern="0" dirty="0">
                <a:latin typeface="Arial" pitchFamily="34" charset="0"/>
                <a:cs typeface="Arial" pitchFamily="34" charset="0"/>
              </a:rPr>
              <a:t>test words’ </a:t>
            </a:r>
            <a:r>
              <a:rPr lang="en-GB" sz="9600" kern="0" dirty="0" smtClean="0">
                <a:latin typeface="Arial" pitchFamily="34" charset="0"/>
                <a:cs typeface="Arial" pitchFamily="34" charset="0"/>
              </a:rPr>
              <a:t>identity</a:t>
            </a:r>
          </a:p>
          <a:p>
            <a:pPr marL="598488" indent="-598488" defTabSz="3878263" eaLnBrk="0" hangingPunct="0">
              <a:lnSpc>
                <a:spcPct val="80000"/>
              </a:lnSpc>
              <a:spcBef>
                <a:spcPct val="60000"/>
              </a:spcBef>
              <a:buClr>
                <a:schemeClr val="tx2"/>
              </a:buClr>
              <a:buFont typeface="Arial" pitchFamily="34" charset="0"/>
              <a:buChar cha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little or no effect of test-word reverb.</a:t>
            </a:r>
          </a:p>
          <a:p>
            <a:pPr marL="598488" indent="-598488" defTabSz="3878263" eaLnBrk="0" hangingPunct="0">
              <a:lnSpc>
                <a:spcPct val="80000"/>
              </a:lnSpc>
              <a:spcBef>
                <a:spcPct val="60000"/>
              </a:spcBef>
              <a:buClr>
                <a:schemeClr val="tx2"/>
              </a:buClr>
              <a:buFont typeface="Arial" pitchFamily="34" charset="0"/>
              <a:buChar cha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only small effects of the context’s reverb.</a:t>
            </a:r>
          </a:p>
          <a:p>
            <a:pPr marL="598488" indent="-598488" defTabSz="3878263" eaLnBrk="0" hangingPunct="0">
              <a:lnSpc>
                <a:spcPct val="80000"/>
              </a:lnSpc>
              <a:spcBef>
                <a:spcPct val="60000"/>
              </a:spcBef>
              <a:buClr>
                <a:schemeClr val="tx2"/>
              </a:buClr>
              <a:buFont typeface="Arial" pitchFamily="34" charset="0"/>
              <a:buChar char="•"/>
            </a:pPr>
            <a:endParaRPr lang="en-GB" sz="9600" kern="0" dirty="0">
              <a:latin typeface="Arial" pitchFamily="34" charset="0"/>
              <a:cs typeface="Arial" pitchFamily="34" charset="0"/>
            </a:endParaRPr>
          </a:p>
          <a:p>
            <a:pPr marL="598488" indent="-598488" defTabSz="3878263" eaLnBrk="0" hangingPunct="0">
              <a:lnSpc>
                <a:spcPct val="80000"/>
              </a:lnSpc>
              <a:spcBef>
                <a:spcPct val="60000"/>
              </a:spcBef>
              <a:buClr>
                <a:schemeClr val="tx2"/>
              </a:buClr>
              <a:buFont typeface="Arial" pitchFamily="34" charset="0"/>
              <a:buChar char="•"/>
            </a:pPr>
            <a:r>
              <a:rPr lang="en-GB" sz="9600" kern="0" dirty="0" smtClean="0">
                <a:latin typeface="Arial" pitchFamily="34" charset="0"/>
                <a:cs typeface="Arial" pitchFamily="34" charset="0"/>
              </a:rPr>
              <a:t> difficult to understand in terms of modulation processing;</a:t>
            </a:r>
          </a:p>
          <a:p>
            <a:pPr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 no apparent effects of reverb. on the test-word’s modulation </a:t>
            </a:r>
          </a:p>
          <a:p>
            <a:pPr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 little effect of anything resembling modulation masking</a:t>
            </a:r>
          </a:p>
          <a:p>
            <a:pPr lvl="0" defTabSz="3878263" eaLnBrk="0" hangingPunct="0">
              <a:lnSpc>
                <a:spcPct val="80000"/>
              </a:lnSpc>
              <a:spcBef>
                <a:spcPct val="60000"/>
              </a:spcBef>
              <a:buClr>
                <a:schemeClr val="tx2"/>
              </a:buClr>
            </a:pPr>
            <a:r>
              <a:rPr lang="en-GB" sz="9600" kern="0" dirty="0" smtClean="0">
                <a:latin typeface="Arial" pitchFamily="34" charset="0"/>
                <a:cs typeface="Arial" pitchFamily="34" charset="0"/>
              </a:rPr>
              <a:t>  </a:t>
            </a:r>
          </a:p>
          <a:p>
            <a:pPr marL="598488" lvl="0" indent="-598488" defTabSz="3878263" eaLnBrk="0" hangingPunct="0">
              <a:lnSpc>
                <a:spcPct val="80000"/>
              </a:lnSpc>
              <a:spcBef>
                <a:spcPct val="60000"/>
              </a:spcBef>
              <a:buClr>
                <a:schemeClr val="tx2"/>
              </a:buClr>
              <a:buFont typeface="Arial" pitchFamily="34" charset="0"/>
              <a:buChar cha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easy to understand in terms of reverberant ‘tails’</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 onsets important for this distinction</a:t>
            </a:r>
          </a:p>
          <a:p>
            <a:pPr lvl="0" defTabSz="3878263" eaLnBrk="0" hangingPunct="0">
              <a:lnSpc>
                <a:spcPct val="80000"/>
              </a:lnSpc>
              <a:spcBef>
                <a:spcPct val="60000"/>
              </a:spcBef>
              <a:buClr>
                <a:schemeClr val="tx2"/>
              </a:buClr>
            </a:pPr>
            <a:r>
              <a:rPr lang="en-GB" sz="9600" kern="0" dirty="0">
                <a:latin typeface="Arial" pitchFamily="34" charset="0"/>
                <a:cs typeface="Arial" pitchFamily="34" charset="0"/>
              </a:rPr>
              <a:t> </a:t>
            </a:r>
            <a:r>
              <a:rPr lang="en-GB" sz="9600" kern="0" dirty="0" smtClean="0">
                <a:latin typeface="Arial" pitchFamily="34" charset="0"/>
                <a:cs typeface="Arial" pitchFamily="34" charset="0"/>
              </a:rPr>
              <a:t> - tails don’t affect onsets much</a:t>
            </a:r>
          </a:p>
          <a:p>
            <a:pPr lvl="0" defTabSz="3878263" eaLnBrk="0" hangingPunct="0">
              <a:lnSpc>
                <a:spcPct val="80000"/>
              </a:lnSpc>
              <a:spcBef>
                <a:spcPct val="60000"/>
              </a:spcBef>
              <a:buClr>
                <a:schemeClr val="tx2"/>
              </a:buClr>
            </a:pPr>
            <a:endParaRPr kumimoji="0" lang="en-US" sz="9600" b="0" i="0" u="none" strike="noStrike" kern="0" cap="none" spc="0" normalizeH="0" baseline="0" noProof="0" dirty="0" smtClean="0">
              <a:ln>
                <a:noFill/>
              </a:ln>
              <a:solidFill>
                <a:srgbClr val="106DB6"/>
              </a:solidFill>
              <a:effectLst/>
              <a:uLnTx/>
              <a:uFillTx/>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lvl="0" indent="-598488" defTabSz="3878263" eaLnBrk="0" hangingPunct="0">
              <a:lnSpc>
                <a:spcPct val="80000"/>
              </a:lnSpc>
              <a:spcBef>
                <a:spcPct val="60000"/>
              </a:spcBef>
              <a:buClr>
                <a:schemeClr val="tx2"/>
              </a:buClr>
              <a:buFontTx/>
              <a:buChar char="•"/>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extLst>
      <p:ext uri="{BB962C8B-B14F-4D97-AF65-F5344CB8AC3E}">
        <p14:creationId xmlns:p14="http://schemas.microsoft.com/office/powerpoint/2010/main" val="39722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3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10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left)">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1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10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ipe(left)">
                                      <p:cBhvr>
                                        <p:cTn id="36" dur="1000"/>
                                        <p:tgtEl>
                                          <p:spTgt spid="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wipe(left)">
                                      <p:cBhvr>
                                        <p:cTn id="41" dur="1000"/>
                                        <p:tgtEl>
                                          <p:spTgt spid="2">
                                            <p:txEl>
                                              <p:pRg st="8" end="8"/>
                                            </p:txEl>
                                          </p:spTgt>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Effect transition="in" filter="wipe(left)">
                                      <p:cBhvr>
                                        <p:cTn id="45" dur="1000"/>
                                        <p:tgtEl>
                                          <p:spTgt spid="2">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xEl>
                                              <p:pRg st="10" end="10"/>
                                            </p:txEl>
                                          </p:spTgt>
                                        </p:tgtEl>
                                        <p:attrNameLst>
                                          <p:attrName>style.visibility</p:attrName>
                                        </p:attrNameLst>
                                      </p:cBhvr>
                                      <p:to>
                                        <p:strVal val="visible"/>
                                      </p:to>
                                    </p:set>
                                    <p:animEffect transition="in" filter="wipe(left)">
                                      <p:cBhvr>
                                        <p:cTn id="50" dur="1000"/>
                                        <p:tgtEl>
                                          <p:spTgt spid="2">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Effect transition="in" filter="wipe(left)">
                                      <p:cBhvr>
                                        <p:cTn id="55" dur="1000"/>
                                        <p:tgtEl>
                                          <p:spTgt spid="2">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txEl>
                                              <p:pRg st="12" end="12"/>
                                            </p:txEl>
                                          </p:spTgt>
                                        </p:tgtEl>
                                        <p:attrNameLst>
                                          <p:attrName>style.visibility</p:attrName>
                                        </p:attrNameLst>
                                      </p:cBhvr>
                                      <p:to>
                                        <p:strVal val="visible"/>
                                      </p:to>
                                    </p:set>
                                    <p:animEffect transition="in" filter="wipe(left)">
                                      <p:cBhvr>
                                        <p:cTn id="60"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0294" y="4482828"/>
            <a:ext cx="36220024" cy="19790033"/>
          </a:xfrm>
          <a:prstGeom prst="rect">
            <a:avLst/>
          </a:prstGeom>
        </p:spPr>
        <p:txBody>
          <a:bodyPr wrap="square">
            <a:spAutoFit/>
          </a:bodyPr>
          <a:lstStyle/>
          <a:p>
            <a:r>
              <a:rPr lang="en-GB" sz="8000" dirty="0"/>
              <a:t>The idea that constancy precedes grouping of the </a:t>
            </a:r>
            <a:r>
              <a:rPr lang="en-GB" sz="8000" dirty="0" err="1"/>
              <a:t>vocoder’s</a:t>
            </a:r>
            <a:r>
              <a:rPr lang="en-GB" sz="8000" dirty="0"/>
              <a:t> bands is also consistent with the difficulties encountered by users of cochlear implants when they are in cocktail-party situations</a:t>
            </a:r>
            <a:r>
              <a:rPr lang="en-GB" sz="8000" dirty="0" smtClean="0"/>
              <a:t>;</a:t>
            </a:r>
          </a:p>
          <a:p>
            <a:endParaRPr lang="en-GB" sz="8000" dirty="0"/>
          </a:p>
          <a:p>
            <a:r>
              <a:rPr lang="en-GB" sz="8000" dirty="0" smtClean="0"/>
              <a:t> </a:t>
            </a:r>
            <a:r>
              <a:rPr lang="en-GB" sz="8000" dirty="0"/>
              <a:t>the grouping of the bands is largely of the type that comes after constancy, and so the factors responsible for this grouping are of limited utility in segregating sources (Nelson et al., 2003; Qin and </a:t>
            </a:r>
            <a:r>
              <a:rPr lang="en-GB" sz="8000" dirty="0" err="1"/>
              <a:t>Oxenham</a:t>
            </a:r>
            <a:r>
              <a:rPr lang="en-GB" sz="8000" dirty="0"/>
              <a:t>, 2003; Stickney et al. 2004). </a:t>
            </a:r>
            <a:endParaRPr lang="en-GB" sz="8000" dirty="0" smtClean="0"/>
          </a:p>
          <a:p>
            <a:endParaRPr lang="en-GB" sz="8000" dirty="0"/>
          </a:p>
          <a:p>
            <a:r>
              <a:rPr lang="en-GB" sz="8000" dirty="0" smtClean="0"/>
              <a:t>A </a:t>
            </a:r>
            <a:r>
              <a:rPr lang="en-GB" sz="8000" dirty="0"/>
              <a:t>related finding is that interactions between reverberation effects and masking effects are less apparent with </a:t>
            </a:r>
            <a:r>
              <a:rPr lang="en-GB" sz="8000" dirty="0" err="1"/>
              <a:t>vocoder</a:t>
            </a:r>
            <a:r>
              <a:rPr lang="en-GB" sz="8000" dirty="0"/>
              <a:t> simulations than they are with unprocessed speech (</a:t>
            </a:r>
            <a:r>
              <a:rPr lang="en-GB" sz="8000" dirty="0" err="1"/>
              <a:t>Poissant</a:t>
            </a:r>
            <a:r>
              <a:rPr lang="en-GB" sz="8000" dirty="0"/>
              <a:t> et al., 2006). </a:t>
            </a:r>
            <a:endParaRPr lang="en-GB" sz="8000" dirty="0" smtClean="0"/>
          </a:p>
          <a:p>
            <a:endParaRPr lang="en-GB" sz="8000" dirty="0"/>
          </a:p>
          <a:p>
            <a:r>
              <a:rPr lang="en-GB" sz="8000" dirty="0" smtClean="0"/>
              <a:t>This </a:t>
            </a:r>
            <a:r>
              <a:rPr lang="en-GB" sz="8000" dirty="0"/>
              <a:t>result-pattern seems to come about through the progressive scrambling of the fine-structure segregation cues as reverberation increases in unprocessed speech, which does not occur in </a:t>
            </a:r>
            <a:r>
              <a:rPr lang="en-GB" sz="8000" dirty="0" err="1"/>
              <a:t>vocoder</a:t>
            </a:r>
            <a:r>
              <a:rPr lang="en-GB" sz="8000" dirty="0"/>
              <a:t> simulations where these 'primitive' segregation cues are much less prevalent.</a:t>
            </a:r>
          </a:p>
        </p:txBody>
      </p:sp>
    </p:spTree>
    <p:extLst>
      <p:ext uri="{BB962C8B-B14F-4D97-AF65-F5344CB8AC3E}">
        <p14:creationId xmlns:p14="http://schemas.microsoft.com/office/powerpoint/2010/main" val="3346739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115870" y="6010198"/>
            <a:ext cx="40254340" cy="26860688"/>
          </a:xfrm>
          <a:prstGeom prst="rect">
            <a:avLst/>
          </a:prstGeom>
        </p:spPr>
        <p:txBody>
          <a:bodyPr/>
          <a:lstStyle/>
          <a:p>
            <a:pPr marL="598488" lvl="0" indent="-598488" defTabSz="3878263" eaLnBrk="0" hangingPunct="0">
              <a:lnSpc>
                <a:spcPct val="80000"/>
              </a:lnSpc>
              <a:spcBef>
                <a:spcPct val="60000"/>
              </a:spcBef>
              <a:buClr>
                <a:schemeClr val="tx2"/>
              </a:buClr>
              <a:buFontTx/>
              <a:buChar char="•"/>
              <a:defRPr/>
            </a:pPr>
            <a:r>
              <a:rPr lang="en-US" sz="9600" kern="0" dirty="0" smtClean="0">
                <a:latin typeface="Arial" pitchFamily="34" charset="0"/>
                <a:cs typeface="Arial" pitchFamily="34" charset="0"/>
              </a:rPr>
              <a:t> </a:t>
            </a:r>
            <a:r>
              <a:rPr lang="en-US" sz="9600" dirty="0">
                <a:latin typeface="Arial" pitchFamily="34" charset="0"/>
                <a:cs typeface="Arial" pitchFamily="34" charset="0"/>
              </a:rPr>
              <a:t>grouping after (visual shape) constancy</a:t>
            </a:r>
          </a:p>
          <a:p>
            <a:pPr marL="598488" indent="-598488" defTabSz="3878263" eaLnBrk="0" hangingPunct="0">
              <a:lnSpc>
                <a:spcPct val="80000"/>
              </a:lnSpc>
              <a:spcBef>
                <a:spcPct val="60000"/>
              </a:spcBef>
              <a:buClr>
                <a:schemeClr val="tx2"/>
              </a:buClr>
              <a:buFontTx/>
              <a:buChar char="•"/>
              <a:defRPr/>
            </a:pPr>
            <a:endParaRPr lang="en-US"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lang="en-US" sz="9600" kern="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US"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lang="en-US" sz="9600" kern="0" dirty="0" smtClean="0">
              <a:solidFill>
                <a:srgbClr val="009900"/>
              </a:solidFill>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lang="en-GB" sz="9600" kern="0" dirty="0" smtClean="0">
              <a:solidFill>
                <a:srgbClr val="009900"/>
              </a:solidFill>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indent="-598488" defTabSz="3878263" eaLnBrk="0" hangingPunct="0">
              <a:lnSpc>
                <a:spcPct val="80000"/>
              </a:lnSpc>
              <a:spcBef>
                <a:spcPct val="60000"/>
              </a:spcBef>
              <a:buClr>
                <a:schemeClr val="tx2"/>
              </a:buClr>
              <a:buFontTx/>
              <a:buChar char="•"/>
              <a:defRPr/>
            </a:pPr>
            <a:r>
              <a:rPr lang="en-US" sz="9600" kern="0" dirty="0" smtClean="0">
                <a:latin typeface="Arial" pitchFamily="34" charset="0"/>
                <a:cs typeface="Arial" pitchFamily="34" charset="0"/>
              </a:rPr>
              <a:t> grouping </a:t>
            </a:r>
            <a:r>
              <a:rPr lang="en-US" sz="9600" kern="0" dirty="0">
                <a:latin typeface="Arial" pitchFamily="34" charset="0"/>
                <a:cs typeface="Arial" pitchFamily="34" charset="0"/>
              </a:rPr>
              <a:t>before (visual shape) constancy</a:t>
            </a: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800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
        <p:nvSpPr>
          <p:cNvPr id="9" name="Rectangle 8"/>
          <p:cNvSpPr/>
          <p:nvPr/>
        </p:nvSpPr>
        <p:spPr>
          <a:xfrm>
            <a:off x="972994" y="1009538"/>
            <a:ext cx="36719132" cy="2639249"/>
          </a:xfrm>
          <a:prstGeom prst="rect">
            <a:avLst/>
          </a:prstGeom>
        </p:spPr>
        <p:txBody>
          <a:bodyPr wrap="square">
            <a:spAutoFit/>
          </a:bodyPr>
          <a:lstStyle/>
          <a:p>
            <a:pPr marL="598488" lvl="0" indent="-598488" defTabSz="3878263" eaLnBrk="0" hangingPunct="0">
              <a:lnSpc>
                <a:spcPts val="7700"/>
              </a:lnSpc>
              <a:spcBef>
                <a:spcPts val="4200"/>
              </a:spcBef>
              <a:buClr>
                <a:schemeClr val="tx2"/>
              </a:buClr>
              <a:defRPr/>
            </a:pPr>
            <a:r>
              <a:rPr lang="en-US" sz="9600" dirty="0" smtClean="0">
                <a:latin typeface="Arial" pitchFamily="34" charset="0"/>
                <a:cs typeface="Arial" pitchFamily="34" charset="0"/>
              </a:rPr>
              <a:t>Palmer, S.E. Brooks, J.L. &amp; Nelson, R. (2003) </a:t>
            </a:r>
          </a:p>
          <a:p>
            <a:pPr marL="598488" lvl="0" indent="-598488" defTabSz="3878263" eaLnBrk="0" hangingPunct="0">
              <a:lnSpc>
                <a:spcPts val="7700"/>
              </a:lnSpc>
              <a:spcBef>
                <a:spcPts val="4200"/>
              </a:spcBef>
              <a:buClr>
                <a:schemeClr val="tx2"/>
              </a:buClr>
              <a:defRPr/>
            </a:pPr>
            <a:r>
              <a:rPr lang="en-US" sz="9600" i="1" dirty="0" smtClean="0">
                <a:latin typeface="Arial" pitchFamily="34" charset="0"/>
                <a:cs typeface="Arial" pitchFamily="34" charset="0"/>
              </a:rPr>
              <a:t>When does grouping happen</a:t>
            </a:r>
            <a:r>
              <a:rPr lang="en-US" sz="9600" dirty="0" smtClean="0">
                <a:latin typeface="Arial" pitchFamily="34" charset="0"/>
                <a:cs typeface="Arial" pitchFamily="34" charset="0"/>
              </a:rPr>
              <a:t>? </a:t>
            </a:r>
            <a:r>
              <a:rPr lang="en-US" sz="9600" dirty="0" err="1" smtClean="0">
                <a:latin typeface="Arial" pitchFamily="34" charset="0"/>
                <a:cs typeface="Arial" pitchFamily="34" charset="0"/>
              </a:rPr>
              <a:t>Acta</a:t>
            </a:r>
            <a:r>
              <a:rPr lang="en-US" sz="9600" dirty="0" smtClean="0">
                <a:latin typeface="Arial" pitchFamily="34" charset="0"/>
                <a:cs typeface="Arial" pitchFamily="34" charset="0"/>
              </a:rPr>
              <a:t> </a:t>
            </a:r>
            <a:r>
              <a:rPr lang="en-US" sz="9600" dirty="0" err="1" smtClean="0">
                <a:latin typeface="Arial" pitchFamily="34" charset="0"/>
                <a:cs typeface="Arial" pitchFamily="34" charset="0"/>
              </a:rPr>
              <a:t>Psychologia</a:t>
            </a:r>
            <a:r>
              <a:rPr lang="en-US" sz="9600" dirty="0" smtClean="0">
                <a:latin typeface="Arial" pitchFamily="34" charset="0"/>
                <a:cs typeface="Arial" pitchFamily="34" charset="0"/>
              </a:rPr>
              <a:t>, 114, 311-330</a:t>
            </a:r>
            <a:endParaRPr lang="en-US" sz="9600" kern="0" dirty="0" smtClean="0">
              <a:latin typeface="Arial" pitchFamily="34" charset="0"/>
              <a:cs typeface="Arial" pitchFamily="34" charset="0"/>
            </a:endParaRPr>
          </a:p>
        </p:txBody>
      </p:sp>
      <p:grpSp>
        <p:nvGrpSpPr>
          <p:cNvPr id="2" name="Group 1"/>
          <p:cNvGrpSpPr/>
          <p:nvPr/>
        </p:nvGrpSpPr>
        <p:grpSpPr>
          <a:xfrm>
            <a:off x="8045706" y="22484828"/>
            <a:ext cx="23487158" cy="9920365"/>
            <a:chOff x="9188364" y="8724842"/>
            <a:chExt cx="23487158" cy="9920365"/>
          </a:xfrm>
        </p:grpSpPr>
        <p:pic>
          <p:nvPicPr>
            <p:cNvPr id="1026" name="Picture 2" descr="F:\steering group Dec 2010\shape_files\colorSimilarityDepth.jpg"/>
            <p:cNvPicPr>
              <a:picLocks noChangeAspect="1" noChangeArrowheads="1"/>
            </p:cNvPicPr>
            <p:nvPr/>
          </p:nvPicPr>
          <p:blipFill>
            <a:blip r:embed="rId3"/>
            <a:srcRect/>
            <a:stretch>
              <a:fillRect/>
            </a:stretch>
          </p:blipFill>
          <p:spPr bwMode="auto">
            <a:xfrm>
              <a:off x="9188364" y="8802707"/>
              <a:ext cx="9842500" cy="9842500"/>
            </a:xfrm>
            <a:prstGeom prst="rect">
              <a:avLst/>
            </a:prstGeom>
            <a:noFill/>
          </p:spPr>
        </p:pic>
        <p:pic>
          <p:nvPicPr>
            <p:cNvPr id="1027" name="Picture 3" descr="F:\steering group Dec 2010\shape_files\colorSimilarityUpright.jpg"/>
            <p:cNvPicPr>
              <a:picLocks noChangeAspect="1" noChangeArrowheads="1"/>
            </p:cNvPicPr>
            <p:nvPr/>
          </p:nvPicPr>
          <p:blipFill>
            <a:blip r:embed="rId4"/>
            <a:srcRect/>
            <a:stretch>
              <a:fillRect/>
            </a:stretch>
          </p:blipFill>
          <p:spPr bwMode="auto">
            <a:xfrm>
              <a:off x="22833022" y="8724842"/>
              <a:ext cx="9842500" cy="9842500"/>
            </a:xfrm>
            <a:prstGeom prst="rect">
              <a:avLst/>
            </a:prstGeom>
            <a:noFill/>
          </p:spPr>
        </p:pic>
      </p:grpSp>
      <p:pic>
        <p:nvPicPr>
          <p:cNvPr id="89090" name="Picture 2"/>
          <p:cNvPicPr>
            <a:picLocks noChangeAspect="1" noChangeArrowheads="1"/>
          </p:cNvPicPr>
          <p:nvPr/>
        </p:nvPicPr>
        <p:blipFill rotWithShape="1">
          <a:blip r:embed="rId5" cstate="print"/>
          <a:srcRect r="50000"/>
          <a:stretch/>
        </p:blipFill>
        <p:spPr bwMode="auto">
          <a:xfrm>
            <a:off x="7336145" y="7888536"/>
            <a:ext cx="11261622" cy="11082297"/>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52827"/>
          <a:stretch/>
        </p:blipFill>
        <p:spPr bwMode="auto">
          <a:xfrm>
            <a:off x="20468158" y="7777292"/>
            <a:ext cx="10624882" cy="110822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89090"/>
                                        </p:tgtEl>
                                        <p:attrNameLst>
                                          <p:attrName>style.visibility</p:attrName>
                                        </p:attrNameLst>
                                      </p:cBhvr>
                                      <p:to>
                                        <p:strVal val="visible"/>
                                      </p:to>
                                    </p:set>
                                    <p:animEffect transition="in" filter="barn(outVertical)">
                                      <p:cBhvr>
                                        <p:cTn id="11" dur="1000"/>
                                        <p:tgtEl>
                                          <p:spTgt spid="8909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wipe(left)">
                                      <p:cBhvr>
                                        <p:cTn id="21" dur="1000"/>
                                        <p:tgtEl>
                                          <p:spTgt spid="4">
                                            <p:txEl>
                                              <p:pRg st="7" end="7"/>
                                            </p:txEl>
                                          </p:spTgt>
                                        </p:tgtEl>
                                      </p:cBhvr>
                                    </p:animEffect>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out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67299" y="7435156"/>
            <a:ext cx="40576785" cy="12745416"/>
          </a:xfrm>
          <a:prstGeom prst="rect">
            <a:avLst/>
          </a:prstGeom>
        </p:spPr>
        <p:txBody>
          <a:bodyPr/>
          <a:lstStyle/>
          <a:p>
            <a:pPr marL="598488" lvl="0" indent="-598488" defTabSz="3878263" eaLnBrk="0" hangingPunct="0">
              <a:lnSpc>
                <a:spcPct val="80000"/>
              </a:lnSpc>
              <a:spcBef>
                <a:spcPct val="60000"/>
              </a:spcBef>
              <a:buClr>
                <a:schemeClr val="tx2"/>
              </a:buClr>
              <a:buFontTx/>
              <a:buChar char="•"/>
              <a:defRPr/>
            </a:pPr>
            <a:r>
              <a:rPr lang="en-US" sz="9600" dirty="0" smtClean="0">
                <a:latin typeface="Arial" pitchFamily="34" charset="0"/>
                <a:cs typeface="Arial" pitchFamily="34" charset="0"/>
              </a:rPr>
              <a:t> constancy effects </a:t>
            </a:r>
            <a:r>
              <a:rPr lang="en-US" sz="9600" i="1" dirty="0" smtClean="0">
                <a:latin typeface="Arial" pitchFamily="34" charset="0"/>
                <a:cs typeface="Arial" pitchFamily="34" charset="0"/>
              </a:rPr>
              <a:t>are</a:t>
            </a:r>
            <a:r>
              <a:rPr lang="en-US" sz="9600" dirty="0" smtClean="0">
                <a:latin typeface="Arial" pitchFamily="34" charset="0"/>
                <a:cs typeface="Arial" pitchFamily="34" charset="0"/>
              </a:rPr>
              <a:t> interference effects </a:t>
            </a:r>
          </a:p>
          <a:p>
            <a:pPr marL="598488" lvl="0"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for example, in the second demo;</a:t>
            </a:r>
          </a:p>
          <a:p>
            <a:pPr lvl="0"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 </a:t>
            </a:r>
            <a:r>
              <a:rPr lang="en-GB" sz="9600" dirty="0">
                <a:latin typeface="Arial" pitchFamily="34" charset="0"/>
                <a:cs typeface="Arial" pitchFamily="34" charset="0"/>
              </a:rPr>
              <a:t>contexts interfere in that they distort the ovoid's perceived </a:t>
            </a:r>
            <a:r>
              <a:rPr lang="en-GB" sz="9600" dirty="0" smtClean="0">
                <a:latin typeface="Arial" pitchFamily="34" charset="0"/>
                <a:cs typeface="Arial" pitchFamily="34" charset="0"/>
              </a:rPr>
              <a:t>shape</a:t>
            </a:r>
          </a:p>
          <a:p>
            <a:pPr lvl="0"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 </a:t>
            </a:r>
            <a:r>
              <a:rPr lang="en-US" sz="9600" kern="0" dirty="0">
                <a:latin typeface="Arial" pitchFamily="34" charset="0"/>
                <a:cs typeface="Arial" pitchFamily="34" charset="0"/>
              </a:rPr>
              <a:t>and when hearing ‘takes </a:t>
            </a:r>
            <a:r>
              <a:rPr lang="en-US" sz="9600" kern="0" dirty="0" smtClean="0">
                <a:latin typeface="Arial" pitchFamily="34" charset="0"/>
                <a:cs typeface="Arial" pitchFamily="34" charset="0"/>
              </a:rPr>
              <a:t>account’ of the  </a:t>
            </a:r>
            <a:r>
              <a:rPr lang="en-US" sz="9600" kern="0" dirty="0">
                <a:latin typeface="Arial" pitchFamily="34" charset="0"/>
                <a:cs typeface="Arial" pitchFamily="34" charset="0"/>
              </a:rPr>
              <a:t>context’s </a:t>
            </a:r>
            <a:r>
              <a:rPr lang="en-US" sz="9600" kern="0" dirty="0" smtClean="0">
                <a:latin typeface="Arial" pitchFamily="34" charset="0"/>
                <a:cs typeface="Arial" pitchFamily="34" charset="0"/>
              </a:rPr>
              <a:t>reverb.</a:t>
            </a:r>
            <a:endParaRPr lang="en-US" sz="9600" dirty="0" smtClean="0">
              <a:latin typeface="Arial" pitchFamily="34" charset="0"/>
              <a:cs typeface="Arial" pitchFamily="34" charset="0"/>
            </a:endParaRPr>
          </a:p>
          <a:p>
            <a:pPr lvl="0"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 contexts </a:t>
            </a:r>
            <a:r>
              <a:rPr lang="en-US" sz="9600" dirty="0">
                <a:latin typeface="Arial" pitchFamily="34" charset="0"/>
                <a:cs typeface="Arial" pitchFamily="34" charset="0"/>
              </a:rPr>
              <a:t>interfere in that they distort the </a:t>
            </a:r>
            <a:r>
              <a:rPr lang="en-US" sz="9600" kern="0" dirty="0">
                <a:latin typeface="Arial" pitchFamily="34" charset="0"/>
                <a:cs typeface="Arial" pitchFamily="34" charset="0"/>
              </a:rPr>
              <a:t>subsequent </a:t>
            </a:r>
            <a:r>
              <a:rPr lang="en-US" sz="9600" kern="0" dirty="0" smtClean="0">
                <a:latin typeface="Arial" pitchFamily="34" charset="0"/>
                <a:cs typeface="Arial" pitchFamily="34" charset="0"/>
              </a:rPr>
              <a:t>words</a:t>
            </a:r>
            <a:r>
              <a:rPr lang="en-US" sz="9600" kern="0" dirty="0">
                <a:latin typeface="Arial" pitchFamily="34" charset="0"/>
                <a:cs typeface="Arial" pitchFamily="34" charset="0"/>
              </a:rPr>
              <a:t>’ </a:t>
            </a:r>
            <a:r>
              <a:rPr lang="en-US" sz="9600" kern="0" dirty="0" smtClean="0">
                <a:latin typeface="Arial" pitchFamily="34" charset="0"/>
                <a:cs typeface="Arial" pitchFamily="34" charset="0"/>
              </a:rPr>
              <a:t>identities</a:t>
            </a:r>
            <a:r>
              <a:rPr lang="en-US" sz="9600" dirty="0" smtClean="0">
                <a:latin typeface="Arial" pitchFamily="34" charset="0"/>
                <a:cs typeface="Arial" pitchFamily="34" charset="0"/>
              </a:rPr>
              <a:t> </a:t>
            </a:r>
            <a:endParaRPr lang="en-US"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a:t>
            </a:r>
          </a:p>
          <a:p>
            <a:pPr marL="598488" lvl="0"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800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extLst>
      <p:ext uri="{BB962C8B-B14F-4D97-AF65-F5344CB8AC3E}">
        <p14:creationId xmlns:p14="http://schemas.microsoft.com/office/powerpoint/2010/main" val="32380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1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44430" y="4266804"/>
            <a:ext cx="40576785" cy="18218024"/>
          </a:xfrm>
          <a:prstGeom prst="rect">
            <a:avLst/>
          </a:prstGeom>
        </p:spPr>
        <p:txBody>
          <a:bodyPr/>
          <a:lstStyle/>
          <a:p>
            <a:pPr lvl="0"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r>
              <a:rPr lang="en-US" sz="9600" dirty="0" smtClean="0">
                <a:latin typeface="Arial" pitchFamily="34" charset="0"/>
                <a:cs typeface="Arial" pitchFamily="34" charset="0"/>
              </a:rPr>
              <a:t> interference effects on this time scale are not particularly ubiquitous </a:t>
            </a:r>
          </a:p>
          <a:p>
            <a:pPr marL="598488" lvl="0"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(in speech, ‘extrinsic’ effects, from beyond the syllable, tend to be weak) </a:t>
            </a:r>
          </a:p>
          <a:p>
            <a:pPr marL="598488" lvl="0" indent="-598488" defTabSz="3878263" eaLnBrk="0" hangingPunct="0">
              <a:lnSpc>
                <a:spcPct val="80000"/>
              </a:lnSpc>
              <a:spcBef>
                <a:spcPct val="60000"/>
              </a:spcBef>
              <a:buClr>
                <a:schemeClr val="tx2"/>
              </a:buClr>
              <a:buFontTx/>
              <a:buChar char="•"/>
              <a:defRPr/>
            </a:pPr>
            <a:r>
              <a:rPr lang="en-US" sz="9600" dirty="0">
                <a:latin typeface="Arial" pitchFamily="34" charset="0"/>
                <a:cs typeface="Arial" pitchFamily="34" charset="0"/>
              </a:rPr>
              <a:t> </a:t>
            </a:r>
            <a:r>
              <a:rPr lang="en-US" sz="9600" dirty="0" smtClean="0">
                <a:latin typeface="Arial" pitchFamily="34" charset="0"/>
                <a:cs typeface="Arial" pitchFamily="34" charset="0"/>
              </a:rPr>
              <a:t>forward modulation masking; </a:t>
            </a:r>
          </a:p>
          <a:p>
            <a:pPr lvl="0"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 does occur at high(</a:t>
            </a:r>
            <a:r>
              <a:rPr lang="en-US" sz="9600" dirty="0" err="1" smtClean="0">
                <a:latin typeface="Arial" pitchFamily="34" charset="0"/>
                <a:cs typeface="Arial" pitchFamily="34" charset="0"/>
              </a:rPr>
              <a:t>ish</a:t>
            </a:r>
            <a:r>
              <a:rPr lang="en-US" sz="9600" dirty="0" smtClean="0">
                <a:latin typeface="Arial" pitchFamily="34" charset="0"/>
                <a:cs typeface="Arial" pitchFamily="34" charset="0"/>
              </a:rPr>
              <a:t>) modulation frequencies (&gt;20 Hz)</a:t>
            </a:r>
          </a:p>
          <a:p>
            <a:pPr lvl="0"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 unlikely to affect modulation frequencies important in speech (&lt;16 Hz)</a:t>
            </a:r>
            <a:endParaRPr lang="en-US" sz="9600" dirty="0">
              <a:latin typeface="Arial" pitchFamily="34" charset="0"/>
              <a:cs typeface="Arial" pitchFamily="34" charset="0"/>
            </a:endParaRPr>
          </a:p>
          <a:p>
            <a:pPr lvl="0" defTabSz="3878263" eaLnBrk="0" hangingPunct="0">
              <a:lnSpc>
                <a:spcPct val="80000"/>
              </a:lnSpc>
              <a:spcBef>
                <a:spcPct val="60000"/>
              </a:spcBef>
              <a:buClr>
                <a:schemeClr val="tx2"/>
              </a:buClr>
              <a:defRPr/>
            </a:pPr>
            <a:r>
              <a:rPr lang="nl-NL" sz="9600" dirty="0" smtClean="0">
                <a:latin typeface="Arial" pitchFamily="34" charset="0"/>
                <a:cs typeface="Arial" pitchFamily="34" charset="0"/>
              </a:rPr>
              <a:t>      (Wojtczak </a:t>
            </a:r>
            <a:r>
              <a:rPr lang="nl-NL" sz="9600" dirty="0">
                <a:latin typeface="Arial" pitchFamily="34" charset="0"/>
                <a:cs typeface="Arial" pitchFamily="34" charset="0"/>
              </a:rPr>
              <a:t>&amp; </a:t>
            </a:r>
            <a:r>
              <a:rPr lang="nl-NL" sz="9600" dirty="0" smtClean="0">
                <a:latin typeface="Arial" pitchFamily="34" charset="0"/>
                <a:cs typeface="Arial" pitchFamily="34" charset="0"/>
              </a:rPr>
              <a:t>Viemeister, 2005)</a:t>
            </a:r>
          </a:p>
          <a:p>
            <a:pPr lvl="0"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a:t>
            </a:r>
          </a:p>
          <a:p>
            <a:pPr marL="598488" lvl="0"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800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extLst>
      <p:ext uri="{BB962C8B-B14F-4D97-AF65-F5344CB8AC3E}">
        <p14:creationId xmlns:p14="http://schemas.microsoft.com/office/powerpoint/2010/main" val="37422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1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1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44430" y="1890540"/>
            <a:ext cx="40576785" cy="31179464"/>
          </a:xfrm>
          <a:prstGeom prst="rect">
            <a:avLst/>
          </a:prstGeom>
        </p:spPr>
        <p:txBody>
          <a:bodyPr/>
          <a:lstStyle/>
          <a:p>
            <a:pPr lvl="0" defTabSz="3878263" eaLnBrk="0" hangingPunct="0">
              <a:lnSpc>
                <a:spcPct val="80000"/>
              </a:lnSpc>
              <a:spcBef>
                <a:spcPct val="60000"/>
              </a:spcBef>
              <a:buClr>
                <a:schemeClr val="tx2"/>
              </a:buClr>
              <a:defRPr/>
            </a:pPr>
            <a:r>
              <a:rPr lang="en-US" sz="9600" dirty="0">
                <a:latin typeface="Arial" pitchFamily="34" charset="0"/>
                <a:cs typeface="Arial" pitchFamily="34" charset="0"/>
              </a:rPr>
              <a:t>t</a:t>
            </a:r>
            <a:r>
              <a:rPr lang="en-US" sz="9600" dirty="0" smtClean="0">
                <a:latin typeface="Arial" pitchFamily="34" charset="0"/>
                <a:cs typeface="Arial" pitchFamily="34" charset="0"/>
              </a:rPr>
              <a:t>he main sticking point for </a:t>
            </a:r>
            <a:r>
              <a:rPr lang="en-US" sz="9600" dirty="0">
                <a:latin typeface="Arial" pitchFamily="34" charset="0"/>
                <a:cs typeface="Arial" pitchFamily="34" charset="0"/>
              </a:rPr>
              <a:t>Nielsen &amp; </a:t>
            </a:r>
            <a:r>
              <a:rPr lang="en-US" sz="9600" dirty="0" err="1" smtClean="0">
                <a:latin typeface="Arial" pitchFamily="34" charset="0"/>
                <a:cs typeface="Arial" pitchFamily="34" charset="0"/>
              </a:rPr>
              <a:t>Dau</a:t>
            </a:r>
            <a:r>
              <a:rPr lang="en-US" sz="9600" dirty="0" smtClean="0">
                <a:latin typeface="Arial" pitchFamily="34" charset="0"/>
                <a:cs typeface="Arial" pitchFamily="34" charset="0"/>
              </a:rPr>
              <a:t>;</a:t>
            </a:r>
          </a:p>
          <a:p>
            <a:pPr lvl="0"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r>
              <a:rPr lang="en-US" sz="9600" dirty="0" smtClean="0">
                <a:latin typeface="Arial" pitchFamily="34" charset="0"/>
                <a:cs typeface="Arial" pitchFamily="34" charset="0"/>
              </a:rPr>
              <a:t> if there’s no information from a preceding speech context;</a:t>
            </a:r>
          </a:p>
          <a:p>
            <a:pPr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  how come there appears to be compensation for effects of reverb?</a:t>
            </a:r>
          </a:p>
          <a:p>
            <a:pPr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r>
              <a:rPr lang="en-US" sz="9600" dirty="0" smtClean="0">
                <a:solidFill>
                  <a:srgbClr val="000000"/>
                </a:solidFill>
                <a:latin typeface="Arial" pitchFamily="34" charset="0"/>
                <a:cs typeface="Arial" pitchFamily="34" charset="0"/>
              </a:rPr>
              <a:t> however, compensation is likely to be the system’s ‘default’ setting </a:t>
            </a:r>
          </a:p>
          <a:p>
            <a:pPr lvl="0" defTabSz="3878263" eaLnBrk="0" hangingPunct="0">
              <a:lnSpc>
                <a:spcPct val="80000"/>
              </a:lnSpc>
              <a:spcBef>
                <a:spcPct val="60000"/>
              </a:spcBef>
              <a:buClr>
                <a:srgbClr val="0568D5"/>
              </a:buClr>
              <a:defRPr/>
            </a:pPr>
            <a:r>
              <a:rPr lang="en-US" sz="9600" dirty="0">
                <a:solidFill>
                  <a:srgbClr val="000000"/>
                </a:solidFill>
                <a:latin typeface="Arial" pitchFamily="34" charset="0"/>
                <a:cs typeface="Arial" pitchFamily="34" charset="0"/>
              </a:rPr>
              <a:t> </a:t>
            </a:r>
            <a:r>
              <a:rPr lang="en-US" sz="9600" dirty="0" smtClean="0">
                <a:solidFill>
                  <a:srgbClr val="000000"/>
                </a:solidFill>
                <a:latin typeface="Arial" pitchFamily="34" charset="0"/>
                <a:cs typeface="Arial" pitchFamily="34" charset="0"/>
              </a:rPr>
              <a:t>  - i.e. it should  ‘expect’ high(</a:t>
            </a:r>
            <a:r>
              <a:rPr lang="en-US" sz="9600" dirty="0" err="1" smtClean="0">
                <a:solidFill>
                  <a:srgbClr val="000000"/>
                </a:solidFill>
                <a:latin typeface="Arial" pitchFamily="34" charset="0"/>
                <a:cs typeface="Arial" pitchFamily="34" charset="0"/>
              </a:rPr>
              <a:t>ish</a:t>
            </a:r>
            <a:r>
              <a:rPr lang="en-US" sz="9600" dirty="0" smtClean="0">
                <a:solidFill>
                  <a:srgbClr val="000000"/>
                </a:solidFill>
                <a:latin typeface="Arial" pitchFamily="34" charset="0"/>
                <a:cs typeface="Arial" pitchFamily="34" charset="0"/>
              </a:rPr>
              <a:t>) reverb. in sounds when it’s in a room </a:t>
            </a:r>
          </a:p>
          <a:p>
            <a:pPr lvl="0" defTabSz="3878263" eaLnBrk="0" hangingPunct="0">
              <a:lnSpc>
                <a:spcPct val="80000"/>
              </a:lnSpc>
              <a:spcBef>
                <a:spcPct val="60000"/>
              </a:spcBef>
              <a:buClr>
                <a:srgbClr val="0568D5"/>
              </a:buClr>
              <a:defRPr/>
            </a:pPr>
            <a:r>
              <a:rPr lang="en-US" sz="9600" dirty="0">
                <a:solidFill>
                  <a:srgbClr val="000000"/>
                </a:solidFill>
                <a:latin typeface="Arial" pitchFamily="34" charset="0"/>
                <a:cs typeface="Arial" pitchFamily="34" charset="0"/>
              </a:rPr>
              <a:t> </a:t>
            </a:r>
            <a:r>
              <a:rPr lang="en-US" sz="9600" dirty="0" smtClean="0">
                <a:solidFill>
                  <a:srgbClr val="000000"/>
                </a:solidFill>
                <a:latin typeface="Arial" pitchFamily="34" charset="0"/>
                <a:cs typeface="Arial" pitchFamily="34" charset="0"/>
              </a:rPr>
              <a:t>  - just as completion is the default in the first demonstration:</a:t>
            </a:r>
          </a:p>
          <a:p>
            <a:pPr lvl="0" defTabSz="3878263" eaLnBrk="0" hangingPunct="0">
              <a:lnSpc>
                <a:spcPct val="80000"/>
              </a:lnSpc>
              <a:spcBef>
                <a:spcPct val="60000"/>
              </a:spcBef>
              <a:buClr>
                <a:srgbClr val="0568D5"/>
              </a:buClr>
              <a:defRPr/>
            </a:pPr>
            <a:endParaRPr lang="en-US" sz="9600" dirty="0" smtClean="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dirty="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dirty="0" smtClean="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dirty="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dirty="0" smtClean="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kern="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a:t>
            </a:r>
          </a:p>
          <a:p>
            <a:pPr marL="598488" lvl="0"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800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pic>
        <p:nvPicPr>
          <p:cNvPr id="3" name="Picture 2"/>
          <p:cNvPicPr>
            <a:picLocks noChangeAspect="1" noChangeArrowheads="1"/>
          </p:cNvPicPr>
          <p:nvPr/>
        </p:nvPicPr>
        <p:blipFill rotWithShape="1">
          <a:blip r:embed="rId3" cstate="print"/>
          <a:srcRect t="9633" r="50000" b="3731"/>
          <a:stretch/>
        </p:blipFill>
        <p:spPr bwMode="auto">
          <a:xfrm>
            <a:off x="14131454" y="19388484"/>
            <a:ext cx="11261622" cy="9601200"/>
          </a:xfrm>
          <a:prstGeom prst="rect">
            <a:avLst/>
          </a:prstGeom>
          <a:noFill/>
          <a:ln w="9525">
            <a:noFill/>
            <a:miter lim="800000"/>
            <a:headEnd/>
            <a:tailEnd/>
          </a:ln>
        </p:spPr>
      </p:pic>
    </p:spTree>
    <p:extLst>
      <p:ext uri="{BB962C8B-B14F-4D97-AF65-F5344CB8AC3E}">
        <p14:creationId xmlns:p14="http://schemas.microsoft.com/office/powerpoint/2010/main" val="214204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left)">
                                      <p:cBhvr>
                                        <p:cTn id="22" dur="10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10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left)">
                                      <p:cBhvr>
                                        <p:cTn id="32" dur="1000"/>
                                        <p:tgtEl>
                                          <p:spTgt spid="4">
                                            <p:txEl>
                                              <p:pRg st="7" end="7"/>
                                            </p:txEl>
                                          </p:spTgt>
                                        </p:tgtEl>
                                      </p:cBhvr>
                                    </p:animEffect>
                                  </p:childTnLst>
                                </p:cTn>
                              </p:par>
                            </p:childTnLst>
                          </p:cTn>
                        </p:par>
                        <p:par>
                          <p:cTn id="33" fill="hold">
                            <p:stCondLst>
                              <p:cond delay="1000"/>
                            </p:stCondLst>
                            <p:childTnLst>
                              <p:par>
                                <p:cTn id="34" presetID="16" presetClass="entr" presetSubtype="37"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outVertical)">
                                      <p:cBhvr>
                                        <p:cTn id="3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44430" y="1890540"/>
            <a:ext cx="40576785" cy="31179464"/>
          </a:xfrm>
          <a:prstGeom prst="rect">
            <a:avLst/>
          </a:prstGeom>
        </p:spPr>
        <p:txBody>
          <a:bodyPr/>
          <a:lstStyle/>
          <a:p>
            <a:pPr lvl="0"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r>
              <a:rPr lang="en-US" sz="9600" dirty="0" smtClean="0">
                <a:solidFill>
                  <a:srgbClr val="000000"/>
                </a:solidFill>
                <a:latin typeface="Arial" pitchFamily="34" charset="0"/>
                <a:cs typeface="Arial" pitchFamily="34" charset="0"/>
              </a:rPr>
              <a:t> such </a:t>
            </a:r>
            <a:r>
              <a:rPr lang="en-GB" sz="9600" dirty="0" smtClean="0">
                <a:solidFill>
                  <a:srgbClr val="000000"/>
                </a:solidFill>
                <a:latin typeface="Arial" pitchFamily="34" charset="0"/>
                <a:cs typeface="Arial" pitchFamily="34" charset="0"/>
              </a:rPr>
              <a:t>behaviour</a:t>
            </a:r>
            <a:r>
              <a:rPr lang="en-US" sz="9600" dirty="0" smtClean="0">
                <a:solidFill>
                  <a:srgbClr val="000000"/>
                </a:solidFill>
                <a:latin typeface="Arial" pitchFamily="34" charset="0"/>
                <a:cs typeface="Arial" pitchFamily="34" charset="0"/>
              </a:rPr>
              <a:t> is very common in perceptual systems </a:t>
            </a:r>
          </a:p>
          <a:p>
            <a:pPr marL="598488" lvl="0" indent="-598488" defTabSz="3878263" eaLnBrk="0" hangingPunct="0">
              <a:lnSpc>
                <a:spcPct val="80000"/>
              </a:lnSpc>
              <a:spcBef>
                <a:spcPct val="60000"/>
              </a:spcBef>
              <a:buClr>
                <a:srgbClr val="0568D5"/>
              </a:buClr>
              <a:buFontTx/>
              <a:buChar char="•"/>
              <a:defRPr/>
            </a:pPr>
            <a:r>
              <a:rPr lang="en-US" sz="9600" dirty="0">
                <a:solidFill>
                  <a:srgbClr val="000000"/>
                </a:solidFill>
                <a:latin typeface="Arial" pitchFamily="34" charset="0"/>
                <a:cs typeface="Arial" pitchFamily="34" charset="0"/>
              </a:rPr>
              <a:t> </a:t>
            </a:r>
            <a:r>
              <a:rPr lang="en-US" sz="9600" dirty="0" smtClean="0">
                <a:solidFill>
                  <a:srgbClr val="000000"/>
                </a:solidFill>
                <a:latin typeface="Arial" pitchFamily="34" charset="0"/>
                <a:cs typeface="Arial" pitchFamily="34" charset="0"/>
              </a:rPr>
              <a:t>‘Bayesian’ </a:t>
            </a:r>
            <a:r>
              <a:rPr lang="en-US" sz="9600" dirty="0">
                <a:solidFill>
                  <a:srgbClr val="000000"/>
                </a:solidFill>
                <a:latin typeface="Arial" pitchFamily="34" charset="0"/>
                <a:cs typeface="Arial" pitchFamily="34" charset="0"/>
              </a:rPr>
              <a:t>approaches </a:t>
            </a:r>
            <a:r>
              <a:rPr lang="en-US" sz="9600" dirty="0" smtClean="0">
                <a:solidFill>
                  <a:srgbClr val="000000"/>
                </a:solidFill>
                <a:latin typeface="Arial" pitchFamily="34" charset="0"/>
                <a:cs typeface="Arial" pitchFamily="34" charset="0"/>
              </a:rPr>
              <a:t>capture this; </a:t>
            </a:r>
          </a:p>
          <a:p>
            <a:pPr lvl="0" defTabSz="3878263" eaLnBrk="0" hangingPunct="0">
              <a:lnSpc>
                <a:spcPct val="80000"/>
              </a:lnSpc>
              <a:spcBef>
                <a:spcPct val="60000"/>
              </a:spcBef>
              <a:buClr>
                <a:srgbClr val="0568D5"/>
              </a:buClr>
              <a:defRPr/>
            </a:pPr>
            <a:r>
              <a:rPr lang="en-US" sz="9600" dirty="0">
                <a:solidFill>
                  <a:srgbClr val="000000"/>
                </a:solidFill>
                <a:latin typeface="Arial" pitchFamily="34" charset="0"/>
                <a:cs typeface="Arial" pitchFamily="34" charset="0"/>
              </a:rPr>
              <a:t> </a:t>
            </a:r>
            <a:r>
              <a:rPr lang="en-US" sz="9600" dirty="0" smtClean="0">
                <a:solidFill>
                  <a:srgbClr val="000000"/>
                </a:solidFill>
                <a:latin typeface="Arial" pitchFamily="34" charset="0"/>
                <a:cs typeface="Arial" pitchFamily="34" charset="0"/>
              </a:rPr>
              <a:t>  - the general idea is that ‘prior’ probabilities influence what we see</a:t>
            </a:r>
          </a:p>
          <a:p>
            <a:pPr marL="598488" lvl="0" indent="-598488" defTabSz="3878263" eaLnBrk="0" hangingPunct="0">
              <a:lnSpc>
                <a:spcPct val="80000"/>
              </a:lnSpc>
              <a:spcBef>
                <a:spcPct val="60000"/>
              </a:spcBef>
              <a:buClr>
                <a:srgbClr val="0568D5"/>
              </a:buClr>
              <a:buFontTx/>
              <a:buChar char="•"/>
              <a:defRPr/>
            </a:pPr>
            <a:r>
              <a:rPr lang="en-US" sz="9600" dirty="0" smtClean="0">
                <a:solidFill>
                  <a:srgbClr val="000000"/>
                </a:solidFill>
                <a:latin typeface="Arial" pitchFamily="34" charset="0"/>
                <a:cs typeface="Arial" pitchFamily="34" charset="0"/>
              </a:rPr>
              <a:t>  for </a:t>
            </a:r>
            <a:r>
              <a:rPr lang="en-GB" sz="9600" dirty="0" smtClean="0">
                <a:solidFill>
                  <a:srgbClr val="000000"/>
                </a:solidFill>
                <a:latin typeface="Arial" pitchFamily="34" charset="0"/>
                <a:cs typeface="Arial" pitchFamily="34" charset="0"/>
              </a:rPr>
              <a:t>example, the probability that the middle column here is full dots is 0.5</a:t>
            </a:r>
          </a:p>
          <a:p>
            <a:pPr lvl="0" defTabSz="3878263" eaLnBrk="0" hangingPunct="0">
              <a:lnSpc>
                <a:spcPct val="80000"/>
              </a:lnSpc>
              <a:spcBef>
                <a:spcPct val="60000"/>
              </a:spcBef>
              <a:buClr>
                <a:srgbClr val="0568D5"/>
              </a:buClr>
              <a:defRPr/>
            </a:pPr>
            <a:r>
              <a:rPr lang="en-GB" sz="9600" dirty="0" smtClean="0">
                <a:solidFill>
                  <a:srgbClr val="000000"/>
                </a:solidFill>
                <a:latin typeface="Arial" pitchFamily="34" charset="0"/>
                <a:cs typeface="Arial" pitchFamily="34" charset="0"/>
              </a:rPr>
              <a:t>   - (10 full-dots on the left, and 10 half-dots on the right)</a:t>
            </a:r>
          </a:p>
          <a:p>
            <a:pPr marL="598488" lvl="0" indent="-598488" defTabSz="3878263" eaLnBrk="0" hangingPunct="0">
              <a:lnSpc>
                <a:spcPct val="80000"/>
              </a:lnSpc>
              <a:spcBef>
                <a:spcPct val="60000"/>
              </a:spcBef>
              <a:buClr>
                <a:srgbClr val="0568D5"/>
              </a:buClr>
              <a:buFontTx/>
              <a:buChar char="•"/>
              <a:defRPr/>
            </a:pPr>
            <a:endParaRPr lang="en-GB" sz="9600" dirty="0">
              <a:solidFill>
                <a:srgbClr val="000000"/>
              </a:solidFill>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endParaRPr lang="en-GB" sz="9600" dirty="0" smtClean="0">
              <a:solidFill>
                <a:srgbClr val="000000"/>
              </a:solidFill>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endParaRPr lang="en-GB" sz="9600" dirty="0">
              <a:solidFill>
                <a:srgbClr val="000000"/>
              </a:solidFill>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endParaRPr lang="en-GB" sz="9600" dirty="0" smtClean="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GB" sz="9600" dirty="0">
              <a:solidFill>
                <a:srgbClr val="000000"/>
              </a:solidFill>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r>
              <a:rPr lang="en-GB" sz="9600" dirty="0" smtClean="0">
                <a:solidFill>
                  <a:srgbClr val="000000"/>
                </a:solidFill>
                <a:latin typeface="Arial" pitchFamily="34" charset="0"/>
                <a:cs typeface="Arial" pitchFamily="34" charset="0"/>
              </a:rPr>
              <a:t>  but the </a:t>
            </a:r>
            <a:r>
              <a:rPr lang="en-GB" sz="9600" i="1" dirty="0" smtClean="0">
                <a:solidFill>
                  <a:srgbClr val="000000"/>
                </a:solidFill>
                <a:latin typeface="Arial" pitchFamily="34" charset="0"/>
                <a:cs typeface="Arial" pitchFamily="34" charset="0"/>
              </a:rPr>
              <a:t>prior</a:t>
            </a:r>
            <a:r>
              <a:rPr lang="en-GB" sz="9600" dirty="0" smtClean="0">
                <a:solidFill>
                  <a:srgbClr val="000000"/>
                </a:solidFill>
                <a:latin typeface="Arial" pitchFamily="34" charset="0"/>
                <a:cs typeface="Arial" pitchFamily="34" charset="0"/>
              </a:rPr>
              <a:t> probability of a full dot is much greater than 0.5</a:t>
            </a:r>
          </a:p>
          <a:p>
            <a:pPr lvl="0" defTabSz="3878263" eaLnBrk="0" hangingPunct="0">
              <a:lnSpc>
                <a:spcPct val="80000"/>
              </a:lnSpc>
              <a:spcBef>
                <a:spcPct val="60000"/>
              </a:spcBef>
              <a:buClr>
                <a:srgbClr val="0568D5"/>
              </a:buClr>
              <a:defRPr/>
            </a:pPr>
            <a:r>
              <a:rPr lang="en-GB" sz="9600" dirty="0">
                <a:solidFill>
                  <a:srgbClr val="000000"/>
                </a:solidFill>
                <a:latin typeface="Arial" pitchFamily="34" charset="0"/>
                <a:cs typeface="Arial" pitchFamily="34" charset="0"/>
              </a:rPr>
              <a:t> </a:t>
            </a:r>
            <a:r>
              <a:rPr lang="en-GB" sz="9600" dirty="0" smtClean="0">
                <a:solidFill>
                  <a:srgbClr val="000000"/>
                </a:solidFill>
                <a:latin typeface="Arial" pitchFamily="34" charset="0"/>
                <a:cs typeface="Arial" pitchFamily="34" charset="0"/>
              </a:rPr>
              <a:t>   - so we see the middle column as full dots</a:t>
            </a:r>
          </a:p>
          <a:p>
            <a:pPr lvl="0" defTabSz="3878263" eaLnBrk="0" hangingPunct="0">
              <a:lnSpc>
                <a:spcPct val="80000"/>
              </a:lnSpc>
              <a:spcBef>
                <a:spcPct val="60000"/>
              </a:spcBef>
              <a:buClr>
                <a:srgbClr val="0568D5"/>
              </a:buClr>
              <a:defRPr/>
            </a:pPr>
            <a:r>
              <a:rPr lang="en-GB" sz="9600" dirty="0">
                <a:solidFill>
                  <a:srgbClr val="000000"/>
                </a:solidFill>
                <a:latin typeface="Arial" pitchFamily="34" charset="0"/>
                <a:cs typeface="Arial" pitchFamily="34" charset="0"/>
              </a:rPr>
              <a:t> </a:t>
            </a:r>
            <a:r>
              <a:rPr lang="en-GB" sz="9600" dirty="0" smtClean="0">
                <a:solidFill>
                  <a:srgbClr val="000000"/>
                </a:solidFill>
                <a:latin typeface="Arial" pitchFamily="34" charset="0"/>
                <a:cs typeface="Arial" pitchFamily="34" charset="0"/>
              </a:rPr>
              <a:t>   - and group accordingly</a:t>
            </a: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r>
              <a:rPr lang="en-US" sz="9600" dirty="0" smtClean="0">
                <a:latin typeface="Arial" pitchFamily="34" charset="0"/>
                <a:cs typeface="Arial" pitchFamily="34" charset="0"/>
              </a:rPr>
              <a:t>  </a:t>
            </a:r>
          </a:p>
          <a:p>
            <a:pPr marL="598488" lvl="0" indent="-598488"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800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pic>
        <p:nvPicPr>
          <p:cNvPr id="3" name="Picture 2"/>
          <p:cNvPicPr>
            <a:picLocks noChangeAspect="1" noChangeArrowheads="1"/>
          </p:cNvPicPr>
          <p:nvPr/>
        </p:nvPicPr>
        <p:blipFill rotWithShape="1">
          <a:blip r:embed="rId3" cstate="print"/>
          <a:srcRect t="9633" r="50000" b="3731"/>
          <a:stretch/>
        </p:blipFill>
        <p:spPr bwMode="auto">
          <a:xfrm>
            <a:off x="13182724" y="13843868"/>
            <a:ext cx="11261622" cy="9601200"/>
          </a:xfrm>
          <a:prstGeom prst="rect">
            <a:avLst/>
          </a:prstGeom>
          <a:noFill/>
          <a:ln w="9525">
            <a:noFill/>
            <a:miter lim="800000"/>
            <a:headEnd/>
            <a:tailEnd/>
          </a:ln>
        </p:spPr>
      </p:pic>
    </p:spTree>
    <p:extLst>
      <p:ext uri="{BB962C8B-B14F-4D97-AF65-F5344CB8AC3E}">
        <p14:creationId xmlns:p14="http://schemas.microsoft.com/office/powerpoint/2010/main" val="36925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10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1000"/>
                                        <p:tgtEl>
                                          <p:spTgt spid="4">
                                            <p:txEl>
                                              <p:pRg st="4" end="4"/>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wipe(left)">
                                      <p:cBhvr>
                                        <p:cTn id="25" dur="1000"/>
                                        <p:tgtEl>
                                          <p:spTgt spid="4">
                                            <p:txEl>
                                              <p:pRg st="5" end="5"/>
                                            </p:txEl>
                                          </p:spTgt>
                                        </p:tgtEl>
                                      </p:cBhvr>
                                    </p:animEffect>
                                  </p:childTnLst>
                                </p:cTn>
                              </p:par>
                            </p:childTnLst>
                          </p:cTn>
                        </p:par>
                        <p:par>
                          <p:cTn id="26" fill="hold">
                            <p:stCondLst>
                              <p:cond delay="2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11" end="11"/>
                                            </p:txEl>
                                          </p:spTgt>
                                        </p:tgtEl>
                                        <p:attrNameLst>
                                          <p:attrName>style.visibility</p:attrName>
                                        </p:attrNameLst>
                                      </p:cBhvr>
                                      <p:to>
                                        <p:strVal val="visible"/>
                                      </p:to>
                                    </p:set>
                                    <p:animEffect transition="in" filter="wipe(left)">
                                      <p:cBhvr>
                                        <p:cTn id="34" dur="1000"/>
                                        <p:tgtEl>
                                          <p:spTgt spid="4">
                                            <p:txEl>
                                              <p:pRg st="11" end="11"/>
                                            </p:txEl>
                                          </p:spTgt>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wipe(left)">
                                      <p:cBhvr>
                                        <p:cTn id="38" dur="1000"/>
                                        <p:tgtEl>
                                          <p:spTgt spid="4">
                                            <p:txEl>
                                              <p:pRg st="12" end="12"/>
                                            </p:txEl>
                                          </p:spTgt>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wipe(left)">
                                      <p:cBhvr>
                                        <p:cTn id="42" dur="10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44430" y="1890540"/>
            <a:ext cx="40576785" cy="24554728"/>
          </a:xfrm>
          <a:prstGeom prst="rect">
            <a:avLst/>
          </a:prstGeom>
        </p:spPr>
        <p:txBody>
          <a:bodyPr/>
          <a:lstStyle/>
          <a:p>
            <a:pPr lvl="0" defTabSz="3878263" eaLnBrk="0" hangingPunct="0">
              <a:lnSpc>
                <a:spcPct val="80000"/>
              </a:lnSpc>
              <a:spcBef>
                <a:spcPct val="60000"/>
              </a:spcBef>
              <a:buClr>
                <a:schemeClr val="tx2"/>
              </a:buClr>
              <a:defRPr/>
            </a:pP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r>
              <a:rPr lang="en-US" sz="9600" dirty="0" smtClean="0">
                <a:solidFill>
                  <a:srgbClr val="000000"/>
                </a:solidFill>
                <a:latin typeface="Arial" pitchFamily="34" charset="0"/>
                <a:cs typeface="Arial" pitchFamily="34" charset="0"/>
              </a:rPr>
              <a:t> compensation for reverb. </a:t>
            </a:r>
            <a:r>
              <a:rPr lang="en-US" sz="9600" dirty="0">
                <a:solidFill>
                  <a:srgbClr val="000000"/>
                </a:solidFill>
                <a:latin typeface="Arial" pitchFamily="34" charset="0"/>
                <a:cs typeface="Arial" pitchFamily="34" charset="0"/>
              </a:rPr>
              <a:t>i</a:t>
            </a:r>
            <a:r>
              <a:rPr lang="en-US" sz="9600" dirty="0" smtClean="0">
                <a:solidFill>
                  <a:srgbClr val="000000"/>
                </a:solidFill>
                <a:latin typeface="Arial" pitchFamily="34" charset="0"/>
                <a:cs typeface="Arial" pitchFamily="34" charset="0"/>
              </a:rPr>
              <a:t>n speech seems similarly  ‘Bayesian’</a:t>
            </a:r>
          </a:p>
          <a:p>
            <a:pPr lvl="0" defTabSz="3878263" eaLnBrk="0" hangingPunct="0">
              <a:lnSpc>
                <a:spcPct val="80000"/>
              </a:lnSpc>
              <a:spcBef>
                <a:spcPct val="60000"/>
              </a:spcBef>
              <a:buClr>
                <a:srgbClr val="0568D5"/>
              </a:buClr>
              <a:defRPr/>
            </a:pPr>
            <a:r>
              <a:rPr lang="en-US" sz="9600" dirty="0">
                <a:solidFill>
                  <a:srgbClr val="000000"/>
                </a:solidFill>
                <a:latin typeface="Arial" pitchFamily="34" charset="0"/>
                <a:cs typeface="Arial" pitchFamily="34" charset="0"/>
              </a:rPr>
              <a:t> </a:t>
            </a:r>
            <a:r>
              <a:rPr lang="en-US" sz="9600" dirty="0" smtClean="0">
                <a:solidFill>
                  <a:srgbClr val="000000"/>
                </a:solidFill>
                <a:latin typeface="Arial" pitchFamily="34" charset="0"/>
                <a:cs typeface="Arial" pitchFamily="34" charset="0"/>
              </a:rPr>
              <a:t>  - i.e. compensation is effected when reverb. in test words is probable</a:t>
            </a:r>
          </a:p>
          <a:p>
            <a:pPr lvl="0" defTabSz="3878263" eaLnBrk="0" hangingPunct="0">
              <a:lnSpc>
                <a:spcPct val="80000"/>
              </a:lnSpc>
              <a:spcBef>
                <a:spcPct val="60000"/>
              </a:spcBef>
              <a:buClr>
                <a:srgbClr val="0568D5"/>
              </a:buClr>
              <a:defRPr/>
            </a:pPr>
            <a:r>
              <a:rPr lang="en-US" sz="9600" dirty="0">
                <a:solidFill>
                  <a:srgbClr val="000000"/>
                </a:solidFill>
                <a:latin typeface="Arial" pitchFamily="34" charset="0"/>
                <a:cs typeface="Arial" pitchFamily="34" charset="0"/>
              </a:rPr>
              <a:t> </a:t>
            </a:r>
            <a:r>
              <a:rPr lang="en-US" sz="9600" dirty="0" smtClean="0">
                <a:solidFill>
                  <a:srgbClr val="000000"/>
                </a:solidFill>
                <a:latin typeface="Arial" pitchFamily="34" charset="0"/>
                <a:cs typeface="Arial" pitchFamily="34" charset="0"/>
              </a:rPr>
              <a:t> </a:t>
            </a:r>
          </a:p>
          <a:p>
            <a:pPr marL="598488" lvl="0" indent="-598488" defTabSz="3878263" eaLnBrk="0" hangingPunct="0">
              <a:lnSpc>
                <a:spcPct val="80000"/>
              </a:lnSpc>
              <a:spcBef>
                <a:spcPct val="60000"/>
              </a:spcBef>
              <a:buClr>
                <a:srgbClr val="0568D5"/>
              </a:buClr>
              <a:buFontTx/>
              <a:buChar char="•"/>
              <a:defRPr/>
            </a:pPr>
            <a:r>
              <a:rPr lang="en-GB" sz="9600" dirty="0">
                <a:solidFill>
                  <a:srgbClr val="000000"/>
                </a:solidFill>
                <a:latin typeface="Arial" pitchFamily="34" charset="0"/>
                <a:cs typeface="Arial" pitchFamily="34" charset="0"/>
              </a:rPr>
              <a:t> </a:t>
            </a:r>
            <a:r>
              <a:rPr lang="en-GB" sz="9600" dirty="0" smtClean="0">
                <a:solidFill>
                  <a:srgbClr val="000000"/>
                </a:solidFill>
                <a:latin typeface="Arial" pitchFamily="34" charset="0"/>
                <a:cs typeface="Arial" pitchFamily="34" charset="0"/>
              </a:rPr>
              <a:t>the context’s reverb. largely governs this probability</a:t>
            </a:r>
          </a:p>
          <a:p>
            <a:pPr marL="598488" lvl="0" indent="-598488" defTabSz="3878263" eaLnBrk="0" hangingPunct="0">
              <a:lnSpc>
                <a:spcPct val="80000"/>
              </a:lnSpc>
              <a:spcBef>
                <a:spcPct val="60000"/>
              </a:spcBef>
              <a:buClr>
                <a:srgbClr val="0568D5"/>
              </a:buClr>
              <a:buFontTx/>
              <a:buChar char="•"/>
              <a:defRPr/>
            </a:pPr>
            <a:endParaRPr lang="en-GB" sz="9600" dirty="0">
              <a:solidFill>
                <a:srgbClr val="000000"/>
              </a:solidFill>
              <a:latin typeface="Arial" pitchFamily="34" charset="0"/>
              <a:cs typeface="Arial" pitchFamily="34" charset="0"/>
            </a:endParaRPr>
          </a:p>
          <a:p>
            <a:pPr marL="598488" lvl="0" indent="-598488" defTabSz="3878263" eaLnBrk="0" hangingPunct="0">
              <a:lnSpc>
                <a:spcPct val="80000"/>
              </a:lnSpc>
              <a:spcBef>
                <a:spcPct val="60000"/>
              </a:spcBef>
              <a:buClr>
                <a:srgbClr val="0568D5"/>
              </a:buClr>
              <a:buFontTx/>
              <a:buChar char="•"/>
              <a:defRPr/>
            </a:pPr>
            <a:r>
              <a:rPr lang="en-GB" sz="9600" dirty="0">
                <a:solidFill>
                  <a:srgbClr val="000000"/>
                </a:solidFill>
                <a:latin typeface="Arial" pitchFamily="34" charset="0"/>
                <a:cs typeface="Arial" pitchFamily="34" charset="0"/>
              </a:rPr>
              <a:t> </a:t>
            </a:r>
            <a:r>
              <a:rPr lang="en-GB" sz="9600" dirty="0" smtClean="0">
                <a:solidFill>
                  <a:srgbClr val="000000"/>
                </a:solidFill>
                <a:latin typeface="Arial" pitchFamily="34" charset="0"/>
                <a:cs typeface="Arial" pitchFamily="34" charset="0"/>
              </a:rPr>
              <a:t>but when there’s </a:t>
            </a:r>
            <a:r>
              <a:rPr lang="en-GB" sz="9600" dirty="0">
                <a:solidFill>
                  <a:srgbClr val="000000"/>
                </a:solidFill>
                <a:latin typeface="Arial" pitchFamily="34" charset="0"/>
                <a:cs typeface="Arial" pitchFamily="34" charset="0"/>
              </a:rPr>
              <a:t>no </a:t>
            </a:r>
            <a:r>
              <a:rPr lang="en-GB" sz="9600" dirty="0" smtClean="0">
                <a:solidFill>
                  <a:srgbClr val="000000"/>
                </a:solidFill>
                <a:latin typeface="Arial" pitchFamily="34" charset="0"/>
                <a:cs typeface="Arial" pitchFamily="34" charset="0"/>
              </a:rPr>
              <a:t>context, prior probabilities are more influential</a:t>
            </a:r>
          </a:p>
          <a:p>
            <a:pPr marL="598488" lvl="0" indent="-598488" defTabSz="3878263" eaLnBrk="0" hangingPunct="0">
              <a:lnSpc>
                <a:spcPct val="80000"/>
              </a:lnSpc>
              <a:spcBef>
                <a:spcPct val="60000"/>
              </a:spcBef>
              <a:buClr>
                <a:srgbClr val="0568D5"/>
              </a:buClr>
              <a:buFontTx/>
              <a:buChar char="•"/>
              <a:defRPr/>
            </a:pPr>
            <a:r>
              <a:rPr lang="en-GB" sz="9600" dirty="0">
                <a:solidFill>
                  <a:srgbClr val="000000"/>
                </a:solidFill>
                <a:latin typeface="Arial" pitchFamily="34" charset="0"/>
                <a:cs typeface="Arial" pitchFamily="34" charset="0"/>
              </a:rPr>
              <a:t> </a:t>
            </a:r>
            <a:r>
              <a:rPr lang="en-GB" sz="9600" dirty="0" smtClean="0">
                <a:solidFill>
                  <a:srgbClr val="000000"/>
                </a:solidFill>
                <a:latin typeface="Arial" pitchFamily="34" charset="0"/>
                <a:cs typeface="Arial" pitchFamily="34" charset="0"/>
              </a:rPr>
              <a:t>here, the perceptual system is in a room</a:t>
            </a:r>
          </a:p>
          <a:p>
            <a:pPr lvl="0" defTabSz="3878263" eaLnBrk="0" hangingPunct="0">
              <a:lnSpc>
                <a:spcPct val="80000"/>
              </a:lnSpc>
              <a:spcBef>
                <a:spcPct val="60000"/>
              </a:spcBef>
              <a:buClr>
                <a:srgbClr val="0568D5"/>
              </a:buClr>
              <a:defRPr/>
            </a:pPr>
            <a:r>
              <a:rPr lang="en-GB" sz="9600" dirty="0">
                <a:solidFill>
                  <a:srgbClr val="000000"/>
                </a:solidFill>
                <a:latin typeface="Arial" pitchFamily="34" charset="0"/>
                <a:cs typeface="Arial" pitchFamily="34" charset="0"/>
              </a:rPr>
              <a:t> </a:t>
            </a:r>
            <a:r>
              <a:rPr lang="en-GB" sz="9600" dirty="0" smtClean="0">
                <a:solidFill>
                  <a:srgbClr val="000000"/>
                </a:solidFill>
                <a:latin typeface="Arial" pitchFamily="34" charset="0"/>
                <a:cs typeface="Arial" pitchFamily="34" charset="0"/>
              </a:rPr>
              <a:t>  - </a:t>
            </a:r>
            <a:r>
              <a:rPr lang="en-GB" sz="9600" dirty="0">
                <a:solidFill>
                  <a:srgbClr val="000000"/>
                </a:solidFill>
                <a:latin typeface="Arial" pitchFamily="34" charset="0"/>
                <a:cs typeface="Arial" pitchFamily="34" charset="0"/>
              </a:rPr>
              <a:t>so </a:t>
            </a:r>
            <a:r>
              <a:rPr lang="en-GB" sz="9600" dirty="0" smtClean="0">
                <a:solidFill>
                  <a:srgbClr val="000000"/>
                </a:solidFill>
                <a:latin typeface="Arial" pitchFamily="34" charset="0"/>
                <a:cs typeface="Arial" pitchFamily="34" charset="0"/>
              </a:rPr>
              <a:t>the prior </a:t>
            </a:r>
            <a:r>
              <a:rPr lang="en-GB" sz="9600" dirty="0">
                <a:solidFill>
                  <a:srgbClr val="000000"/>
                </a:solidFill>
                <a:latin typeface="Arial" pitchFamily="34" charset="0"/>
                <a:cs typeface="Arial" pitchFamily="34" charset="0"/>
              </a:rPr>
              <a:t>probability of a dry test word is </a:t>
            </a:r>
            <a:r>
              <a:rPr lang="en-GB" sz="9600" dirty="0" smtClean="0">
                <a:solidFill>
                  <a:srgbClr val="000000"/>
                </a:solidFill>
                <a:latin typeface="Arial" pitchFamily="34" charset="0"/>
                <a:cs typeface="Arial" pitchFamily="34" charset="0"/>
              </a:rPr>
              <a:t>low</a:t>
            </a:r>
          </a:p>
          <a:p>
            <a:pPr lvl="0" defTabSz="3878263" eaLnBrk="0" hangingPunct="0">
              <a:lnSpc>
                <a:spcPct val="80000"/>
              </a:lnSpc>
              <a:spcBef>
                <a:spcPct val="60000"/>
              </a:spcBef>
              <a:buClr>
                <a:srgbClr val="0568D5"/>
              </a:buClr>
              <a:defRPr/>
            </a:pPr>
            <a:r>
              <a:rPr lang="en-GB" sz="9600" dirty="0">
                <a:solidFill>
                  <a:srgbClr val="000000"/>
                </a:solidFill>
                <a:latin typeface="Arial" pitchFamily="34" charset="0"/>
                <a:cs typeface="Arial" pitchFamily="34" charset="0"/>
              </a:rPr>
              <a:t>   - </a:t>
            </a:r>
            <a:r>
              <a:rPr lang="en-GB" sz="9600" dirty="0" smtClean="0">
                <a:solidFill>
                  <a:srgbClr val="000000"/>
                </a:solidFill>
                <a:latin typeface="Arial" pitchFamily="34" charset="0"/>
                <a:cs typeface="Arial" pitchFamily="34" charset="0"/>
              </a:rPr>
              <a:t>and the prior </a:t>
            </a:r>
            <a:r>
              <a:rPr lang="en-GB" sz="9600" dirty="0">
                <a:solidFill>
                  <a:srgbClr val="000000"/>
                </a:solidFill>
                <a:latin typeface="Arial" pitchFamily="34" charset="0"/>
                <a:cs typeface="Arial" pitchFamily="34" charset="0"/>
              </a:rPr>
              <a:t>probability of a reverberant test word is </a:t>
            </a:r>
            <a:r>
              <a:rPr lang="en-GB" sz="9600" dirty="0" smtClean="0">
                <a:solidFill>
                  <a:srgbClr val="000000"/>
                </a:solidFill>
                <a:latin typeface="Arial" pitchFamily="34" charset="0"/>
                <a:cs typeface="Arial" pitchFamily="34" charset="0"/>
              </a:rPr>
              <a:t>higher</a:t>
            </a:r>
          </a:p>
          <a:p>
            <a:pPr defTabSz="3878263" eaLnBrk="0" hangingPunct="0">
              <a:lnSpc>
                <a:spcPct val="80000"/>
              </a:lnSpc>
              <a:spcBef>
                <a:spcPct val="60000"/>
              </a:spcBef>
              <a:buClr>
                <a:srgbClr val="0568D5"/>
              </a:buClr>
              <a:defRPr/>
            </a:pPr>
            <a:r>
              <a:rPr lang="en-GB" sz="9600" dirty="0">
                <a:solidFill>
                  <a:srgbClr val="000000"/>
                </a:solidFill>
                <a:latin typeface="Arial" pitchFamily="34" charset="0"/>
                <a:cs typeface="Arial" pitchFamily="34" charset="0"/>
              </a:rPr>
              <a:t> </a:t>
            </a:r>
            <a:r>
              <a:rPr lang="en-GB" sz="9600" dirty="0" smtClean="0">
                <a:solidFill>
                  <a:srgbClr val="000000"/>
                </a:solidFill>
                <a:latin typeface="Arial" pitchFamily="34" charset="0"/>
                <a:cs typeface="Arial" pitchFamily="34" charset="0"/>
              </a:rPr>
              <a:t>  - so the relatively high probability of test-word reverb. → compensation</a:t>
            </a:r>
            <a:endParaRPr lang="en-GB" sz="9600" dirty="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dirty="0" smtClean="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dirty="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endParaRPr lang="en-US" sz="9600" dirty="0">
              <a:solidFill>
                <a:srgbClr val="000000"/>
              </a:solidFill>
              <a:latin typeface="Arial" pitchFamily="34" charset="0"/>
              <a:cs typeface="Arial" pitchFamily="34" charset="0"/>
            </a:endParaRPr>
          </a:p>
          <a:p>
            <a:pPr lvl="0" defTabSz="3878263" eaLnBrk="0" hangingPunct="0">
              <a:lnSpc>
                <a:spcPct val="80000"/>
              </a:lnSpc>
              <a:spcBef>
                <a:spcPct val="60000"/>
              </a:spcBef>
              <a:buClr>
                <a:srgbClr val="0568D5"/>
              </a:buClr>
              <a:defRPr/>
            </a:pPr>
            <a:r>
              <a:rPr lang="en-US" sz="9600" dirty="0">
                <a:solidFill>
                  <a:srgbClr val="000000"/>
                </a:solidFill>
                <a:latin typeface="Arial" pitchFamily="34" charset="0"/>
                <a:cs typeface="Arial" pitchFamily="34" charset="0"/>
              </a:rPr>
              <a:t>        </a:t>
            </a:r>
            <a:endParaRPr lang="en-US" sz="96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buFontTx/>
              <a:buChar char="•"/>
              <a:defRPr/>
            </a:pPr>
            <a:endParaRPr lang="en-US" sz="8000" dirty="0" smtClean="0">
              <a:latin typeface="Arial" pitchFamily="34" charset="0"/>
              <a:cs typeface="Arial" pitchFamily="34" charset="0"/>
            </a:endParaRPr>
          </a:p>
          <a:p>
            <a:pPr marL="598488" lvl="0" indent="-598488" defTabSz="3878263" eaLnBrk="0" hangingPunct="0">
              <a:lnSpc>
                <a:spcPct val="80000"/>
              </a:lnSpc>
              <a:spcBef>
                <a:spcPct val="60000"/>
              </a:spcBef>
              <a:buClr>
                <a:schemeClr val="tx2"/>
              </a:buClr>
              <a:defRPr/>
            </a:pPr>
            <a:endParaRPr lang="en-US" sz="8000" dirty="0" smtClean="0">
              <a:latin typeface="Arial" pitchFamily="34" charset="0"/>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spTree>
    <p:extLst>
      <p:ext uri="{BB962C8B-B14F-4D97-AF65-F5344CB8AC3E}">
        <p14:creationId xmlns:p14="http://schemas.microsoft.com/office/powerpoint/2010/main" val="31660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1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left)">
                                      <p:cBhvr>
                                        <p:cTn id="22" dur="1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left)">
                                      <p:cBhvr>
                                        <p:cTn id="27" dur="10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wipe(left)">
                                      <p:cBhvr>
                                        <p:cTn id="32" dur="10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wipe(left)">
                                      <p:cBhvr>
                                        <p:cTn id="37" dur="10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wipe(left)">
                                      <p:cBhvr>
                                        <p:cTn id="42"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224000" y="1908000"/>
            <a:ext cx="44121546" cy="31936010"/>
          </a:xfrm>
          <a:prstGeom prst="rect">
            <a:avLst/>
          </a:prstGeom>
        </p:spPr>
        <p:txBody>
          <a:bodyPr/>
          <a:lstStyle/>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here, ‘sir’ vs. ‘stir’ test words</a:t>
            </a: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distinguished by the sounds’ temporal envelopes:</a:t>
            </a: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US"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rPr>
              <a:t>e.g. the gap in ‘stir’ before voicing onset</a:t>
            </a: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11-step continuum </a:t>
            </a: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end-point ‘stir’ (step 10) </a:t>
            </a: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from </a:t>
            </a:r>
            <a:r>
              <a:rPr kumimoji="0" lang="en-US" sz="9600" b="0" i="0" u="none" strike="noStrike" kern="0" cap="none" spc="0" normalizeH="0" baseline="0" noProof="0" dirty="0" smtClean="0">
                <a:ln>
                  <a:noFill/>
                </a:ln>
                <a:solidFill>
                  <a:schemeClr val="bg2"/>
                </a:solidFill>
                <a:effectLst/>
                <a:uLnTx/>
                <a:uFillTx/>
                <a:latin typeface="Arial" pitchFamily="34" charset="0"/>
                <a:ea typeface="+mn-ea"/>
                <a:cs typeface="Arial" pitchFamily="34" charset="0"/>
              </a:rPr>
              <a:t>amplitude modulation </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of other end-point, ‘sir’ (step 0)</a:t>
            </a: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r>
              <a:rPr kumimoji="0" lang="en-US"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rPr>
              <a:t> prominent effect of this AM is the gap</a:t>
            </a: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None/>
              <a:tabLst/>
              <a:defRPr/>
            </a:pPr>
            <a:endParaRPr kumimoji="0" lang="en-GB" sz="9600" b="0" i="0" u="none" strike="noStrike" kern="0" cap="none" spc="0" normalizeH="0" baseline="0" noProof="0" dirty="0" smtClean="0">
              <a:ln>
                <a:noFill/>
              </a:ln>
              <a:solidFill>
                <a:srgbClr val="009900"/>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r>
              <a:rPr kumimoji="0" lang="en-US" sz="9600" b="0" i="0" u="none" strike="noStrike" kern="0" cap="none" spc="0" normalizeH="0" baseline="0" noProof="0" dirty="0" smtClean="0">
                <a:ln>
                  <a:noFill/>
                </a:ln>
                <a:solidFill>
                  <a:schemeClr val="accent2"/>
                </a:solidFill>
                <a:effectLst/>
                <a:uLnTx/>
                <a:uFillTx/>
                <a:latin typeface="Arial" pitchFamily="34" charset="0"/>
                <a:ea typeface="+mn-ea"/>
                <a:cs typeface="Arial" pitchFamily="34" charset="0"/>
              </a:rPr>
              <a:t> intermediate steps,</a:t>
            </a:r>
            <a:r>
              <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1-9, by varying modulation depth</a:t>
            </a: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smtClean="0">
              <a:ln>
                <a:noFill/>
              </a:ln>
              <a:solidFill>
                <a:schemeClr val="tx1"/>
              </a:solidFill>
              <a:effectLst/>
              <a:uLnTx/>
              <a:uFillTx/>
              <a:latin typeface="+mn-lt"/>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GB" sz="9600" b="0" i="0" u="none" strike="noStrike" kern="0" cap="none" spc="0" normalizeH="0" baseline="0" noProof="0" dirty="0" smtClean="0">
              <a:ln>
                <a:noFill/>
              </a:ln>
              <a:solidFill>
                <a:srgbClr val="009900"/>
              </a:solidFill>
              <a:effectLst/>
              <a:uLnTx/>
              <a:uFillTx/>
              <a:latin typeface="Arial" charset="0"/>
              <a:ea typeface="+mn-ea"/>
              <a:cs typeface="+mn-cs"/>
            </a:endParaRPr>
          </a:p>
          <a:p>
            <a:pPr marL="598488" marR="0" lvl="0" indent="-598488" algn="l" defTabSz="3878263" rtl="0" eaLnBrk="0" fontAlgn="base" latinLnBrk="0" hangingPunct="0">
              <a:lnSpc>
                <a:spcPct val="80000"/>
              </a:lnSpc>
              <a:spcBef>
                <a:spcPct val="60000"/>
              </a:spcBef>
              <a:spcAft>
                <a:spcPct val="0"/>
              </a:spcAft>
              <a:buClr>
                <a:schemeClr val="tx2"/>
              </a:buClr>
              <a:buSzTx/>
              <a:buFontTx/>
              <a:buChar char="•"/>
              <a:tabLst/>
              <a:defRPr/>
            </a:pPr>
            <a:endParaRPr kumimoji="0" lang="en-US" sz="9600" b="0" i="0" u="none" strike="noStrike" kern="0" cap="none" spc="0" normalizeH="0" baseline="0" noProof="0" dirty="0">
              <a:ln>
                <a:noFill/>
              </a:ln>
              <a:solidFill>
                <a:srgbClr val="009900"/>
              </a:solidFill>
              <a:effectLst/>
              <a:uLnTx/>
              <a:uFillTx/>
              <a:latin typeface="Arial" charset="0"/>
              <a:ea typeface="+mn-ea"/>
              <a:cs typeface="+mn-cs"/>
            </a:endParaRPr>
          </a:p>
        </p:txBody>
      </p:sp>
      <p:pic>
        <p:nvPicPr>
          <p:cNvPr id="35" name="Picture 56" descr="stirtif.tif"/>
          <p:cNvPicPr>
            <a:picLocks noChangeAspect="1"/>
          </p:cNvPicPr>
          <p:nvPr/>
        </p:nvPicPr>
        <p:blipFill>
          <a:blip r:embed="rId5" cstate="print"/>
          <a:srcRect b="14763"/>
          <a:stretch>
            <a:fillRect/>
          </a:stretch>
        </p:blipFill>
        <p:spPr bwMode="auto">
          <a:xfrm>
            <a:off x="28047996" y="20676958"/>
            <a:ext cx="10311308" cy="4509862"/>
          </a:xfrm>
          <a:prstGeom prst="rect">
            <a:avLst/>
          </a:prstGeom>
          <a:noFill/>
          <a:ln w="9525">
            <a:noFill/>
            <a:miter lim="800000"/>
            <a:headEnd/>
            <a:tailEnd/>
          </a:ln>
        </p:spPr>
      </p:pic>
      <p:pic>
        <p:nvPicPr>
          <p:cNvPr id="28" name="Picture 55" descr="sirtif.tif"/>
          <p:cNvPicPr>
            <a:picLocks noChangeAspect="1"/>
          </p:cNvPicPr>
          <p:nvPr/>
        </p:nvPicPr>
        <p:blipFill>
          <a:blip r:embed="rId6" cstate="print"/>
          <a:srcRect b="67678"/>
          <a:stretch>
            <a:fillRect/>
          </a:stretch>
        </p:blipFill>
        <p:spPr bwMode="auto">
          <a:xfrm>
            <a:off x="5191112" y="18605256"/>
            <a:ext cx="10296988" cy="2395267"/>
          </a:xfrm>
          <a:prstGeom prst="rect">
            <a:avLst/>
          </a:prstGeom>
          <a:noFill/>
          <a:ln w="9525">
            <a:noFill/>
            <a:miter lim="800000"/>
            <a:headEnd/>
            <a:tailEnd/>
          </a:ln>
        </p:spPr>
      </p:pic>
      <p:pic>
        <p:nvPicPr>
          <p:cNvPr id="30" name="Picture 55" descr="sirtif.tif"/>
          <p:cNvPicPr>
            <a:picLocks noChangeAspect="1"/>
          </p:cNvPicPr>
          <p:nvPr/>
        </p:nvPicPr>
        <p:blipFill>
          <a:blip r:embed="rId6" cstate="print"/>
          <a:srcRect t="31568" b="10541"/>
          <a:stretch>
            <a:fillRect/>
          </a:stretch>
        </p:blipFill>
        <p:spPr bwMode="auto">
          <a:xfrm>
            <a:off x="5044960" y="21000523"/>
            <a:ext cx="10296988" cy="4290071"/>
          </a:xfrm>
          <a:prstGeom prst="rect">
            <a:avLst/>
          </a:prstGeom>
          <a:noFill/>
          <a:ln w="9525">
            <a:noFill/>
            <a:miter lim="800000"/>
            <a:headEnd/>
            <a:tailEnd/>
          </a:ln>
        </p:spPr>
      </p:pic>
      <p:grpSp>
        <p:nvGrpSpPr>
          <p:cNvPr id="41" name="Group 40"/>
          <p:cNvGrpSpPr/>
          <p:nvPr/>
        </p:nvGrpSpPr>
        <p:grpSpPr>
          <a:xfrm>
            <a:off x="3616200" y="25565978"/>
            <a:ext cx="6711210" cy="2382019"/>
            <a:chOff x="3616200" y="25565978"/>
            <a:chExt cx="6711210" cy="2382019"/>
          </a:xfrm>
        </p:grpSpPr>
        <p:grpSp>
          <p:nvGrpSpPr>
            <p:cNvPr id="29" name="Group 121"/>
            <p:cNvGrpSpPr>
              <a:grpSpLocks/>
            </p:cNvGrpSpPr>
            <p:nvPr/>
          </p:nvGrpSpPr>
          <p:grpSpPr bwMode="auto">
            <a:xfrm>
              <a:off x="5150125" y="25565978"/>
              <a:ext cx="3620847" cy="390838"/>
              <a:chOff x="2214000" y="17244000"/>
              <a:chExt cx="731756" cy="145588"/>
            </a:xfrm>
          </p:grpSpPr>
          <p:grpSp>
            <p:nvGrpSpPr>
              <p:cNvPr id="31" name="Group 22"/>
              <p:cNvGrpSpPr>
                <a:grpSpLocks/>
              </p:cNvGrpSpPr>
              <p:nvPr/>
            </p:nvGrpSpPr>
            <p:grpSpPr bwMode="auto">
              <a:xfrm>
                <a:off x="2220406" y="17244000"/>
                <a:ext cx="721588" cy="144000"/>
                <a:chOff x="2220406" y="16783061"/>
                <a:chExt cx="721588" cy="144000"/>
              </a:xfrm>
            </p:grpSpPr>
            <p:cxnSp>
              <p:nvCxnSpPr>
                <p:cNvPr id="33" name="Straight Connector 218"/>
                <p:cNvCxnSpPr>
                  <a:cxnSpLocks noChangeShapeType="1"/>
                </p:cNvCxnSpPr>
                <p:nvPr/>
              </p:nvCxnSpPr>
              <p:spPr bwMode="auto">
                <a:xfrm rot="5400000">
                  <a:off x="2149200" y="16854267"/>
                  <a:ext cx="144000" cy="1588"/>
                </a:xfrm>
                <a:prstGeom prst="line">
                  <a:avLst/>
                </a:prstGeom>
                <a:noFill/>
                <a:ln w="19050" algn="ctr">
                  <a:solidFill>
                    <a:schemeClr val="tx1"/>
                  </a:solidFill>
                  <a:round/>
                  <a:headEnd/>
                  <a:tailEnd/>
                </a:ln>
              </p:spPr>
            </p:cxnSp>
            <p:cxnSp>
              <p:nvCxnSpPr>
                <p:cNvPr id="34" name="Straight Connector 219"/>
                <p:cNvCxnSpPr>
                  <a:cxnSpLocks noChangeShapeType="1"/>
                </p:cNvCxnSpPr>
                <p:nvPr/>
              </p:nvCxnSpPr>
              <p:spPr bwMode="auto">
                <a:xfrm rot="5400000">
                  <a:off x="2869200" y="16854267"/>
                  <a:ext cx="144000" cy="1588"/>
                </a:xfrm>
                <a:prstGeom prst="line">
                  <a:avLst/>
                </a:prstGeom>
                <a:noFill/>
                <a:ln w="19050" algn="ctr">
                  <a:solidFill>
                    <a:schemeClr val="tx1"/>
                  </a:solidFill>
                  <a:round/>
                  <a:headEnd/>
                  <a:tailEnd/>
                </a:ln>
              </p:spPr>
            </p:cxnSp>
          </p:grpSp>
          <p:cxnSp>
            <p:nvCxnSpPr>
              <p:cNvPr id="32" name="Straight Connector 217"/>
              <p:cNvCxnSpPr>
                <a:cxnSpLocks noChangeShapeType="1"/>
              </p:cNvCxnSpPr>
              <p:nvPr/>
            </p:nvCxnSpPr>
            <p:spPr bwMode="auto">
              <a:xfrm>
                <a:off x="2214000" y="17388000"/>
                <a:ext cx="731756" cy="1588"/>
              </a:xfrm>
              <a:prstGeom prst="line">
                <a:avLst/>
              </a:prstGeom>
              <a:noFill/>
              <a:ln w="19050" algn="ctr">
                <a:solidFill>
                  <a:schemeClr val="tx1"/>
                </a:solidFill>
                <a:round/>
                <a:headEnd/>
                <a:tailEnd/>
              </a:ln>
            </p:spPr>
          </p:cxnSp>
        </p:grpSp>
        <p:sp>
          <p:nvSpPr>
            <p:cNvPr id="6" name="Text Box 7"/>
            <p:cNvSpPr txBox="1">
              <a:spLocks noChangeArrowheads="1"/>
            </p:cNvSpPr>
            <p:nvPr/>
          </p:nvSpPr>
          <p:spPr bwMode="auto">
            <a:xfrm>
              <a:off x="3616200" y="26320560"/>
              <a:ext cx="6711210" cy="1627437"/>
            </a:xfrm>
            <a:prstGeom prst="rect">
              <a:avLst/>
            </a:prstGeom>
            <a:noFill/>
            <a:ln w="9525">
              <a:noFill/>
              <a:miter lim="800000"/>
              <a:headEnd/>
              <a:tailEnd/>
            </a:ln>
          </p:spPr>
          <p:txBody>
            <a:bodyPr wrap="square" lIns="438217" tIns="219109" rIns="438217" bIns="219109">
              <a:spAutoFit/>
            </a:bodyPr>
            <a:lstStyle/>
            <a:p>
              <a:pPr algn="ctr"/>
              <a:r>
                <a:rPr lang="en-US" sz="7700" dirty="0" smtClean="0">
                  <a:latin typeface="Arial" pitchFamily="34" charset="0"/>
                  <a:cs typeface="Arial" pitchFamily="34" charset="0"/>
                </a:rPr>
                <a:t>200 ms</a:t>
              </a:r>
              <a:endParaRPr lang="en-GB" sz="7700" dirty="0">
                <a:latin typeface="Arial" pitchFamily="34" charset="0"/>
                <a:cs typeface="Arial" pitchFamily="34" charset="0"/>
              </a:endParaRPr>
            </a:p>
          </p:txBody>
        </p:sp>
      </p:grpSp>
      <p:sp>
        <p:nvSpPr>
          <p:cNvPr id="25" name="Text Box 19"/>
          <p:cNvSpPr txBox="1">
            <a:spLocks noChangeArrowheads="1"/>
          </p:cNvSpPr>
          <p:nvPr/>
        </p:nvSpPr>
        <p:spPr bwMode="auto">
          <a:xfrm>
            <a:off x="13046016" y="24853540"/>
            <a:ext cx="6072230" cy="1765937"/>
          </a:xfrm>
          <a:prstGeom prst="rect">
            <a:avLst/>
          </a:prstGeom>
          <a:noFill/>
          <a:ln w="9525">
            <a:noFill/>
            <a:miter lim="800000"/>
            <a:headEnd/>
            <a:tailEnd/>
          </a:ln>
        </p:spPr>
        <p:txBody>
          <a:bodyPr wrap="square" lIns="438217" tIns="219109" rIns="438217" bIns="219109">
            <a:spAutoFit/>
          </a:bodyPr>
          <a:lstStyle/>
          <a:p>
            <a:r>
              <a:rPr lang="en-US" sz="8600" dirty="0">
                <a:latin typeface="Arial" pitchFamily="34" charset="0"/>
                <a:cs typeface="Arial" pitchFamily="34" charset="0"/>
              </a:rPr>
              <a:t>step 0</a:t>
            </a:r>
            <a:endParaRPr lang="en-GB" sz="8600" dirty="0">
              <a:latin typeface="Arial" pitchFamily="34" charset="0"/>
              <a:cs typeface="Arial" pitchFamily="34" charset="0"/>
            </a:endParaRPr>
          </a:p>
        </p:txBody>
      </p:sp>
      <p:sp>
        <p:nvSpPr>
          <p:cNvPr id="9" name="Text Box 9"/>
          <p:cNvSpPr txBox="1">
            <a:spLocks noChangeArrowheads="1"/>
          </p:cNvSpPr>
          <p:nvPr/>
        </p:nvSpPr>
        <p:spPr bwMode="auto">
          <a:xfrm>
            <a:off x="14689090" y="23463040"/>
            <a:ext cx="5665912" cy="1765937"/>
          </a:xfrm>
          <a:prstGeom prst="rect">
            <a:avLst/>
          </a:prstGeom>
          <a:noFill/>
          <a:ln w="9525">
            <a:noFill/>
            <a:miter lim="800000"/>
            <a:headEnd/>
            <a:tailEnd/>
          </a:ln>
        </p:spPr>
        <p:txBody>
          <a:bodyPr wrap="square" lIns="438217" tIns="219109" rIns="438217" bIns="219109">
            <a:spAutoFit/>
          </a:bodyPr>
          <a:lstStyle/>
          <a:p>
            <a:r>
              <a:rPr lang="en-US" sz="8600" dirty="0">
                <a:latin typeface="Arial" pitchFamily="34" charset="0"/>
                <a:cs typeface="Arial" pitchFamily="34" charset="0"/>
              </a:rPr>
              <a:t>‘sir’</a:t>
            </a:r>
            <a:endParaRPr lang="en-GB" sz="8600" dirty="0">
              <a:latin typeface="Arial" pitchFamily="34" charset="0"/>
              <a:cs typeface="Arial" pitchFamily="34" charset="0"/>
            </a:endParaRPr>
          </a:p>
        </p:txBody>
      </p:sp>
      <p:sp>
        <p:nvSpPr>
          <p:cNvPr id="10" name="Text Box 13"/>
          <p:cNvSpPr txBox="1">
            <a:spLocks noChangeArrowheads="1"/>
          </p:cNvSpPr>
          <p:nvPr/>
        </p:nvSpPr>
        <p:spPr bwMode="auto">
          <a:xfrm>
            <a:off x="37778273" y="23677354"/>
            <a:ext cx="5030252" cy="1765937"/>
          </a:xfrm>
          <a:prstGeom prst="rect">
            <a:avLst/>
          </a:prstGeom>
          <a:noFill/>
          <a:ln w="9525">
            <a:noFill/>
            <a:miter lim="800000"/>
            <a:headEnd/>
            <a:tailEnd/>
          </a:ln>
        </p:spPr>
        <p:txBody>
          <a:bodyPr wrap="square" lIns="438217" tIns="219109" rIns="438217" bIns="219109">
            <a:spAutoFit/>
          </a:bodyPr>
          <a:lstStyle/>
          <a:p>
            <a:r>
              <a:rPr lang="en-US" sz="8600" dirty="0">
                <a:latin typeface="Arial" pitchFamily="34" charset="0"/>
                <a:cs typeface="Arial" pitchFamily="34" charset="0"/>
              </a:rPr>
              <a:t>‘stir’</a:t>
            </a:r>
            <a:endParaRPr lang="en-GB" sz="8600" dirty="0">
              <a:latin typeface="Arial" pitchFamily="34" charset="0"/>
              <a:cs typeface="Arial" pitchFamily="34" charset="0"/>
            </a:endParaRPr>
          </a:p>
        </p:txBody>
      </p:sp>
      <p:sp>
        <p:nvSpPr>
          <p:cNvPr id="23" name="Rectangle 18"/>
          <p:cNvSpPr>
            <a:spLocks noChangeArrowheads="1"/>
          </p:cNvSpPr>
          <p:nvPr/>
        </p:nvSpPr>
        <p:spPr bwMode="auto">
          <a:xfrm>
            <a:off x="36379924" y="25141540"/>
            <a:ext cx="6428601" cy="1765937"/>
          </a:xfrm>
          <a:prstGeom prst="rect">
            <a:avLst/>
          </a:prstGeom>
          <a:noFill/>
          <a:ln w="9525">
            <a:noFill/>
            <a:miter lim="800000"/>
            <a:headEnd/>
            <a:tailEnd/>
          </a:ln>
        </p:spPr>
        <p:txBody>
          <a:bodyPr wrap="square" lIns="438217" tIns="219109" rIns="438217" bIns="219109">
            <a:spAutoFit/>
          </a:bodyPr>
          <a:lstStyle/>
          <a:p>
            <a:r>
              <a:rPr lang="en-US" sz="8600" dirty="0">
                <a:latin typeface="Arial" pitchFamily="34" charset="0"/>
                <a:cs typeface="Arial" pitchFamily="34" charset="0"/>
              </a:rPr>
              <a:t>step 10</a:t>
            </a:r>
            <a:endParaRPr lang="en-GB" sz="8600" dirty="0">
              <a:latin typeface="Arial" pitchFamily="34" charset="0"/>
              <a:cs typeface="Arial" pitchFamily="34" charset="0"/>
            </a:endParaRPr>
          </a:p>
        </p:txBody>
      </p:sp>
      <p:sp>
        <p:nvSpPr>
          <p:cNvPr id="12" name="Text Box 16"/>
          <p:cNvSpPr txBox="1">
            <a:spLocks noChangeArrowheads="1"/>
          </p:cNvSpPr>
          <p:nvPr/>
        </p:nvSpPr>
        <p:spPr bwMode="auto">
          <a:xfrm>
            <a:off x="10188496" y="17748000"/>
            <a:ext cx="7429552" cy="1919825"/>
          </a:xfrm>
          <a:prstGeom prst="rect">
            <a:avLst/>
          </a:prstGeom>
          <a:noFill/>
          <a:ln w="9525">
            <a:noFill/>
            <a:miter lim="800000"/>
            <a:headEnd/>
            <a:tailEnd/>
          </a:ln>
        </p:spPr>
        <p:txBody>
          <a:bodyPr wrap="square" lIns="438217" tIns="219109" rIns="438217" bIns="219109">
            <a:spAutoFit/>
          </a:bodyPr>
          <a:lstStyle/>
          <a:p>
            <a:pPr>
              <a:defRPr/>
            </a:pPr>
            <a:r>
              <a:rPr lang="en-US" sz="9600" dirty="0">
                <a:solidFill>
                  <a:schemeClr val="bg1">
                    <a:lumMod val="65000"/>
                  </a:schemeClr>
                </a:solidFill>
                <a:latin typeface="Arial" pitchFamily="34" charset="0"/>
                <a:cs typeface="Arial" pitchFamily="34" charset="0"/>
              </a:rPr>
              <a:t>AM function</a:t>
            </a:r>
            <a:endParaRPr lang="en-GB" sz="9600" dirty="0">
              <a:solidFill>
                <a:schemeClr val="bg1">
                  <a:lumMod val="65000"/>
                </a:schemeClr>
              </a:solidFill>
              <a:latin typeface="Arial" pitchFamily="34" charset="0"/>
              <a:cs typeface="Arial" pitchFamily="34" charset="0"/>
            </a:endParaRPr>
          </a:p>
        </p:txBody>
      </p:sp>
      <p:grpSp>
        <p:nvGrpSpPr>
          <p:cNvPr id="13" name="Group 58"/>
          <p:cNvGrpSpPr/>
          <p:nvPr/>
        </p:nvGrpSpPr>
        <p:grpSpPr>
          <a:xfrm>
            <a:off x="14831966" y="27892196"/>
            <a:ext cx="5968391" cy="1919825"/>
            <a:chOff x="15903536" y="25655648"/>
            <a:chExt cx="5968391" cy="1919825"/>
          </a:xfrm>
        </p:grpSpPr>
        <p:cxnSp>
          <p:nvCxnSpPr>
            <p:cNvPr id="20" name="Straight Arrow Connector 31"/>
            <p:cNvCxnSpPr>
              <a:cxnSpLocks noChangeShapeType="1"/>
            </p:cNvCxnSpPr>
            <p:nvPr/>
          </p:nvCxnSpPr>
          <p:spPr bwMode="auto">
            <a:xfrm>
              <a:off x="19618312" y="26727218"/>
              <a:ext cx="2253615" cy="56"/>
            </a:xfrm>
            <a:prstGeom prst="straightConnector1">
              <a:avLst/>
            </a:prstGeom>
            <a:noFill/>
            <a:ln w="114300" algn="ctr">
              <a:solidFill>
                <a:schemeClr val="tx1"/>
              </a:solidFill>
              <a:round/>
              <a:headEnd/>
              <a:tailEnd type="arrow" w="med" len="med"/>
            </a:ln>
          </p:spPr>
        </p:cxnSp>
        <p:sp>
          <p:nvSpPr>
            <p:cNvPr id="21" name="Text Box 19"/>
            <p:cNvSpPr txBox="1">
              <a:spLocks noChangeArrowheads="1"/>
            </p:cNvSpPr>
            <p:nvPr/>
          </p:nvSpPr>
          <p:spPr bwMode="auto">
            <a:xfrm>
              <a:off x="15903536" y="25655648"/>
              <a:ext cx="4863755" cy="1919825"/>
            </a:xfrm>
            <a:prstGeom prst="rect">
              <a:avLst/>
            </a:prstGeom>
            <a:noFill/>
            <a:ln w="9525">
              <a:noFill/>
              <a:miter lim="800000"/>
              <a:headEnd/>
              <a:tailEnd/>
            </a:ln>
          </p:spPr>
          <p:txBody>
            <a:bodyPr wrap="square" lIns="438217" tIns="219109" rIns="438217" bIns="219109">
              <a:spAutoFit/>
            </a:bodyPr>
            <a:lstStyle/>
            <a:p>
              <a:r>
                <a:rPr lang="en-GB" sz="8600" dirty="0">
                  <a:latin typeface="Arial" pitchFamily="34" charset="0"/>
                  <a:cs typeface="Arial" pitchFamily="34" charset="0"/>
                </a:rPr>
                <a:t>time</a:t>
              </a:r>
              <a:r>
                <a:rPr lang="en-GB" sz="9600" dirty="0"/>
                <a:t>  </a:t>
              </a:r>
            </a:p>
          </p:txBody>
        </p:sp>
      </p:grpSp>
      <p:grpSp>
        <p:nvGrpSpPr>
          <p:cNvPr id="14" name="Group 39"/>
          <p:cNvGrpSpPr/>
          <p:nvPr/>
        </p:nvGrpSpPr>
        <p:grpSpPr>
          <a:xfrm>
            <a:off x="1544498" y="19462512"/>
            <a:ext cx="1919825" cy="7849922"/>
            <a:chOff x="2473192" y="19474398"/>
            <a:chExt cx="1919825" cy="7849922"/>
          </a:xfrm>
        </p:grpSpPr>
        <p:sp>
          <p:nvSpPr>
            <p:cNvPr id="18" name="Text Box 19"/>
            <p:cNvSpPr txBox="1">
              <a:spLocks noChangeArrowheads="1"/>
            </p:cNvSpPr>
            <p:nvPr/>
          </p:nvSpPr>
          <p:spPr bwMode="auto">
            <a:xfrm rot="16200000">
              <a:off x="169877" y="23101179"/>
              <a:ext cx="6526456" cy="1919825"/>
            </a:xfrm>
            <a:prstGeom prst="rect">
              <a:avLst/>
            </a:prstGeom>
            <a:noFill/>
            <a:ln w="9525">
              <a:noFill/>
              <a:miter lim="800000"/>
              <a:headEnd/>
              <a:tailEnd/>
            </a:ln>
          </p:spPr>
          <p:txBody>
            <a:bodyPr wrap="square" lIns="438217" tIns="219109" rIns="438217" bIns="219109">
              <a:spAutoFit/>
            </a:bodyPr>
            <a:lstStyle/>
            <a:p>
              <a:r>
                <a:rPr lang="en-GB" sz="8600" dirty="0">
                  <a:latin typeface="Arial" pitchFamily="34" charset="0"/>
                  <a:cs typeface="Arial" pitchFamily="34" charset="0"/>
                </a:rPr>
                <a:t>amplitude</a:t>
              </a:r>
              <a:r>
                <a:rPr lang="en-GB" sz="9600" dirty="0"/>
                <a:t>  </a:t>
              </a:r>
            </a:p>
          </p:txBody>
        </p:sp>
        <p:cxnSp>
          <p:nvCxnSpPr>
            <p:cNvPr id="19" name="Straight Arrow Connector 35"/>
            <p:cNvCxnSpPr>
              <a:cxnSpLocks noChangeShapeType="1"/>
            </p:cNvCxnSpPr>
            <p:nvPr/>
          </p:nvCxnSpPr>
          <p:spPr bwMode="auto">
            <a:xfrm rot="5400000" flipH="1" flipV="1">
              <a:off x="2562425" y="20479395"/>
              <a:ext cx="2016000" cy="6005"/>
            </a:xfrm>
            <a:prstGeom prst="straightConnector1">
              <a:avLst/>
            </a:prstGeom>
            <a:noFill/>
            <a:ln w="114300" algn="ctr">
              <a:solidFill>
                <a:schemeClr val="tx1"/>
              </a:solidFill>
              <a:round/>
              <a:headEnd/>
              <a:tailEnd type="arrow" w="med" len="med"/>
            </a:ln>
          </p:spPr>
        </p:cxnSp>
      </p:grpSp>
      <p:grpSp>
        <p:nvGrpSpPr>
          <p:cNvPr id="42" name="Group 41"/>
          <p:cNvGrpSpPr/>
          <p:nvPr/>
        </p:nvGrpSpPr>
        <p:grpSpPr>
          <a:xfrm>
            <a:off x="26833550" y="25569616"/>
            <a:ext cx="6045665" cy="2306943"/>
            <a:chOff x="26833550" y="25569616"/>
            <a:chExt cx="6045665" cy="2306943"/>
          </a:xfrm>
        </p:grpSpPr>
        <p:grpSp>
          <p:nvGrpSpPr>
            <p:cNvPr id="36" name="Group 116"/>
            <p:cNvGrpSpPr>
              <a:grpSpLocks/>
            </p:cNvGrpSpPr>
            <p:nvPr/>
          </p:nvGrpSpPr>
          <p:grpSpPr bwMode="auto">
            <a:xfrm>
              <a:off x="28054471" y="25569616"/>
              <a:ext cx="3621621" cy="390838"/>
              <a:chOff x="2220406" y="17244000"/>
              <a:chExt cx="731913" cy="145588"/>
            </a:xfrm>
          </p:grpSpPr>
          <p:grpSp>
            <p:nvGrpSpPr>
              <p:cNvPr id="37" name="Group 22"/>
              <p:cNvGrpSpPr>
                <a:grpSpLocks/>
              </p:cNvGrpSpPr>
              <p:nvPr/>
            </p:nvGrpSpPr>
            <p:grpSpPr bwMode="auto">
              <a:xfrm>
                <a:off x="2220406" y="17244000"/>
                <a:ext cx="721588" cy="144000"/>
                <a:chOff x="2220406" y="16783061"/>
                <a:chExt cx="721588" cy="144000"/>
              </a:xfrm>
            </p:grpSpPr>
            <p:cxnSp>
              <p:nvCxnSpPr>
                <p:cNvPr id="39" name="Straight Connector 222"/>
                <p:cNvCxnSpPr>
                  <a:cxnSpLocks noChangeShapeType="1"/>
                </p:cNvCxnSpPr>
                <p:nvPr/>
              </p:nvCxnSpPr>
              <p:spPr bwMode="auto">
                <a:xfrm rot="5400000">
                  <a:off x="2149200" y="16854267"/>
                  <a:ext cx="144000" cy="1588"/>
                </a:xfrm>
                <a:prstGeom prst="line">
                  <a:avLst/>
                </a:prstGeom>
                <a:noFill/>
                <a:ln w="19050" algn="ctr">
                  <a:solidFill>
                    <a:schemeClr val="tx1"/>
                  </a:solidFill>
                  <a:round/>
                  <a:headEnd/>
                  <a:tailEnd/>
                </a:ln>
              </p:spPr>
            </p:cxnSp>
            <p:cxnSp>
              <p:nvCxnSpPr>
                <p:cNvPr id="40" name="Straight Connector 223"/>
                <p:cNvCxnSpPr>
                  <a:cxnSpLocks noChangeShapeType="1"/>
                </p:cNvCxnSpPr>
                <p:nvPr/>
              </p:nvCxnSpPr>
              <p:spPr bwMode="auto">
                <a:xfrm rot="5400000">
                  <a:off x="2869200" y="16854267"/>
                  <a:ext cx="144000" cy="1588"/>
                </a:xfrm>
                <a:prstGeom prst="line">
                  <a:avLst/>
                </a:prstGeom>
                <a:noFill/>
                <a:ln w="19050" algn="ctr">
                  <a:solidFill>
                    <a:schemeClr val="tx1"/>
                  </a:solidFill>
                  <a:round/>
                  <a:headEnd/>
                  <a:tailEnd/>
                </a:ln>
              </p:spPr>
            </p:cxnSp>
          </p:grpSp>
          <p:cxnSp>
            <p:nvCxnSpPr>
              <p:cNvPr id="38" name="Straight Connector 221"/>
              <p:cNvCxnSpPr>
                <a:cxnSpLocks noChangeShapeType="1"/>
              </p:cNvCxnSpPr>
              <p:nvPr/>
            </p:nvCxnSpPr>
            <p:spPr bwMode="auto">
              <a:xfrm>
                <a:off x="2220563" y="17388000"/>
                <a:ext cx="731756" cy="1588"/>
              </a:xfrm>
              <a:prstGeom prst="line">
                <a:avLst/>
              </a:prstGeom>
              <a:noFill/>
              <a:ln w="19050" algn="ctr">
                <a:solidFill>
                  <a:schemeClr val="tx1"/>
                </a:solidFill>
                <a:round/>
                <a:headEnd/>
                <a:tailEnd/>
              </a:ln>
            </p:spPr>
          </p:cxnSp>
        </p:grpSp>
        <p:sp>
          <p:nvSpPr>
            <p:cNvPr id="15" name="Text Box 7"/>
            <p:cNvSpPr txBox="1">
              <a:spLocks noChangeArrowheads="1"/>
            </p:cNvSpPr>
            <p:nvPr/>
          </p:nvSpPr>
          <p:spPr bwMode="auto">
            <a:xfrm>
              <a:off x="26833550" y="26249122"/>
              <a:ext cx="6045665" cy="1627437"/>
            </a:xfrm>
            <a:prstGeom prst="rect">
              <a:avLst/>
            </a:prstGeom>
            <a:noFill/>
            <a:ln w="9525">
              <a:noFill/>
              <a:miter lim="800000"/>
              <a:headEnd/>
              <a:tailEnd/>
            </a:ln>
          </p:spPr>
          <p:txBody>
            <a:bodyPr wrap="square" lIns="438217" tIns="219109" rIns="438217" bIns="219109">
              <a:spAutoFit/>
            </a:bodyPr>
            <a:lstStyle/>
            <a:p>
              <a:pPr algn="ctr"/>
              <a:r>
                <a:rPr lang="en-US" sz="7700" dirty="0" smtClean="0">
                  <a:latin typeface="Arial" pitchFamily="34" charset="0"/>
                  <a:cs typeface="Arial" pitchFamily="34" charset="0"/>
                </a:rPr>
                <a:t>200</a:t>
              </a:r>
              <a:r>
                <a:rPr lang="en-US" sz="7700" dirty="0" smtClean="0"/>
                <a:t> </a:t>
              </a:r>
              <a:r>
                <a:rPr lang="en-US" sz="7700" dirty="0" smtClean="0">
                  <a:latin typeface="Arial" pitchFamily="34" charset="0"/>
                  <a:cs typeface="Arial" pitchFamily="34" charset="0"/>
                </a:rPr>
                <a:t>ms</a:t>
              </a:r>
              <a:endParaRPr lang="en-GB" sz="7700" dirty="0">
                <a:latin typeface="Arial" pitchFamily="34" charset="0"/>
                <a:cs typeface="Arial" pitchFamily="34" charset="0"/>
              </a:endParaRPr>
            </a:p>
          </p:txBody>
        </p:sp>
      </p:grpSp>
      <p:cxnSp>
        <p:nvCxnSpPr>
          <p:cNvPr id="16" name="Straight Arrow Connector 15"/>
          <p:cNvCxnSpPr/>
          <p:nvPr/>
        </p:nvCxnSpPr>
        <p:spPr bwMode="auto">
          <a:xfrm rot="5400000">
            <a:off x="30370525" y="19568875"/>
            <a:ext cx="2071702" cy="1588"/>
          </a:xfrm>
          <a:prstGeom prst="straightConnector1">
            <a:avLst/>
          </a:prstGeom>
          <a:solidFill>
            <a:schemeClr val="tx2"/>
          </a:solidFill>
          <a:ln w="241300" cap="flat" cmpd="sng" algn="ctr">
            <a:solidFill>
              <a:srgbClr val="009900"/>
            </a:solidFill>
            <a:prstDash val="solid"/>
            <a:round/>
            <a:headEnd type="none" w="med" len="med"/>
            <a:tailEnd type="triangle"/>
          </a:ln>
          <a:effectLst/>
        </p:spPr>
      </p:cxnSp>
      <p:cxnSp>
        <p:nvCxnSpPr>
          <p:cNvPr id="17" name="Straight Arrow Connector 16"/>
          <p:cNvCxnSpPr/>
          <p:nvPr/>
        </p:nvCxnSpPr>
        <p:spPr bwMode="auto">
          <a:xfrm>
            <a:off x="17903800" y="19391074"/>
            <a:ext cx="9929882" cy="2071702"/>
          </a:xfrm>
          <a:prstGeom prst="straightConnector1">
            <a:avLst/>
          </a:prstGeom>
          <a:solidFill>
            <a:schemeClr val="tx2"/>
          </a:solidFill>
          <a:ln w="241300" cap="flat" cmpd="sng" algn="ctr">
            <a:solidFill>
              <a:schemeClr val="bg2">
                <a:alpha val="46000"/>
              </a:schemeClr>
            </a:solidFill>
            <a:prstDash val="solid"/>
            <a:round/>
            <a:headEnd type="none" w="med" len="med"/>
            <a:tailEnd type="triangle"/>
          </a:ln>
          <a:effectLst/>
        </p:spPr>
      </p:cxnSp>
      <p:pic>
        <p:nvPicPr>
          <p:cNvPr id="43" name="sir.wav">
            <a:hlinkClick r:id="" action="ppaction://media"/>
          </p:cNvPr>
          <p:cNvPicPr>
            <a:picLocks noRot="1" noChangeAspect="1"/>
          </p:cNvPicPr>
          <p:nvPr>
            <a:wavAudioFile r:embed="rId1" name="sir.wav"/>
          </p:nvPr>
        </p:nvPicPr>
        <p:blipFill>
          <a:blip r:embed="rId7" cstate="print"/>
          <a:stretch>
            <a:fillRect/>
          </a:stretch>
        </p:blipFill>
        <p:spPr>
          <a:xfrm>
            <a:off x="17260858" y="23655384"/>
            <a:ext cx="1511309" cy="1511309"/>
          </a:xfrm>
          <a:prstGeom prst="rect">
            <a:avLst/>
          </a:prstGeom>
        </p:spPr>
      </p:pic>
      <p:pic>
        <p:nvPicPr>
          <p:cNvPr id="44" name="stir.wav">
            <a:hlinkClick r:id="" action="ppaction://media"/>
          </p:cNvPr>
          <p:cNvPicPr>
            <a:picLocks noRot="1" noChangeAspect="1"/>
          </p:cNvPicPr>
          <p:nvPr>
            <a:wavAudioFile r:embed="rId2" name="stir.wav"/>
          </p:nvPr>
        </p:nvPicPr>
        <p:blipFill>
          <a:blip r:embed="rId8" cstate="print"/>
          <a:stretch>
            <a:fillRect/>
          </a:stretch>
        </p:blipFill>
        <p:spPr>
          <a:xfrm>
            <a:off x="40478208" y="23798260"/>
            <a:ext cx="1643074" cy="16430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1000"/>
                                        <p:tgtEl>
                                          <p:spTgt spid="41"/>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par>
                                <p:cTn id="28" presetID="1"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childTnLst>
                                </p:cTn>
                              </p:par>
                            </p:childTnLst>
                          </p:cTn>
                        </p:par>
                        <p:par>
                          <p:cTn id="30" fill="hold">
                            <p:stCondLst>
                              <p:cond delay="6000"/>
                            </p:stCondLst>
                            <p:childTnLst>
                              <p:par>
                                <p:cTn id="31" presetID="22" presetClass="entr" presetSubtype="4"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1000"/>
                                        <p:tgtEl>
                                          <p:spTgt spid="42"/>
                                        </p:tgtEl>
                                      </p:cBhvr>
                                    </p:animEffect>
                                  </p:childTnLst>
                                </p:cTn>
                              </p:par>
                            </p:childTnLst>
                          </p:cTn>
                        </p:par>
                        <p:par>
                          <p:cTn id="34" fill="hold">
                            <p:stCondLst>
                              <p:cond delay="7000"/>
                            </p:stCondLst>
                            <p:childTnLst>
                              <p:par>
                                <p:cTn id="35" presetID="22" presetClass="entr" presetSubtype="8"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1000"/>
                                        <p:tgtEl>
                                          <p:spTgt spid="35"/>
                                        </p:tgtEl>
                                      </p:cBhvr>
                                    </p:animEffect>
                                  </p:childTnLst>
                                </p:cTn>
                              </p:par>
                            </p:childTnLst>
                          </p:cTn>
                        </p:par>
                        <p:par>
                          <p:cTn id="38" fill="hold">
                            <p:stCondLst>
                              <p:cond delay="80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par>
                                <p:cTn id="42" presetID="1"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1000"/>
                                        <p:tgtEl>
                                          <p:spTgt spid="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animEffect transition="in" filter="wipe(left)">
                                      <p:cBhvr>
                                        <p:cTn id="53" dur="1000"/>
                                        <p:tgtEl>
                                          <p:spTgt spid="2">
                                            <p:txEl>
                                              <p:pRg st="2" end="2"/>
                                            </p:txEl>
                                          </p:spTgt>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up)">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txEl>
                                              <p:pRg st="3" end="3"/>
                                            </p:txEl>
                                          </p:spTgt>
                                        </p:tgtEl>
                                        <p:attrNameLst>
                                          <p:attrName>style.visibility</p:attrName>
                                        </p:attrNameLst>
                                      </p:cBhvr>
                                      <p:to>
                                        <p:strVal val="visible"/>
                                      </p:to>
                                    </p:set>
                                    <p:animEffect transition="in" filter="wipe(left)">
                                      <p:cBhvr>
                                        <p:cTn id="62" dur="1000"/>
                                        <p:tgtEl>
                                          <p:spTgt spid="2">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txEl>
                                              <p:pRg st="4" end="4"/>
                                            </p:txEl>
                                          </p:spTgt>
                                        </p:tgtEl>
                                        <p:attrNameLst>
                                          <p:attrName>style.visibility</p:attrName>
                                        </p:attrNameLst>
                                      </p:cBhvr>
                                      <p:to>
                                        <p:strVal val="visible"/>
                                      </p:to>
                                    </p:set>
                                    <p:animEffect transition="in" filter="wipe(left)">
                                      <p:cBhvr>
                                        <p:cTn id="67" dur="1000"/>
                                        <p:tgtEl>
                                          <p:spTgt spid="2">
                                            <p:txEl>
                                              <p:pRg st="4" end="4"/>
                                            </p:txEl>
                                          </p:spTgt>
                                        </p:tgtEl>
                                      </p:cBhvr>
                                    </p:animEffect>
                                  </p:childTnLst>
                                </p:cTn>
                              </p:par>
                            </p:childTnLst>
                          </p:cTn>
                        </p:par>
                        <p:par>
                          <p:cTn id="68" fill="hold">
                            <p:stCondLst>
                              <p:cond delay="1000"/>
                            </p:stCondLst>
                            <p:childTnLst>
                              <p:par>
                                <p:cTn id="69" presetID="22" presetClass="entr" presetSubtype="4"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10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
                                            <p:txEl>
                                              <p:pRg st="5" end="5"/>
                                            </p:txEl>
                                          </p:spTgt>
                                        </p:tgtEl>
                                        <p:attrNameLst>
                                          <p:attrName>style.visibility</p:attrName>
                                        </p:attrNameLst>
                                      </p:cBhvr>
                                      <p:to>
                                        <p:strVal val="visible"/>
                                      </p:to>
                                    </p:set>
                                    <p:animEffect transition="in" filter="wipe(left)">
                                      <p:cBhvr>
                                        <p:cTn id="76" dur="1000"/>
                                        <p:tgtEl>
                                          <p:spTgt spid="2">
                                            <p:txEl>
                                              <p:pRg st="5" end="5"/>
                                            </p:txEl>
                                          </p:spTgt>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1000"/>
                                        <p:tgtEl>
                                          <p:spTgt spid="25"/>
                                        </p:tgtEl>
                                      </p:cBhvr>
                                    </p:animEffect>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1000"/>
                                        <p:tgtEl>
                                          <p:spTgt spid="28"/>
                                        </p:tgtEl>
                                      </p:cBhvr>
                                    </p:animEffect>
                                  </p:childTnLst>
                                </p:cTn>
                              </p:par>
                            </p:childTnLst>
                          </p:cTn>
                        </p:par>
                        <p:par>
                          <p:cTn id="84" fill="hold">
                            <p:stCondLst>
                              <p:cond delay="2000"/>
                            </p:stCondLst>
                            <p:childTnLst>
                              <p:par>
                                <p:cTn id="85" presetID="22" presetClass="entr" presetSubtype="4"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1000"/>
                                        <p:tgtEl>
                                          <p:spTgt spid="12"/>
                                        </p:tgtEl>
                                      </p:cBhvr>
                                    </p:animEffect>
                                  </p:childTnLst>
                                </p:cTn>
                              </p:par>
                            </p:childTnLst>
                          </p:cTn>
                        </p:par>
                        <p:par>
                          <p:cTn id="88" fill="hold">
                            <p:stCondLst>
                              <p:cond delay="3000"/>
                            </p:stCondLst>
                            <p:childTnLst>
                              <p:par>
                                <p:cTn id="89" presetID="22" presetClass="entr" presetSubtype="8" fill="hold"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ipe(left)">
                                      <p:cBhvr>
                                        <p:cTn id="91" dur="10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1000"/>
                                        <p:tgtEl>
                                          <p:spTgt spid="2">
                                            <p:txEl>
                                              <p:pRg st="6" end="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
                                            <p:txEl>
                                              <p:pRg st="14" end="14"/>
                                            </p:txEl>
                                          </p:spTgt>
                                        </p:tgtEl>
                                        <p:attrNameLst>
                                          <p:attrName>style.visibility</p:attrName>
                                        </p:attrNameLst>
                                      </p:cBhvr>
                                      <p:to>
                                        <p:strVal val="visible"/>
                                      </p:to>
                                    </p:set>
                                    <p:animEffect transition="in" filter="wipe(left)">
                                      <p:cBhvr>
                                        <p:cTn id="101" dur="10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2"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audio>
              <p:cMediaNode>
                <p:cTn id="103" fill="hold" display="0">
                  <p:stCondLst>
                    <p:cond delay="indefinite"/>
                  </p:stCondLst>
                  <p:endCondLst>
                    <p:cond evt="onNext" delay="0">
                      <p:tgtEl>
                        <p:sldTgt/>
                      </p:tgtEl>
                    </p:cond>
                    <p:cond evt="onPrev" delay="0">
                      <p:tgtEl>
                        <p:sldTgt/>
                      </p:tgtEl>
                    </p:cond>
                    <p:cond evt="onStopAudio" delay="0">
                      <p:tgtEl>
                        <p:sldTgt/>
                      </p:tgtEl>
                    </p:cond>
                  </p:endCondLst>
                </p:cTn>
                <p:tgtEl>
                  <p:spTgt spid="44"/>
                </p:tgtEl>
              </p:cMediaNode>
            </p:audio>
          </p:childTnLst>
        </p:cTn>
      </p:par>
    </p:tnLst>
    <p:bldLst>
      <p:bldP spid="2" grpId="0" uiExpand="1" build="p"/>
      <p:bldP spid="25" grpId="0"/>
      <p:bldP spid="9" grpId="0"/>
      <p:bldP spid="10" grpId="0"/>
      <p:bldP spid="23" grpId="0"/>
      <p:bldP spid="12" grpId="0"/>
    </p:bldLst>
  </p:timing>
</p:sld>
</file>

<file path=ppt/theme/theme1.xml><?xml version="1.0" encoding="utf-8"?>
<a:theme xmlns:a="http://schemas.openxmlformats.org/drawingml/2006/main" name="epsrc poster, portrait">
  <a:themeElements>
    <a:clrScheme name="Rdg Conference Poster (Portrait) 1">
      <a:dk1>
        <a:srgbClr val="000000"/>
      </a:dk1>
      <a:lt1>
        <a:srgbClr val="FFFFFF"/>
      </a:lt1>
      <a:dk2>
        <a:srgbClr val="0568D5"/>
      </a:dk2>
      <a:lt2>
        <a:srgbClr val="808080"/>
      </a:lt2>
      <a:accent1>
        <a:srgbClr val="DDEBF3"/>
      </a:accent1>
      <a:accent2>
        <a:srgbClr val="041E32"/>
      </a:accent2>
      <a:accent3>
        <a:srgbClr val="FFFFFF"/>
      </a:accent3>
      <a:accent4>
        <a:srgbClr val="000000"/>
      </a:accent4>
      <a:accent5>
        <a:srgbClr val="EBF3F8"/>
      </a:accent5>
      <a:accent6>
        <a:srgbClr val="031A2C"/>
      </a:accent6>
      <a:hlink>
        <a:srgbClr val="0568D5"/>
      </a:hlink>
      <a:folHlink>
        <a:srgbClr val="041E32"/>
      </a:folHlink>
    </a:clrScheme>
    <a:fontScheme name="Rdg Conference Poster (Portrait)">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2952750" rtl="0" eaLnBrk="1" fontAlgn="base" latinLnBrk="0" hangingPunct="1">
          <a:lnSpc>
            <a:spcPct val="100000"/>
          </a:lnSpc>
          <a:spcBef>
            <a:spcPct val="0"/>
          </a:spcBef>
          <a:spcAft>
            <a:spcPct val="0"/>
          </a:spcAft>
          <a:buClrTx/>
          <a:buSzTx/>
          <a:buFontTx/>
          <a:buNone/>
          <a:tabLst/>
          <a:defRPr kumimoji="0" lang="en-GB" sz="1300" b="0" i="0" u="none" strike="noStrike" cap="none" normalizeH="0" baseline="0" smtClean="0">
            <a:ln>
              <a:noFill/>
            </a:ln>
            <a:solidFill>
              <a:schemeClr val="tx1"/>
            </a:solidFill>
            <a:effectLst/>
            <a:latin typeface="Rdg Vesta" pitchFamily="2" charset="0"/>
          </a:defRPr>
        </a:defPPr>
      </a:lstStyle>
    </a:spDef>
    <a:ln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2952750" rtl="0" eaLnBrk="1" fontAlgn="base" latinLnBrk="0" hangingPunct="1">
          <a:lnSpc>
            <a:spcPct val="100000"/>
          </a:lnSpc>
          <a:spcBef>
            <a:spcPct val="0"/>
          </a:spcBef>
          <a:spcAft>
            <a:spcPct val="0"/>
          </a:spcAft>
          <a:buClrTx/>
          <a:buSzTx/>
          <a:buFontTx/>
          <a:buNone/>
          <a:tabLst/>
          <a:defRPr kumimoji="0" lang="en-GB" sz="1300" b="0" i="0" u="none" strike="noStrike" cap="none" normalizeH="0" baseline="0" smtClean="0">
            <a:ln>
              <a:noFill/>
            </a:ln>
            <a:solidFill>
              <a:schemeClr val="tx1"/>
            </a:solidFill>
            <a:effectLst/>
            <a:latin typeface="Rdg Vesta" pitchFamily="2" charset="0"/>
          </a:defRPr>
        </a:defPPr>
      </a:lstStyle>
    </a:lnDef>
  </a:objectDefaults>
  <a:extraClrSchemeLst>
    <a:extraClrScheme>
      <a:clrScheme name="Rdg Conference Poster (Portrait) 1">
        <a:dk1>
          <a:srgbClr val="000000"/>
        </a:dk1>
        <a:lt1>
          <a:srgbClr val="FFFFFF"/>
        </a:lt1>
        <a:dk2>
          <a:srgbClr val="0568D5"/>
        </a:dk2>
        <a:lt2>
          <a:srgbClr val="808080"/>
        </a:lt2>
        <a:accent1>
          <a:srgbClr val="DDEBF3"/>
        </a:accent1>
        <a:accent2>
          <a:srgbClr val="041E32"/>
        </a:accent2>
        <a:accent3>
          <a:srgbClr val="FFFFFF"/>
        </a:accent3>
        <a:accent4>
          <a:srgbClr val="000000"/>
        </a:accent4>
        <a:accent5>
          <a:srgbClr val="EBF3F8"/>
        </a:accent5>
        <a:accent6>
          <a:srgbClr val="031A2C"/>
        </a:accent6>
        <a:hlink>
          <a:srgbClr val="0568D5"/>
        </a:hlink>
        <a:folHlink>
          <a:srgbClr val="041E32"/>
        </a:folHlink>
      </a:clrScheme>
      <a:clrMap bg1="lt1" tx1="dk1" bg2="lt2" tx2="dk2" accent1="accent1" accent2="accent2" accent3="accent3" accent4="accent4" accent5="accent5" accent6="accent6" hlink="hlink" folHlink="folHlink"/>
    </a:extraClrScheme>
    <a:extraClrScheme>
      <a:clrScheme name="Rdg Conference Poster (Portrait) 2">
        <a:dk1>
          <a:srgbClr val="000000"/>
        </a:dk1>
        <a:lt1>
          <a:srgbClr val="FFFFFF"/>
        </a:lt1>
        <a:dk2>
          <a:srgbClr val="69C32B"/>
        </a:dk2>
        <a:lt2>
          <a:srgbClr val="808080"/>
        </a:lt2>
        <a:accent1>
          <a:srgbClr val="E7FFDD"/>
        </a:accent1>
        <a:accent2>
          <a:srgbClr val="041E32"/>
        </a:accent2>
        <a:accent3>
          <a:srgbClr val="FFFFFF"/>
        </a:accent3>
        <a:accent4>
          <a:srgbClr val="000000"/>
        </a:accent4>
        <a:accent5>
          <a:srgbClr val="F1FFEB"/>
        </a:accent5>
        <a:accent6>
          <a:srgbClr val="031A2C"/>
        </a:accent6>
        <a:hlink>
          <a:srgbClr val="69C32B"/>
        </a:hlink>
        <a:folHlink>
          <a:srgbClr val="041E32"/>
        </a:folHlink>
      </a:clrScheme>
      <a:clrMap bg1="lt1" tx1="dk1" bg2="lt2" tx2="dk2" accent1="accent1" accent2="accent2" accent3="accent3" accent4="accent4" accent5="accent5" accent6="accent6" hlink="hlink" folHlink="folHlink"/>
    </a:extraClrScheme>
    <a:extraClrScheme>
      <a:clrScheme name="Rdg Conference Poster (Portrait) 3">
        <a:dk1>
          <a:srgbClr val="000000"/>
        </a:dk1>
        <a:lt1>
          <a:srgbClr val="FFFFFF"/>
        </a:lt1>
        <a:dk2>
          <a:srgbClr val="009288"/>
        </a:dk2>
        <a:lt2>
          <a:srgbClr val="808080"/>
        </a:lt2>
        <a:accent1>
          <a:srgbClr val="E5FFF8"/>
        </a:accent1>
        <a:accent2>
          <a:srgbClr val="041E32"/>
        </a:accent2>
        <a:accent3>
          <a:srgbClr val="FFFFFF"/>
        </a:accent3>
        <a:accent4>
          <a:srgbClr val="000000"/>
        </a:accent4>
        <a:accent5>
          <a:srgbClr val="F0FFFB"/>
        </a:accent5>
        <a:accent6>
          <a:srgbClr val="031A2C"/>
        </a:accent6>
        <a:hlink>
          <a:srgbClr val="009288"/>
        </a:hlink>
        <a:folHlink>
          <a:srgbClr val="041E32"/>
        </a:folHlink>
      </a:clrScheme>
      <a:clrMap bg1="lt1" tx1="dk1" bg2="lt2" tx2="dk2" accent1="accent1" accent2="accent2" accent3="accent3" accent4="accent4" accent5="accent5" accent6="accent6" hlink="hlink" folHlink="folHlink"/>
    </a:extraClrScheme>
    <a:extraClrScheme>
      <a:clrScheme name="Rdg Conference Poster (Portrait) 4">
        <a:dk1>
          <a:srgbClr val="000000"/>
        </a:dk1>
        <a:lt1>
          <a:srgbClr val="FFFFFF"/>
        </a:lt1>
        <a:dk2>
          <a:srgbClr val="2E2E54"/>
        </a:dk2>
        <a:lt2>
          <a:srgbClr val="808080"/>
        </a:lt2>
        <a:accent1>
          <a:srgbClr val="E5EBFF"/>
        </a:accent1>
        <a:accent2>
          <a:srgbClr val="041E32"/>
        </a:accent2>
        <a:accent3>
          <a:srgbClr val="FFFFFF"/>
        </a:accent3>
        <a:accent4>
          <a:srgbClr val="000000"/>
        </a:accent4>
        <a:accent5>
          <a:srgbClr val="F0F3FF"/>
        </a:accent5>
        <a:accent6>
          <a:srgbClr val="031A2C"/>
        </a:accent6>
        <a:hlink>
          <a:srgbClr val="2E2E54"/>
        </a:hlink>
        <a:folHlink>
          <a:srgbClr val="041E32"/>
        </a:folHlink>
      </a:clrScheme>
      <a:clrMap bg1="lt1" tx1="dk1" bg2="lt2" tx2="dk2" accent1="accent1" accent2="accent2" accent3="accent3" accent4="accent4" accent5="accent5" accent6="accent6" hlink="hlink" folHlink="folHlink"/>
    </a:extraClrScheme>
    <a:extraClrScheme>
      <a:clrScheme name="Rdg Conference Poster (Portrait) 5">
        <a:dk1>
          <a:srgbClr val="000000"/>
        </a:dk1>
        <a:lt1>
          <a:srgbClr val="FFFFFF"/>
        </a:lt1>
        <a:dk2>
          <a:srgbClr val="FFA005"/>
        </a:dk2>
        <a:lt2>
          <a:srgbClr val="808080"/>
        </a:lt2>
        <a:accent1>
          <a:srgbClr val="FEE9CA"/>
        </a:accent1>
        <a:accent2>
          <a:srgbClr val="041E32"/>
        </a:accent2>
        <a:accent3>
          <a:srgbClr val="FFFFFF"/>
        </a:accent3>
        <a:accent4>
          <a:srgbClr val="000000"/>
        </a:accent4>
        <a:accent5>
          <a:srgbClr val="FEF2E1"/>
        </a:accent5>
        <a:accent6>
          <a:srgbClr val="031A2C"/>
        </a:accent6>
        <a:hlink>
          <a:srgbClr val="FFA005"/>
        </a:hlink>
        <a:folHlink>
          <a:srgbClr val="041E32"/>
        </a:folHlink>
      </a:clrScheme>
      <a:clrMap bg1="lt1" tx1="dk1" bg2="lt2" tx2="dk2" accent1="accent1" accent2="accent2" accent3="accent3" accent4="accent4" accent5="accent5" accent6="accent6" hlink="hlink" folHlink="folHlink"/>
    </a:extraClrScheme>
    <a:extraClrScheme>
      <a:clrScheme name="Rdg Conference Poster (Portrait) 6">
        <a:dk1>
          <a:srgbClr val="000000"/>
        </a:dk1>
        <a:lt1>
          <a:srgbClr val="FFFFFF"/>
        </a:lt1>
        <a:dk2>
          <a:srgbClr val="855D9D"/>
        </a:dk2>
        <a:lt2>
          <a:srgbClr val="808080"/>
        </a:lt2>
        <a:accent1>
          <a:srgbClr val="F4E1FF"/>
        </a:accent1>
        <a:accent2>
          <a:srgbClr val="041E32"/>
        </a:accent2>
        <a:accent3>
          <a:srgbClr val="FFFFFF"/>
        </a:accent3>
        <a:accent4>
          <a:srgbClr val="000000"/>
        </a:accent4>
        <a:accent5>
          <a:srgbClr val="F8EEFF"/>
        </a:accent5>
        <a:accent6>
          <a:srgbClr val="031A2C"/>
        </a:accent6>
        <a:hlink>
          <a:srgbClr val="855D9D"/>
        </a:hlink>
        <a:folHlink>
          <a:srgbClr val="041E32"/>
        </a:folHlink>
      </a:clrScheme>
      <a:clrMap bg1="lt1" tx1="dk1" bg2="lt2" tx2="dk2" accent1="accent1" accent2="accent2" accent3="accent3" accent4="accent4" accent5="accent5" accent6="accent6" hlink="hlink" folHlink="folHlink"/>
    </a:extraClrScheme>
    <a:extraClrScheme>
      <a:clrScheme name="Rdg Conference Poster (Portrait) 7">
        <a:dk1>
          <a:srgbClr val="000000"/>
        </a:dk1>
        <a:lt1>
          <a:srgbClr val="FFFFFF"/>
        </a:lt1>
        <a:dk2>
          <a:srgbClr val="A40062"/>
        </a:dk2>
        <a:lt2>
          <a:srgbClr val="808080"/>
        </a:lt2>
        <a:accent1>
          <a:srgbClr val="FFE1FF"/>
        </a:accent1>
        <a:accent2>
          <a:srgbClr val="041E32"/>
        </a:accent2>
        <a:accent3>
          <a:srgbClr val="FFFFFF"/>
        </a:accent3>
        <a:accent4>
          <a:srgbClr val="000000"/>
        </a:accent4>
        <a:accent5>
          <a:srgbClr val="FFEEFF"/>
        </a:accent5>
        <a:accent6>
          <a:srgbClr val="031A2C"/>
        </a:accent6>
        <a:hlink>
          <a:srgbClr val="A40062"/>
        </a:hlink>
        <a:folHlink>
          <a:srgbClr val="041E3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dg Conference Poster (Portrait) 1">
    <a:dk1>
      <a:srgbClr val="000000"/>
    </a:dk1>
    <a:lt1>
      <a:srgbClr val="FFFFFF"/>
    </a:lt1>
    <a:dk2>
      <a:srgbClr val="0568D5"/>
    </a:dk2>
    <a:lt2>
      <a:srgbClr val="808080"/>
    </a:lt2>
    <a:accent1>
      <a:srgbClr val="DDEBF3"/>
    </a:accent1>
    <a:accent2>
      <a:srgbClr val="041E32"/>
    </a:accent2>
    <a:accent3>
      <a:srgbClr val="FFFFFF"/>
    </a:accent3>
    <a:accent4>
      <a:srgbClr val="000000"/>
    </a:accent4>
    <a:accent5>
      <a:srgbClr val="EBF3F8"/>
    </a:accent5>
    <a:accent6>
      <a:srgbClr val="031A2C"/>
    </a:accent6>
    <a:hlink>
      <a:srgbClr val="0568D5"/>
    </a:hlink>
    <a:folHlink>
      <a:srgbClr val="041E32"/>
    </a:folHlink>
  </a:clrScheme>
  <a:fontScheme name="Rdg Conference Poster (Portrait)">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4776</TotalTime>
  <Words>2323</Words>
  <Application>Microsoft Office PowerPoint</Application>
  <PresentationFormat>Custom</PresentationFormat>
  <Paragraphs>692</Paragraphs>
  <Slides>29</Slides>
  <Notes>29</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Rdg Vesta</vt:lpstr>
      <vt:lpstr>epsrc poster,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syswatkn</cp:lastModifiedBy>
  <cp:revision>450</cp:revision>
  <dcterms:modified xsi:type="dcterms:W3CDTF">2010-12-12T16:12:10Z</dcterms:modified>
</cp:coreProperties>
</file>