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56" r:id="rId2"/>
    <p:sldId id="257" r:id="rId3"/>
    <p:sldId id="263" r:id="rId4"/>
    <p:sldId id="260" r:id="rId5"/>
    <p:sldId id="289" r:id="rId6"/>
    <p:sldId id="290" r:id="rId7"/>
    <p:sldId id="294" r:id="rId8"/>
    <p:sldId id="293" r:id="rId9"/>
    <p:sldId id="295" r:id="rId10"/>
    <p:sldId id="283" r:id="rId11"/>
    <p:sldId id="281" r:id="rId12"/>
    <p:sldId id="297" r:id="rId13"/>
    <p:sldId id="298" r:id="rId14"/>
  </p:sldIdLst>
  <p:sldSz cx="9144000" cy="6858000" type="screen4x3"/>
  <p:notesSz cx="6718300" cy="9867900"/>
  <p:embeddedFontLst>
    <p:embeddedFont>
      <p:font typeface="Rdg Vesta" charset="0"/>
      <p:regular r:id="rId17"/>
      <p:bold r:id="rId18"/>
      <p:italic r:id="rId19"/>
      <p:boldItalic r:id="rId20"/>
    </p:embeddedFont>
    <p:embeddedFont>
      <p:font typeface="Times" pitchFamily="18" charset="0"/>
      <p:regular r:id="rId21"/>
      <p:bold r:id="rId22"/>
      <p:italic r:id="rId23"/>
      <p:boldItalic r:id="rId24"/>
    </p:embeddedFont>
  </p:embeddedFontLst>
  <p:defaultTextStyle>
    <a:defPPr>
      <a:defRPr lang="en-US"/>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1" autoAdjust="0"/>
    <p:restoredTop sz="82771" autoAdjust="0"/>
  </p:normalViewPr>
  <p:slideViewPr>
    <p:cSldViewPr>
      <p:cViewPr>
        <p:scale>
          <a:sx n="90" d="100"/>
          <a:sy n="90" d="100"/>
        </p:scale>
        <p:origin x="-990" y="570"/>
      </p:cViewPr>
      <p:guideLst>
        <p:guide orient="horz" pos="2432"/>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292A29C8-4727-46A4-83C3-5328FD3966EF}" type="slidenum">
              <a:rPr lang="en-US"/>
              <a:pPr/>
              <a:t>‹#›</a:t>
            </a:fld>
            <a:endParaRPr lang="en-US"/>
          </a:p>
        </p:txBody>
      </p:sp>
    </p:spTree>
    <p:extLst>
      <p:ext uri="{BB962C8B-B14F-4D97-AF65-F5344CB8AC3E}">
        <p14:creationId xmlns:p14="http://schemas.microsoft.com/office/powerpoint/2010/main" val="379195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7F0209EA-3831-4CF3-BC41-34D5C0E0794F}" type="slidenum">
              <a:rPr lang="en-US"/>
              <a:pPr/>
              <a:t>‹#›</a:t>
            </a:fld>
            <a:endParaRPr lang="en-US"/>
          </a:p>
        </p:txBody>
      </p:sp>
    </p:spTree>
    <p:extLst>
      <p:ext uri="{BB962C8B-B14F-4D97-AF65-F5344CB8AC3E}">
        <p14:creationId xmlns:p14="http://schemas.microsoft.com/office/powerpoint/2010/main" val="3307125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such</a:t>
            </a:r>
            <a:r>
              <a:rPr lang="en-GB" baseline="0" dirty="0" smtClean="0"/>
              <a:t> as the famous “cocktail party” – required sound must be selected from a mixture of multiple direct sounds and numerous reflected “images” of EACH sound </a:t>
            </a:r>
          </a:p>
          <a:p>
            <a:r>
              <a:rPr lang="en-GB" baseline="0" dirty="0" smtClean="0"/>
              <a:t>– reverb both degrades intelligibility of single sources and impairs separation of streams</a:t>
            </a:r>
          </a:p>
          <a:p>
            <a:endParaRPr lang="en-GB" baseline="0" dirty="0" smtClean="0"/>
          </a:p>
          <a:p>
            <a:r>
              <a:rPr lang="en-GB" baseline="0" dirty="0" smtClean="0"/>
              <a:t>in such situations…</a:t>
            </a:r>
          </a:p>
          <a:p>
            <a:endParaRPr lang="en-GB" baseline="0" dirty="0" smtClean="0"/>
          </a:p>
          <a:p>
            <a:r>
              <a:rPr lang="en-GB" baseline="0" dirty="0" smtClean="0"/>
              <a:t>showed that filtering EITHER target message or interfering message improved performance on task requiring selection and recognition of one of 2 simultaneous messages – and the degree of filtering was non-critical</a:t>
            </a:r>
          </a:p>
          <a:p>
            <a:endParaRPr lang="en-GB" dirty="0" smtClean="0"/>
          </a:p>
          <a:p>
            <a:r>
              <a:rPr lang="en-GB" dirty="0" smtClean="0"/>
              <a:t>There are 2 main sources of naturally occurring differences between signals….</a:t>
            </a:r>
          </a:p>
        </p:txBody>
      </p:sp>
      <p:sp>
        <p:nvSpPr>
          <p:cNvPr id="4" name="Slide Number Placeholder 3"/>
          <p:cNvSpPr>
            <a:spLocks noGrp="1"/>
          </p:cNvSpPr>
          <p:nvPr>
            <p:ph type="sldNum" sz="quarter" idx="10"/>
          </p:nvPr>
        </p:nvSpPr>
        <p:spPr/>
        <p:txBody>
          <a:bodyPr/>
          <a:lstStyle/>
          <a:p>
            <a:fld id="{7F0209EA-3831-4CF3-BC41-34D5C0E0794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number of authors, such as… , i</a:t>
            </a:r>
            <a:r>
              <a:rPr lang="en-GB" dirty="0" smtClean="0"/>
              <a:t>n studies similar to that of </a:t>
            </a:r>
            <a:r>
              <a:rPr lang="en-GB" dirty="0" err="1" smtClean="0"/>
              <a:t>Spieth</a:t>
            </a:r>
            <a:r>
              <a:rPr lang="en-GB" dirty="0" smtClean="0"/>
              <a:t> &amp; Webster, found</a:t>
            </a:r>
            <a:r>
              <a:rPr lang="en-GB" baseline="0" dirty="0" smtClean="0"/>
              <a:t>…</a:t>
            </a:r>
          </a:p>
          <a:p>
            <a:endParaRPr lang="en-GB" baseline="0" dirty="0" smtClean="0"/>
          </a:p>
          <a:p>
            <a:r>
              <a:rPr lang="en-GB" baseline="0" dirty="0" smtClean="0"/>
              <a:t>In a study specifically designed to measure effects on </a:t>
            </a:r>
            <a:r>
              <a:rPr lang="en-GB" i="1" baseline="0" dirty="0" smtClean="0"/>
              <a:t>auditory attention </a:t>
            </a:r>
            <a:r>
              <a:rPr lang="en-GB" baseline="0" dirty="0" smtClean="0"/>
              <a:t>or “tracking”, D&amp;H showed… a speech message over time</a:t>
            </a:r>
          </a:p>
          <a:p>
            <a:endParaRPr lang="en-GB" baseline="0" dirty="0" smtClean="0"/>
          </a:p>
          <a:p>
            <a:r>
              <a:rPr lang="en-GB" baseline="0" dirty="0" smtClean="0"/>
              <a:t>Both ITD and ILD are increasingly degraded as reverb increases</a:t>
            </a:r>
          </a:p>
          <a:p>
            <a:endParaRPr lang="en-GB" baseline="0" dirty="0" smtClean="0"/>
          </a:p>
          <a:p>
            <a:r>
              <a:rPr lang="en-GB" baseline="0" dirty="0" smtClean="0"/>
              <a:t>But which can also include pitch differences</a:t>
            </a:r>
            <a:r>
              <a:rPr lang="en-GB" baseline="0" smtClean="0"/>
              <a:t>, prosody</a:t>
            </a:r>
            <a:r>
              <a:rPr lang="en-GB" baseline="0" dirty="0" smtClean="0"/>
              <a:t>, and possibly other factors</a:t>
            </a:r>
            <a:endParaRPr lang="en-GB" i="1" baseline="0" dirty="0" smtClean="0"/>
          </a:p>
          <a:p>
            <a:endParaRPr lang="en-GB" i="1" baseline="0" dirty="0" smtClean="0"/>
          </a:p>
        </p:txBody>
      </p:sp>
      <p:sp>
        <p:nvSpPr>
          <p:cNvPr id="4" name="Slide Number Placeholder 3"/>
          <p:cNvSpPr>
            <a:spLocks noGrp="1"/>
          </p:cNvSpPr>
          <p:nvPr>
            <p:ph type="sldNum" sz="quarter" idx="10"/>
          </p:nvPr>
        </p:nvSpPr>
        <p:spPr/>
        <p:txBody>
          <a:bodyPr/>
          <a:lstStyle/>
          <a:p>
            <a:fld id="{7F0209EA-3831-4CF3-BC41-34D5C0E0794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EP we used</a:t>
            </a:r>
            <a:r>
              <a:rPr lang="en-GB" baseline="0" dirty="0" smtClean="0"/>
              <a:t> was…</a:t>
            </a:r>
          </a:p>
          <a:p>
            <a:endParaRPr lang="en-GB" baseline="0" dirty="0" smtClean="0"/>
          </a:p>
          <a:p>
            <a:r>
              <a:rPr lang="en-GB" baseline="0" dirty="0" smtClean="0"/>
              <a:t>One is designated the target sentence, which in our experiments was… there were also 2 simultaneous test words, and a ‘distractor’ sentence. Listeners are asked to attend to the target sentence and report which test word they hear as ‘belonging’ with it</a:t>
            </a:r>
          </a:p>
          <a:p>
            <a:endParaRPr lang="en-GB" baseline="0" dirty="0" smtClean="0"/>
          </a:p>
          <a:p>
            <a:r>
              <a:rPr lang="en-GB" dirty="0" smtClean="0"/>
              <a:t>Just</a:t>
            </a:r>
            <a:r>
              <a:rPr lang="en-GB" baseline="0" dirty="0" smtClean="0"/>
              <a:t> </a:t>
            </a:r>
            <a:r>
              <a:rPr lang="en-GB" dirty="0" smtClean="0"/>
              <a:t>substitute</a:t>
            </a:r>
            <a:r>
              <a:rPr lang="en-GB" baseline="0" dirty="0" smtClean="0"/>
              <a:t> </a:t>
            </a:r>
            <a:r>
              <a:rPr lang="en-GB" dirty="0" smtClean="0"/>
              <a:t>position in a room for position on the page, and talker for </a:t>
            </a:r>
            <a:r>
              <a:rPr lang="en-GB" dirty="0" err="1" smtClean="0"/>
              <a:t>color</a:t>
            </a:r>
            <a:r>
              <a:rPr lang="en-GB" dirty="0" smtClean="0"/>
              <a:t>, and you have our</a:t>
            </a:r>
            <a:r>
              <a:rPr lang="en-GB" baseline="0" dirty="0" smtClean="0"/>
              <a:t> experiments</a:t>
            </a:r>
          </a:p>
          <a:p>
            <a:endParaRPr lang="en-GB" baseline="0" dirty="0" smtClean="0"/>
          </a:p>
          <a:p>
            <a:r>
              <a:rPr lang="en-GB" baseline="0" dirty="0" smtClean="0"/>
              <a:t>So their responses tell us which is the more influential source of cues for tracking </a:t>
            </a:r>
            <a:endParaRPr lang="en-US" dirty="0"/>
          </a:p>
        </p:txBody>
      </p:sp>
      <p:sp>
        <p:nvSpPr>
          <p:cNvPr id="4" name="Slide Number Placeholder 3"/>
          <p:cNvSpPr>
            <a:spLocks noGrp="1"/>
          </p:cNvSpPr>
          <p:nvPr>
            <p:ph type="sldNum" sz="quarter" idx="10"/>
          </p:nvPr>
        </p:nvSpPr>
        <p:spPr/>
        <p:txBody>
          <a:bodyPr/>
          <a:lstStyle/>
          <a:p>
            <a:fld id="{7F0209EA-3831-4CF3-BC41-34D5C0E0794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Measurement signal – log-sine-sweep (Farina)</a:t>
            </a:r>
          </a:p>
          <a:p>
            <a:r>
              <a:rPr lang="en-GB" dirty="0" smtClean="0"/>
              <a:t>Talker –</a:t>
            </a:r>
            <a:r>
              <a:rPr lang="en-GB" baseline="0" dirty="0" smtClean="0"/>
              <a:t> B&amp;K HATS</a:t>
            </a:r>
          </a:p>
          <a:p>
            <a:r>
              <a:rPr lang="en-GB" baseline="0" dirty="0" smtClean="0"/>
              <a:t>Listener – KEMAR</a:t>
            </a:r>
          </a:p>
          <a:p>
            <a:endParaRPr lang="en-GB" baseline="0" dirty="0" smtClean="0"/>
          </a:p>
          <a:p>
            <a:r>
              <a:rPr lang="en-GB" baseline="0" dirty="0" smtClean="0"/>
              <a:t>‘virtualised’ or ‘</a:t>
            </a:r>
            <a:r>
              <a:rPr lang="en-GB" baseline="0" dirty="0" err="1" smtClean="0"/>
              <a:t>spatialised</a:t>
            </a:r>
            <a:r>
              <a:rPr lang="en-GB" baseline="0" dirty="0" smtClean="0"/>
              <a:t>’ ?</a:t>
            </a:r>
            <a:endParaRPr lang="en-US" baseline="0" dirty="0" smtClean="0"/>
          </a:p>
          <a:p>
            <a:endParaRPr lang="en-US" baseline="0" dirty="0" smtClean="0"/>
          </a:p>
          <a:p>
            <a:r>
              <a:rPr lang="en-US" baseline="0" dirty="0" smtClean="0"/>
              <a:t>The listener has an experience very close to being in the room where the recordings were made – all that is missing is </a:t>
            </a:r>
            <a:r>
              <a:rPr lang="en-US" baseline="0" dirty="0" err="1" smtClean="0"/>
              <a:t>individualised</a:t>
            </a:r>
            <a:r>
              <a:rPr lang="en-US" baseline="0" dirty="0" smtClean="0"/>
              <a:t> HRTF (pinna and head) effects</a:t>
            </a:r>
          </a:p>
        </p:txBody>
      </p:sp>
      <p:sp>
        <p:nvSpPr>
          <p:cNvPr id="4" name="Slide Number Placeholder 3"/>
          <p:cNvSpPr>
            <a:spLocks noGrp="1"/>
          </p:cNvSpPr>
          <p:nvPr>
            <p:ph type="sldNum" sz="quarter" idx="10"/>
          </p:nvPr>
        </p:nvSpPr>
        <p:spPr/>
        <p:txBody>
          <a:bodyPr/>
          <a:lstStyle/>
          <a:p>
            <a:fld id="{7F0209EA-3831-4CF3-BC41-34D5C0E0794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Take the inverse transform and window the resulting function with a short Hann window</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…by flipping the polarity of a randomly selected half of the signal samples. (Schroeder 68?) – check all this!</a:t>
            </a:r>
          </a:p>
          <a:p>
            <a:endParaRPr lang="en-GB" dirty="0"/>
          </a:p>
        </p:txBody>
      </p:sp>
      <p:sp>
        <p:nvSpPr>
          <p:cNvPr id="4" name="Slide Number Placeholder 3"/>
          <p:cNvSpPr>
            <a:spLocks noGrp="1"/>
          </p:cNvSpPr>
          <p:nvPr>
            <p:ph type="sldNum" sz="quarter" idx="10"/>
          </p:nvPr>
        </p:nvSpPr>
        <p:spPr/>
        <p:txBody>
          <a:bodyPr/>
          <a:lstStyle/>
          <a:p>
            <a:fld id="{7F0209EA-3831-4CF3-BC41-34D5C0E0794F}" type="slidenum">
              <a:rPr lang="en-US" smtClean="0"/>
              <a:pPr/>
              <a:t>8</a:t>
            </a:fld>
            <a:endParaRPr lang="en-US"/>
          </a:p>
        </p:txBody>
      </p:sp>
    </p:spTree>
    <p:extLst>
      <p:ext uri="{BB962C8B-B14F-4D97-AF65-F5344CB8AC3E}">
        <p14:creationId xmlns:p14="http://schemas.microsoft.com/office/powerpoint/2010/main" val="318571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suggests to us… because with changing F0s, as reflections arriving at different times tend to have different F0s, </a:t>
            </a:r>
            <a:r>
              <a:rPr lang="en-GB" baseline="0" dirty="0" err="1" smtClean="0"/>
              <a:t>harmonicity</a:t>
            </a:r>
            <a:r>
              <a:rPr lang="en-GB" baseline="0" dirty="0" smtClean="0"/>
              <a:t> gets disrupted. This would impair pitch-based tracking cues which would tend to promote “talker” responses, leading to either an increase in reliance on other, in this instance, position-based cues, or else just to a reduction in the info available leading to a “guessing” situation</a:t>
            </a:r>
          </a:p>
          <a:p>
            <a:endParaRPr lang="en-GB" baseline="0" dirty="0" smtClean="0"/>
          </a:p>
          <a:p>
            <a:r>
              <a:rPr lang="en-GB" dirty="0" smtClean="0"/>
              <a:t>So. What might be going</a:t>
            </a:r>
            <a:r>
              <a:rPr lang="en-GB" baseline="0" dirty="0" smtClean="0"/>
              <a:t> on here? There seems to me to be 2 candidate explanations. Listeners could be ‘selecting an ear’ – or it could be due to genuine </a:t>
            </a:r>
            <a:r>
              <a:rPr lang="en-GB" i="1" baseline="0" dirty="0" smtClean="0"/>
              <a:t>inter-</a:t>
            </a:r>
            <a:r>
              <a:rPr lang="en-GB" baseline="0" dirty="0" smtClean="0"/>
              <a:t>aural processing. </a:t>
            </a:r>
          </a:p>
          <a:p>
            <a:r>
              <a:rPr lang="en-GB" baseline="0" dirty="0" smtClean="0"/>
              <a:t>What do I mean by this? - Let me explain by reference to the information available to listeners - The only info remaining in processed conditions is spectral and level info., so lets have a look at some IR spectra…</a:t>
            </a:r>
            <a:endParaRPr lang="en-GB" dirty="0"/>
          </a:p>
        </p:txBody>
      </p:sp>
      <p:sp>
        <p:nvSpPr>
          <p:cNvPr id="4" name="Slide Number Placeholder 3"/>
          <p:cNvSpPr>
            <a:spLocks noGrp="1"/>
          </p:cNvSpPr>
          <p:nvPr>
            <p:ph type="sldNum" sz="quarter" idx="10"/>
          </p:nvPr>
        </p:nvSpPr>
        <p:spPr/>
        <p:txBody>
          <a:bodyPr/>
          <a:lstStyle/>
          <a:p>
            <a:fld id="{7F0209EA-3831-4CF3-BC41-34D5C0E0794F}" type="slidenum">
              <a:rPr lang="en-US" smtClean="0"/>
              <a:pPr/>
              <a:t>9</a:t>
            </a:fld>
            <a:endParaRPr lang="en-US"/>
          </a:p>
        </p:txBody>
      </p:sp>
    </p:spTree>
    <p:extLst>
      <p:ext uri="{BB962C8B-B14F-4D97-AF65-F5344CB8AC3E}">
        <p14:creationId xmlns:p14="http://schemas.microsoft.com/office/powerpoint/2010/main" val="207451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aseline="0" dirty="0" smtClean="0"/>
              <a:t>Here I’m plotting “auditory” spectra generated by processing the BRIRs with a gammatone filterbank (32 </a:t>
            </a:r>
            <a:r>
              <a:rPr lang="en-GB" baseline="0" dirty="0" err="1" smtClean="0"/>
              <a:t>channs</a:t>
            </a:r>
            <a:r>
              <a:rPr lang="en-GB" baseline="0" dirty="0" smtClean="0"/>
              <a:t>, equally spaced on ERB-rate scale between 200 – 8k) dB on ordinate, channel CF (Hz) on abscissa.</a:t>
            </a:r>
          </a:p>
          <a:p>
            <a:endParaRPr lang="en-GB" baseline="0" dirty="0" smtClean="0"/>
          </a:p>
          <a:p>
            <a:r>
              <a:rPr lang="en-GB" baseline="0" dirty="0" smtClean="0"/>
              <a:t>You can see that the two spectra are different. So below that I’m plotting the absolute distance between the two. And just taking the rms of these values in each channel gives us a Euclidean distance between these spectra (plot d number) – so we’ve computed a </a:t>
            </a:r>
            <a:r>
              <a:rPr lang="en-GB" i="1" baseline="0" dirty="0" smtClean="0"/>
              <a:t>monaural</a:t>
            </a:r>
            <a:r>
              <a:rPr lang="en-GB" baseline="0" dirty="0" smtClean="0"/>
              <a:t> spectral distance between the corresponding channels of the two BRIRs of a particular position-pair (plot text). This is at the closest distance. – But it differs amongst diff room positions… and its different for the two ears…</a:t>
            </a:r>
          </a:p>
          <a:p>
            <a:endParaRPr lang="en-GB" baseline="0" dirty="0" smtClean="0"/>
          </a:p>
          <a:p>
            <a:r>
              <a:rPr lang="en-GB" baseline="0" dirty="0" smtClean="0"/>
              <a:t>We can also compute an ILD profile for each BRIR position by subtracting the R channel from the L – and subtract the ILD profiles of the 2 BRIRs in a position-pair to get a distance between the 2 ILD profiles…</a:t>
            </a:r>
          </a:p>
          <a:p>
            <a:endParaRPr lang="en-GB" baseline="0" dirty="0" smtClean="0"/>
          </a:p>
          <a:p>
            <a:r>
              <a:rPr lang="en-GB" baseline="0" dirty="0" smtClean="0"/>
              <a:t> …and these also differ widely among different room positions…</a:t>
            </a:r>
          </a:p>
          <a:p>
            <a:endParaRPr lang="en-GB" baseline="0" dirty="0" smtClean="0"/>
          </a:p>
          <a:p>
            <a:r>
              <a:rPr lang="en-GB" baseline="0" dirty="0" smtClean="0"/>
              <a:t>In other words - are these MONAURAL distances associated with an increased frequency of room-p responses?</a:t>
            </a:r>
            <a:endParaRPr lang="en-US" dirty="0"/>
          </a:p>
        </p:txBody>
      </p:sp>
      <p:sp>
        <p:nvSpPr>
          <p:cNvPr id="4" name="Slide Number Placeholder 3"/>
          <p:cNvSpPr>
            <a:spLocks noGrp="1"/>
          </p:cNvSpPr>
          <p:nvPr>
            <p:ph type="sldNum" sz="quarter" idx="10"/>
          </p:nvPr>
        </p:nvSpPr>
        <p:spPr/>
        <p:txBody>
          <a:bodyPr/>
          <a:lstStyle/>
          <a:p>
            <a:fld id="{7F0209EA-3831-4CF3-BC41-34D5C0E0794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I’m</a:t>
            </a:r>
            <a:r>
              <a:rPr lang="en-GB" baseline="0" dirty="0" smtClean="0"/>
              <a:t> treating R and L versions as distinct and plotting each distinct positioning of IRs which includes cases where the near IR is on the right and far on the left, and vice versa.</a:t>
            </a:r>
          </a:p>
          <a:p>
            <a:endParaRPr lang="en-GB" baseline="0" dirty="0" smtClean="0"/>
          </a:p>
          <a:p>
            <a:r>
              <a:rPr lang="en-GB" baseline="0" dirty="0" smtClean="0"/>
              <a:t>And the answer is… no. </a:t>
            </a:r>
          </a:p>
          <a:p>
            <a:endParaRPr lang="en-GB" baseline="0" dirty="0" smtClean="0"/>
          </a:p>
          <a:p>
            <a:r>
              <a:rPr lang="en-GB" baseline="0" dirty="0" smtClean="0"/>
              <a:t>Monaural distances are only very WEAKLY correlated with the frequency of room-p responses</a:t>
            </a:r>
          </a:p>
          <a:p>
            <a:endParaRPr lang="en-GB" baseline="0" dirty="0" smtClean="0"/>
          </a:p>
        </p:txBody>
      </p:sp>
      <p:sp>
        <p:nvSpPr>
          <p:cNvPr id="4" name="Slide Number Placeholder 3"/>
          <p:cNvSpPr>
            <a:spLocks noGrp="1"/>
          </p:cNvSpPr>
          <p:nvPr>
            <p:ph type="sldNum" sz="quarter" idx="10"/>
          </p:nvPr>
        </p:nvSpPr>
        <p:spPr/>
        <p:txBody>
          <a:bodyPr/>
          <a:lstStyle/>
          <a:p>
            <a:fld id="{7F0209EA-3831-4CF3-BC41-34D5C0E0794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3" name="Rectangle 41"/>
          <p:cNvSpPr>
            <a:spLocks noChangeArrowheads="1"/>
          </p:cNvSpPr>
          <p:nvPr userDrawn="1"/>
        </p:nvSpPr>
        <p:spPr bwMode="auto">
          <a:xfrm>
            <a:off x="0" y="0"/>
            <a:ext cx="9144000" cy="6858000"/>
          </a:xfrm>
          <a:prstGeom prst="rect">
            <a:avLst/>
          </a:prstGeom>
          <a:solidFill>
            <a:srgbClr val="FFFFFF"/>
          </a:solidFill>
          <a:ln w="9525" algn="ctr">
            <a:noFill/>
            <a:miter lim="800000"/>
            <a:headEnd/>
            <a:tailEnd/>
          </a:ln>
          <a:effectLst/>
        </p:spPr>
        <p:txBody>
          <a:bodyPr wrap="none" anchor="ctr"/>
          <a:lstStyle/>
          <a:p>
            <a:endParaRPr lang="en-US"/>
          </a:p>
        </p:txBody>
      </p:sp>
      <p:pic>
        <p:nvPicPr>
          <p:cNvPr id="3111" name="Picture 39" descr="Device-black"/>
          <p:cNvPicPr>
            <a:picLocks noChangeAspect="1" noChangeArrowheads="1"/>
          </p:cNvPicPr>
          <p:nvPr userDrawn="1"/>
        </p:nvPicPr>
        <p:blipFill>
          <a:blip r:embed="rId2" cstate="print"/>
          <a:srcRect/>
          <a:stretch>
            <a:fillRect/>
          </a:stretch>
        </p:blipFill>
        <p:spPr bwMode="auto">
          <a:xfrm>
            <a:off x="7524750" y="438150"/>
            <a:ext cx="1184275" cy="387350"/>
          </a:xfrm>
          <a:prstGeom prst="rect">
            <a:avLst/>
          </a:prstGeom>
          <a:noFill/>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200"/>
            </a:lvl1pPr>
          </a:lstStyle>
          <a:p>
            <a:r>
              <a:rPr lang="en-US"/>
              <a:t>Click to edit Master title style</a:t>
            </a:r>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rgbClr val="000000"/>
                </a:solidFill>
              </a:defRPr>
            </a:lvl1pPr>
          </a:lstStyle>
          <a:p>
            <a:r>
              <a:rPr lang="en-US"/>
              <a:t>Click to edit Master subtitle style</a:t>
            </a:r>
          </a:p>
        </p:txBody>
      </p:sp>
      <p:sp>
        <p:nvSpPr>
          <p:cNvPr id="3089" name="Rectangle 17"/>
          <p:cNvSpPr>
            <a:spLocks noGrp="1" noChangeArrowheads="1"/>
          </p:cNvSpPr>
          <p:nvPr>
            <p:ph type="dt" sz="half" idx="2"/>
          </p:nvPr>
        </p:nvSpPr>
        <p:spPr bwMode="auto">
          <a:xfrm>
            <a:off x="755650" y="6519863"/>
            <a:ext cx="1773238"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r>
              <a:rPr lang="en-US" dirty="0" smtClean="0"/>
              <a:t>ASA, </a:t>
            </a:r>
            <a:fld id="{5C3BF6B9-3F9F-4252-9030-036079C89B5F}" type="datetime4">
              <a:rPr lang="en-US" smtClean="0"/>
              <a:pPr/>
              <a:t>May 26, 2011</a:t>
            </a:fld>
            <a:endParaRPr lang="en-US" dirty="0"/>
          </a:p>
        </p:txBody>
      </p:sp>
      <p:sp>
        <p:nvSpPr>
          <p:cNvPr id="3090" name="Rectangle 18"/>
          <p:cNvSpPr>
            <a:spLocks noChangeArrowheads="1"/>
          </p:cNvSpPr>
          <p:nvPr/>
        </p:nvSpPr>
        <p:spPr bwMode="auto">
          <a:xfrm>
            <a:off x="2555875" y="6519863"/>
            <a:ext cx="4392613" cy="476250"/>
          </a:xfrm>
          <a:prstGeom prst="rect">
            <a:avLst/>
          </a:prstGeom>
          <a:noFill/>
          <a:ln w="9525">
            <a:noFill/>
            <a:miter lim="800000"/>
            <a:headEnd/>
            <a:tailEnd/>
          </a:ln>
          <a:effectLst/>
        </p:spPr>
        <p:txBody>
          <a:bodyPr/>
          <a:lstStyle/>
          <a:p>
            <a:pPr algn="ctr"/>
            <a:r>
              <a:rPr lang="en-US" sz="1400" dirty="0">
                <a:solidFill>
                  <a:schemeClr val="tx2"/>
                </a:solidFill>
              </a:rPr>
              <a:t>© University of Reading </a:t>
            </a:r>
            <a:r>
              <a:rPr lang="en-US" sz="1400" dirty="0" smtClean="0">
                <a:solidFill>
                  <a:schemeClr val="tx2"/>
                </a:solidFill>
              </a:rPr>
              <a:t>2011</a:t>
            </a:r>
            <a:endParaRPr lang="en-US" sz="1400" dirty="0">
              <a:solidFill>
                <a:schemeClr val="tx2"/>
              </a:solidFill>
            </a:endParaRPr>
          </a:p>
        </p:txBody>
      </p:sp>
      <p:sp>
        <p:nvSpPr>
          <p:cNvPr id="3091" name="Text Box 19"/>
          <p:cNvSpPr txBox="1">
            <a:spLocks noChangeArrowheads="1"/>
          </p:cNvSpPr>
          <p:nvPr/>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pPr>
            <a:r>
              <a:rPr lang="en-US" sz="1400" b="1">
                <a:solidFill>
                  <a:schemeClr val="tx2"/>
                </a:solidFill>
              </a:rPr>
              <a:t>www.reading.ac.uk</a:t>
            </a:r>
          </a:p>
        </p:txBody>
      </p:sp>
      <p:sp>
        <p:nvSpPr>
          <p:cNvPr id="3108" name="Rectangle 36"/>
          <p:cNvSpPr>
            <a:spLocks noChangeArrowheads="1"/>
          </p:cNvSpPr>
          <p:nvPr/>
        </p:nvSpPr>
        <p:spPr bwMode="hidden">
          <a:xfrm>
            <a:off x="6588125" y="0"/>
            <a:ext cx="2555875" cy="1196975"/>
          </a:xfrm>
          <a:prstGeom prst="rect">
            <a:avLst/>
          </a:prstGeom>
          <a:solidFill>
            <a:srgbClr val="FFFFFF"/>
          </a:solidFill>
          <a:ln w="9525" algn="ctr">
            <a:noFill/>
            <a:miter lim="800000"/>
            <a:headEnd/>
            <a:tailEnd/>
          </a:ln>
          <a:effectLst/>
        </p:spPr>
        <p:txBody>
          <a:bodyPr wrap="none" anchor="ctr"/>
          <a:lstStyle/>
          <a:p>
            <a:endParaRPr lang="en-US"/>
          </a:p>
        </p:txBody>
      </p:sp>
      <p:sp>
        <p:nvSpPr>
          <p:cNvPr id="3110" name="Text Box 38"/>
          <p:cNvSpPr txBox="1">
            <a:spLocks noChangeArrowheads="1"/>
          </p:cNvSpPr>
          <p:nvPr/>
        </p:nvSpPr>
        <p:spPr bwMode="auto">
          <a:xfrm>
            <a:off x="855663" y="333375"/>
            <a:ext cx="4004369" cy="292388"/>
          </a:xfrm>
          <a:prstGeom prst="rect">
            <a:avLst/>
          </a:prstGeom>
          <a:noFill/>
          <a:ln w="9525" algn="ctr">
            <a:noFill/>
            <a:miter lim="800000"/>
            <a:headEnd/>
            <a:tailEnd/>
          </a:ln>
          <a:effectLst/>
        </p:spPr>
        <p:txBody>
          <a:bodyPr wrap="square">
            <a:spAutoFit/>
          </a:bodyPr>
          <a:lstStyle/>
          <a:p>
            <a:pPr>
              <a:spcBef>
                <a:spcPct val="50000"/>
              </a:spcBef>
            </a:pPr>
            <a:r>
              <a:rPr lang="en-US" sz="1300" b="1" dirty="0" smtClean="0"/>
              <a:t>School of Psychology and Clinical Language Studies</a:t>
            </a:r>
            <a:endParaRPr lang="en-US" sz="1300" b="1" dirty="0"/>
          </a:p>
        </p:txBody>
      </p:sp>
      <p:pic>
        <p:nvPicPr>
          <p:cNvPr id="3107" name="Picture 35" descr="Device-white"/>
          <p:cNvPicPr>
            <a:picLocks noChangeAspect="1" noChangeArrowheads="1"/>
          </p:cNvPicPr>
          <p:nvPr/>
        </p:nvPicPr>
        <p:blipFill>
          <a:blip r:embed="rId3" cstate="print"/>
          <a:srcRect/>
          <a:stretch>
            <a:fillRect/>
          </a:stretch>
        </p:blipFill>
        <p:spPr bwMode="hidden">
          <a:xfrm>
            <a:off x="7524750" y="438150"/>
            <a:ext cx="1184275" cy="387350"/>
          </a:xfrm>
          <a:prstGeom prst="rect">
            <a:avLst/>
          </a:prstGeom>
          <a:solidFill>
            <a:srgbClr val="FFFFFF"/>
          </a:solidFill>
        </p:spPr>
      </p:pic>
      <p:pic>
        <p:nvPicPr>
          <p:cNvPr id="3114" name="Picture 42" descr="powerpoint-images"/>
          <p:cNvPicPr>
            <a:picLocks noChangeAspect="1" noChangeArrowheads="1"/>
          </p:cNvPicPr>
          <p:nvPr userDrawn="1"/>
        </p:nvPicPr>
        <p:blipFill>
          <a:blip r:embed="rId4" cstate="print"/>
          <a:srcRect/>
          <a:stretch>
            <a:fillRect/>
          </a:stretch>
        </p:blipFill>
        <p:spPr bwMode="auto">
          <a:xfrm>
            <a:off x="954088" y="981075"/>
            <a:ext cx="5346700" cy="19462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2000"/>
                                        <p:tgtEl>
                                          <p:spTgt spid="3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10"/>
                                        </p:tgtEl>
                                        <p:attrNameLst>
                                          <p:attrName>style.visibility</p:attrName>
                                        </p:attrNameLst>
                                      </p:cBhvr>
                                      <p:to>
                                        <p:strVal val="visible"/>
                                      </p:to>
                                    </p:set>
                                    <p:animEffect transition="in" filter="fade">
                                      <p:cBhvr>
                                        <p:cTn id="10" dur="2000"/>
                                        <p:tgtEl>
                                          <p:spTgt spid="3110"/>
                                        </p:tgtEl>
                                      </p:cBhvr>
                                    </p:animEffect>
                                  </p:childTnLst>
                                </p:cTn>
                              </p:par>
                              <p:par>
                                <p:cTn id="11" presetID="10" presetClass="entr" presetSubtype="0" fill="hold" nodeType="withEffect">
                                  <p:stCondLst>
                                    <p:cond delay="0"/>
                                  </p:stCondLst>
                                  <p:childTnLst>
                                    <p:set>
                                      <p:cBhvr>
                                        <p:cTn id="12" dur="1" fill="hold">
                                          <p:stCondLst>
                                            <p:cond delay="0"/>
                                          </p:stCondLst>
                                        </p:cTn>
                                        <p:tgtEl>
                                          <p:spTgt spid="3114"/>
                                        </p:tgtEl>
                                        <p:attrNameLst>
                                          <p:attrName>style.visibility</p:attrName>
                                        </p:attrNameLst>
                                      </p:cBhvr>
                                      <p:to>
                                        <p:strVal val="visible"/>
                                      </p:to>
                                    </p:set>
                                    <p:animEffect transition="in" filter="fade">
                                      <p:cBhvr>
                                        <p:cTn id="13" dur="2000"/>
                                        <p:tgtEl>
                                          <p:spTgt spid="311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2000"/>
                                        <p:tgtEl>
                                          <p:spTgt spid="3083"/>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084">
                                            <p:txEl>
                                              <p:pRg st="0" end="0"/>
                                            </p:txEl>
                                          </p:spTgt>
                                        </p:tgtEl>
                                        <p:attrNameLst>
                                          <p:attrName>style.visibility</p:attrName>
                                        </p:attrNameLst>
                                      </p:cBhvr>
                                      <p:to>
                                        <p:strVal val="visible"/>
                                      </p:to>
                                    </p:set>
                                    <p:animEffect transition="in" filter="fade">
                                      <p:cBhvr>
                                        <p:cTn id="21" dur="2000"/>
                                        <p:tgtEl>
                                          <p:spTgt spid="308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89"/>
                                        </p:tgtEl>
                                        <p:attrNameLst>
                                          <p:attrName>style.visibility</p:attrName>
                                        </p:attrNameLst>
                                      </p:cBhvr>
                                      <p:to>
                                        <p:strVal val="visible"/>
                                      </p:to>
                                    </p:set>
                                    <p:animEffect transition="in" filter="fade">
                                      <p:cBhvr>
                                        <p:cTn id="24" dur="2000"/>
                                        <p:tgtEl>
                                          <p:spTgt spid="308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fade">
                                      <p:cBhvr>
                                        <p:cTn id="27" dur="2000"/>
                                        <p:tgtEl>
                                          <p:spTgt spid="30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91"/>
                                        </p:tgtEl>
                                        <p:attrNameLst>
                                          <p:attrName>style.visibility</p:attrName>
                                        </p:attrNameLst>
                                      </p:cBhvr>
                                      <p:to>
                                        <p:strVal val="visible"/>
                                      </p:to>
                                    </p:set>
                                    <p:animEffect transition="in" filter="fade">
                                      <p:cBhvr>
                                        <p:cTn id="30" dur="20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P spid="3089" grpId="0" animBg="1"/>
      <p:bldP spid="3090" grpId="0"/>
      <p:bldP spid="3091" grpId="0"/>
      <p:bldP spid="31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3" cstate="print"/>
          <a:srcRect/>
          <a:stretch>
            <a:fillRect/>
          </a:stretch>
        </p:blipFill>
        <p:spPr bwMode="auto">
          <a:xfrm>
            <a:off x="7524750" y="438150"/>
            <a:ext cx="1184275" cy="387350"/>
          </a:xfrm>
          <a:prstGeom prst="rect">
            <a:avLst/>
          </a:prstGeom>
          <a:noFill/>
        </p:spPr>
      </p:pic>
      <p:sp>
        <p:nvSpPr>
          <p:cNvPr id="1026" name="Rectangle 2"/>
          <p:cNvSpPr>
            <a:spLocks noGrp="1" noChangeArrowheads="1"/>
          </p:cNvSpPr>
          <p:nvPr>
            <p:ph type="title"/>
          </p:nvPr>
        </p:nvSpPr>
        <p:spPr bwMode="auto">
          <a:xfrm>
            <a:off x="755650" y="274638"/>
            <a:ext cx="6192838" cy="11430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55650" y="1600200"/>
            <a:ext cx="793115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3" name="Rectangle 19"/>
          <p:cNvSpPr>
            <a:spLocks noChangeArrowheads="1"/>
          </p:cNvSpPr>
          <p:nvPr/>
        </p:nvSpPr>
        <p:spPr bwMode="auto">
          <a:xfrm>
            <a:off x="755650" y="6519863"/>
            <a:ext cx="6337300" cy="476250"/>
          </a:xfrm>
          <a:prstGeom prst="rect">
            <a:avLst/>
          </a:prstGeom>
          <a:noFill/>
          <a:ln w="9525">
            <a:noFill/>
            <a:miter lim="800000"/>
            <a:headEnd/>
            <a:tailEnd/>
          </a:ln>
          <a:effectLst/>
        </p:spPr>
        <p:txBody>
          <a:bodyPr/>
          <a:lstStyle/>
          <a:p>
            <a:r>
              <a:rPr lang="en-US" sz="1400" dirty="0" err="1" smtClean="0">
                <a:solidFill>
                  <a:schemeClr val="tx2"/>
                </a:solidFill>
              </a:rPr>
              <a:t>Attentional</a:t>
            </a:r>
            <a:r>
              <a:rPr lang="en-US" sz="1400" dirty="0" smtClean="0">
                <a:solidFill>
                  <a:schemeClr val="tx2"/>
                </a:solidFill>
              </a:rPr>
              <a:t> tracking in reverberation</a:t>
            </a:r>
            <a:endParaRPr lang="en-US" sz="1400" dirty="0">
              <a:solidFill>
                <a:schemeClr val="tx2"/>
              </a:solidFill>
            </a:endParaRPr>
          </a:p>
        </p:txBody>
      </p:sp>
      <p:pic>
        <p:nvPicPr>
          <p:cNvPr id="1074" name="Picture 50" descr="Device-wine"/>
          <p:cNvPicPr>
            <a:picLocks noChangeAspect="1" noChangeArrowheads="1"/>
          </p:cNvPicPr>
          <p:nvPr userDrawn="1"/>
        </p:nvPicPr>
        <p:blipFill>
          <a:blip r:embed="rId14" cstate="print"/>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5" cstate="print"/>
          <a:srcRect/>
          <a:stretch>
            <a:fillRect/>
          </a:stretch>
        </p:blipFill>
        <p:spPr bwMode="hidden">
          <a:xfrm>
            <a:off x="7524750" y="438150"/>
            <a:ext cx="1184275" cy="387350"/>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500"/>
                                        <p:tgtEl>
                                          <p:spTgt spid="10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fade">
                                      <p:cBhvr>
                                        <p:cTn id="22" dur="500"/>
                                        <p:tgtEl>
                                          <p:spTgt spid="10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fade">
                                      <p:cBhvr>
                                        <p:cTn id="27" dur="500"/>
                                        <p:tgtEl>
                                          <p:spTgt spid="10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fade">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Rdg Vesta" pitchFamily="2" charset="0"/>
        </a:defRPr>
      </a:lvl2pPr>
      <a:lvl3pPr algn="l" rtl="0" fontAlgn="base">
        <a:spcBef>
          <a:spcPct val="0"/>
        </a:spcBef>
        <a:spcAft>
          <a:spcPct val="0"/>
        </a:spcAft>
        <a:defRPr sz="3600">
          <a:solidFill>
            <a:schemeClr val="tx2"/>
          </a:solidFill>
          <a:latin typeface="Rdg Vesta" pitchFamily="2" charset="0"/>
        </a:defRPr>
      </a:lvl3pPr>
      <a:lvl4pPr algn="l" rtl="0" fontAlgn="base">
        <a:spcBef>
          <a:spcPct val="0"/>
        </a:spcBef>
        <a:spcAft>
          <a:spcPct val="0"/>
        </a:spcAft>
        <a:defRPr sz="3600">
          <a:solidFill>
            <a:schemeClr val="tx2"/>
          </a:solidFill>
          <a:latin typeface="Rdg Vesta" pitchFamily="2" charset="0"/>
        </a:defRPr>
      </a:lvl4pPr>
      <a:lvl5pPr algn="l" rtl="0" fontAlgn="base">
        <a:spcBef>
          <a:spcPct val="0"/>
        </a:spcBef>
        <a:spcAft>
          <a:spcPct val="0"/>
        </a:spcAft>
        <a:defRPr sz="3600">
          <a:solidFill>
            <a:schemeClr val="tx2"/>
          </a:solidFill>
          <a:latin typeface="Rdg Vesta" pitchFamily="2" charset="0"/>
        </a:defRPr>
      </a:lvl5pPr>
      <a:lvl6pPr marL="457200" algn="l" rtl="0" fontAlgn="base">
        <a:spcBef>
          <a:spcPct val="0"/>
        </a:spcBef>
        <a:spcAft>
          <a:spcPct val="0"/>
        </a:spcAft>
        <a:defRPr sz="3600">
          <a:solidFill>
            <a:schemeClr val="tx2"/>
          </a:solidFill>
          <a:latin typeface="Rdg Vesta" pitchFamily="2" charset="0"/>
        </a:defRPr>
      </a:lvl6pPr>
      <a:lvl7pPr marL="914400" algn="l" rtl="0" fontAlgn="base">
        <a:spcBef>
          <a:spcPct val="0"/>
        </a:spcBef>
        <a:spcAft>
          <a:spcPct val="0"/>
        </a:spcAft>
        <a:defRPr sz="3600">
          <a:solidFill>
            <a:schemeClr val="tx2"/>
          </a:solidFill>
          <a:latin typeface="Rdg Vesta" pitchFamily="2" charset="0"/>
        </a:defRPr>
      </a:lvl7pPr>
      <a:lvl8pPr marL="1371600" algn="l" rtl="0" fontAlgn="base">
        <a:spcBef>
          <a:spcPct val="0"/>
        </a:spcBef>
        <a:spcAft>
          <a:spcPct val="0"/>
        </a:spcAft>
        <a:defRPr sz="3600">
          <a:solidFill>
            <a:schemeClr val="tx2"/>
          </a:solidFill>
          <a:latin typeface="Rdg Vesta" pitchFamily="2" charset="0"/>
        </a:defRPr>
      </a:lvl8pPr>
      <a:lvl9pPr marL="1828800" algn="l" rtl="0" fontAlgn="base">
        <a:spcBef>
          <a:spcPct val="0"/>
        </a:spcBef>
        <a:spcAft>
          <a:spcPct val="0"/>
        </a:spcAft>
        <a:defRPr sz="3600">
          <a:solidFill>
            <a:schemeClr val="tx2"/>
          </a:solidFill>
          <a:latin typeface="Rdg Vesta" pitchFamily="2" charset="0"/>
        </a:defRPr>
      </a:lvl9pPr>
    </p:titleStyle>
    <p:bodyStyle>
      <a:lvl1pPr marL="342900" indent="-342900" algn="l" rtl="0" fontAlgn="base">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fontAlgn="base">
        <a:lnSpc>
          <a:spcPct val="110000"/>
        </a:lnSpc>
        <a:spcBef>
          <a:spcPct val="10000"/>
        </a:spcBef>
        <a:spcAft>
          <a:spcPct val="0"/>
        </a:spcAft>
        <a:buClr>
          <a:schemeClr val="tx2"/>
        </a:buClr>
        <a:buChar char="•"/>
        <a:defRPr sz="2000">
          <a:solidFill>
            <a:schemeClr val="tx1"/>
          </a:solidFill>
          <a:latin typeface="+mn-lt"/>
        </a:defRPr>
      </a:lvl3pPr>
      <a:lvl4pPr marL="16002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fontAlgn="base">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dt" sz="half" idx="2"/>
          </p:nvPr>
        </p:nvSpPr>
        <p:spPr>
          <a:ln/>
        </p:spPr>
        <p:txBody>
          <a:bodyPr/>
          <a:lstStyle/>
          <a:p>
            <a:fld id="{5C3BF6B9-3F9F-4252-9030-036079C89B5F}" type="datetime4">
              <a:rPr lang="en-US"/>
              <a:pPr/>
              <a:t>May 26, 2011</a:t>
            </a:fld>
            <a:endParaRPr lang="en-US"/>
          </a:p>
        </p:txBody>
      </p:sp>
      <p:sp>
        <p:nvSpPr>
          <p:cNvPr id="534530" name="Rectangle 2"/>
          <p:cNvSpPr>
            <a:spLocks noGrp="1" noChangeArrowheads="1"/>
          </p:cNvSpPr>
          <p:nvPr>
            <p:ph type="ctrTitle"/>
          </p:nvPr>
        </p:nvSpPr>
        <p:spPr>
          <a:xfrm>
            <a:off x="755650" y="2987675"/>
            <a:ext cx="7920038" cy="1881485"/>
          </a:xfrm>
        </p:spPr>
        <p:txBody>
          <a:bodyPr/>
          <a:lstStyle/>
          <a:p>
            <a:r>
              <a:rPr lang="en-GB" sz="5500" dirty="0" err="1" smtClean="0"/>
              <a:t>Attentional</a:t>
            </a:r>
            <a:r>
              <a:rPr lang="en-GB" sz="5500" dirty="0" smtClean="0"/>
              <a:t> Tracking in Real-Room Reverberation</a:t>
            </a:r>
            <a:endParaRPr lang="en-US" sz="5500" dirty="0"/>
          </a:p>
        </p:txBody>
      </p:sp>
      <p:sp>
        <p:nvSpPr>
          <p:cNvPr id="534531" name="Rectangle 3"/>
          <p:cNvSpPr>
            <a:spLocks noGrp="1" noChangeArrowheads="1"/>
          </p:cNvSpPr>
          <p:nvPr>
            <p:ph type="subTitle" idx="1"/>
          </p:nvPr>
        </p:nvSpPr>
        <p:spPr/>
        <p:txBody>
          <a:bodyPr/>
          <a:lstStyle/>
          <a:p>
            <a:r>
              <a:rPr lang="en-GB" sz="3200" dirty="0" smtClean="0">
                <a:solidFill>
                  <a:schemeClr val="tx1"/>
                </a:solidFill>
              </a:rPr>
              <a:t>S. J. Makin, A. J. Watkins and A. P. Raimond.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 name="Content Placeholder 44"/>
          <p:cNvSpPr>
            <a:spLocks noGrp="1"/>
          </p:cNvSpPr>
          <p:nvPr>
            <p:ph idx="1"/>
          </p:nvPr>
        </p:nvSpPr>
        <p:spPr>
          <a:xfrm>
            <a:off x="564994" y="1412782"/>
            <a:ext cx="8327486" cy="5112562"/>
          </a:xfrm>
        </p:spPr>
        <p:txBody>
          <a:bodyPr/>
          <a:lstStyle/>
          <a:p>
            <a:r>
              <a:rPr lang="en-GB" sz="2200" dirty="0" smtClean="0">
                <a:cs typeface="Arial" charset="0"/>
              </a:rPr>
              <a:t>Power (dB) in channels of an ‘auditory’ (</a:t>
            </a:r>
            <a:r>
              <a:rPr lang="en-GB" sz="2200" dirty="0" err="1" smtClean="0">
                <a:cs typeface="Arial" charset="0"/>
              </a:rPr>
              <a:t>gammatone</a:t>
            </a:r>
            <a:r>
              <a:rPr lang="en-GB" sz="2200" dirty="0" smtClean="0">
                <a:cs typeface="Arial" charset="0"/>
              </a:rPr>
              <a:t>) </a:t>
            </a:r>
            <a:r>
              <a:rPr lang="en-GB" sz="2200" dirty="0" err="1" smtClean="0">
                <a:cs typeface="Arial" charset="0"/>
              </a:rPr>
              <a:t>filterbank</a:t>
            </a:r>
            <a:r>
              <a:rPr lang="en-GB" sz="2200" dirty="0" smtClean="0">
                <a:cs typeface="Arial" charset="0"/>
              </a:rPr>
              <a:t>:</a:t>
            </a:r>
          </a:p>
          <a:p>
            <a:pPr marL="0" indent="0">
              <a:lnSpc>
                <a:spcPct val="100000"/>
              </a:lnSpc>
              <a:spcBef>
                <a:spcPts val="0"/>
              </a:spcBef>
              <a:buNone/>
            </a:pPr>
            <a:endParaRPr lang="en-GB" dirty="0" smtClean="0"/>
          </a:p>
          <a:p>
            <a:pPr marL="0" indent="0">
              <a:lnSpc>
                <a:spcPct val="100000"/>
              </a:lnSpc>
              <a:spcBef>
                <a:spcPts val="0"/>
              </a:spcBef>
              <a:buNone/>
            </a:pPr>
            <a:endParaRPr lang="en-GB" dirty="0" smtClean="0"/>
          </a:p>
          <a:p>
            <a:pPr marL="0" indent="0">
              <a:lnSpc>
                <a:spcPct val="100000"/>
              </a:lnSpc>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smtClean="0"/>
          </a:p>
          <a:p>
            <a:endParaRPr lang="en-GB" sz="2100" dirty="0" smtClean="0"/>
          </a:p>
          <a:p>
            <a:pPr>
              <a:spcBef>
                <a:spcPts val="0"/>
              </a:spcBef>
            </a:pPr>
            <a:endParaRPr lang="en-GB" sz="2100" dirty="0" smtClean="0"/>
          </a:p>
          <a:p>
            <a:pPr>
              <a:spcBef>
                <a:spcPts val="600"/>
              </a:spcBef>
            </a:pPr>
            <a:r>
              <a:rPr lang="en-GB" sz="2100" dirty="0" smtClean="0"/>
              <a:t>Can also compute distance between ILD profiles for each BRIR in a pair</a:t>
            </a:r>
          </a:p>
          <a:p>
            <a:pPr>
              <a:spcBef>
                <a:spcPts val="600"/>
              </a:spcBef>
            </a:pPr>
            <a:r>
              <a:rPr lang="en-GB" sz="2100" dirty="0" smtClean="0"/>
              <a:t>So - is </a:t>
            </a:r>
            <a:r>
              <a:rPr lang="en-GB" sz="2100" dirty="0"/>
              <a:t>dichotic effect due to ‘selecting’ ear with biggest </a:t>
            </a:r>
            <a:r>
              <a:rPr lang="en-GB" sz="2100" dirty="0" smtClean="0"/>
              <a:t>distance, or is it due to different ILD profiles of the room-positions? </a:t>
            </a:r>
            <a:endParaRPr lang="en-GB" sz="2100" dirty="0"/>
          </a:p>
          <a:p>
            <a:endParaRPr lang="en-GB" sz="2200" dirty="0"/>
          </a:p>
          <a:p>
            <a:endParaRPr lang="en-GB" sz="2200" dirty="0"/>
          </a:p>
        </p:txBody>
      </p:sp>
      <p:grpSp>
        <p:nvGrpSpPr>
          <p:cNvPr id="955" name="Group 954"/>
          <p:cNvGrpSpPr/>
          <p:nvPr/>
        </p:nvGrpSpPr>
        <p:grpSpPr>
          <a:xfrm>
            <a:off x="3419724" y="2035281"/>
            <a:ext cx="2460102" cy="1974462"/>
            <a:chOff x="3386707" y="2035281"/>
            <a:chExt cx="2460102" cy="1974462"/>
          </a:xfrm>
        </p:grpSpPr>
        <p:sp>
          <p:nvSpPr>
            <p:cNvPr id="927" name="Rectangle 868"/>
            <p:cNvSpPr>
              <a:spLocks noChangeArrowheads="1"/>
            </p:cNvSpPr>
            <p:nvPr/>
          </p:nvSpPr>
          <p:spPr bwMode="auto">
            <a:xfrm>
              <a:off x="3387171" y="2035281"/>
              <a:ext cx="2459638" cy="666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9" name="Line 870"/>
            <p:cNvSpPr>
              <a:spLocks noChangeShapeType="1"/>
            </p:cNvSpPr>
            <p:nvPr/>
          </p:nvSpPr>
          <p:spPr bwMode="auto">
            <a:xfrm>
              <a:off x="3387171" y="2702031"/>
              <a:ext cx="245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871"/>
            <p:cNvSpPr>
              <a:spLocks noChangeShapeType="1"/>
            </p:cNvSpPr>
            <p:nvPr/>
          </p:nvSpPr>
          <p:spPr bwMode="auto">
            <a:xfrm flipV="1">
              <a:off x="3387171" y="2035281"/>
              <a:ext cx="0" cy="666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872"/>
            <p:cNvSpPr>
              <a:spLocks noChangeShapeType="1"/>
            </p:cNvSpPr>
            <p:nvPr/>
          </p:nvSpPr>
          <p:spPr bwMode="auto">
            <a:xfrm flipV="1">
              <a:off x="3457367"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873"/>
            <p:cNvSpPr>
              <a:spLocks noChangeShapeType="1"/>
            </p:cNvSpPr>
            <p:nvPr/>
          </p:nvSpPr>
          <p:spPr bwMode="auto">
            <a:xfrm flipV="1">
              <a:off x="3906076"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874"/>
            <p:cNvSpPr>
              <a:spLocks noChangeShapeType="1"/>
            </p:cNvSpPr>
            <p:nvPr/>
          </p:nvSpPr>
          <p:spPr bwMode="auto">
            <a:xfrm flipV="1">
              <a:off x="4354784"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875"/>
            <p:cNvSpPr>
              <a:spLocks noChangeShapeType="1"/>
            </p:cNvSpPr>
            <p:nvPr/>
          </p:nvSpPr>
          <p:spPr bwMode="auto">
            <a:xfrm flipV="1">
              <a:off x="4797987"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876"/>
            <p:cNvSpPr>
              <a:spLocks noChangeShapeType="1"/>
            </p:cNvSpPr>
            <p:nvPr/>
          </p:nvSpPr>
          <p:spPr bwMode="auto">
            <a:xfrm flipV="1">
              <a:off x="5246696"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877"/>
            <p:cNvSpPr>
              <a:spLocks noChangeShapeType="1"/>
            </p:cNvSpPr>
            <p:nvPr/>
          </p:nvSpPr>
          <p:spPr bwMode="auto">
            <a:xfrm flipV="1">
              <a:off x="5695404" y="266869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878"/>
            <p:cNvSpPr>
              <a:spLocks noChangeShapeType="1"/>
            </p:cNvSpPr>
            <p:nvPr/>
          </p:nvSpPr>
          <p:spPr bwMode="auto">
            <a:xfrm>
              <a:off x="3387171" y="261471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879"/>
            <p:cNvSpPr>
              <a:spLocks noChangeShapeType="1"/>
            </p:cNvSpPr>
            <p:nvPr/>
          </p:nvSpPr>
          <p:spPr bwMode="auto">
            <a:xfrm>
              <a:off x="3387171" y="228451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Freeform 880"/>
            <p:cNvSpPr>
              <a:spLocks/>
            </p:cNvSpPr>
            <p:nvPr/>
          </p:nvSpPr>
          <p:spPr bwMode="auto">
            <a:xfrm>
              <a:off x="3457367" y="2062268"/>
              <a:ext cx="2313739" cy="538163"/>
            </a:xfrm>
            <a:custGeom>
              <a:avLst/>
              <a:gdLst>
                <a:gd name="T0" fmla="*/ 0 w 1681"/>
                <a:gd name="T1" fmla="*/ 339 h 339"/>
                <a:gd name="T2" fmla="*/ 55 w 1681"/>
                <a:gd name="T3" fmla="*/ 309 h 339"/>
                <a:gd name="T4" fmla="*/ 110 w 1681"/>
                <a:gd name="T5" fmla="*/ 326 h 339"/>
                <a:gd name="T6" fmla="*/ 165 w 1681"/>
                <a:gd name="T7" fmla="*/ 301 h 339"/>
                <a:gd name="T8" fmla="*/ 216 w 1681"/>
                <a:gd name="T9" fmla="*/ 254 h 339"/>
                <a:gd name="T10" fmla="*/ 271 w 1681"/>
                <a:gd name="T11" fmla="*/ 225 h 339"/>
                <a:gd name="T12" fmla="*/ 326 w 1681"/>
                <a:gd name="T13" fmla="*/ 191 h 339"/>
                <a:gd name="T14" fmla="*/ 381 w 1681"/>
                <a:gd name="T15" fmla="*/ 170 h 339"/>
                <a:gd name="T16" fmla="*/ 436 w 1681"/>
                <a:gd name="T17" fmla="*/ 157 h 339"/>
                <a:gd name="T18" fmla="*/ 487 w 1681"/>
                <a:gd name="T19" fmla="*/ 161 h 339"/>
                <a:gd name="T20" fmla="*/ 542 w 1681"/>
                <a:gd name="T21" fmla="*/ 199 h 339"/>
                <a:gd name="T22" fmla="*/ 597 w 1681"/>
                <a:gd name="T23" fmla="*/ 153 h 339"/>
                <a:gd name="T24" fmla="*/ 652 w 1681"/>
                <a:gd name="T25" fmla="*/ 93 h 339"/>
                <a:gd name="T26" fmla="*/ 707 w 1681"/>
                <a:gd name="T27" fmla="*/ 93 h 339"/>
                <a:gd name="T28" fmla="*/ 758 w 1681"/>
                <a:gd name="T29" fmla="*/ 98 h 339"/>
                <a:gd name="T30" fmla="*/ 813 w 1681"/>
                <a:gd name="T31" fmla="*/ 89 h 339"/>
                <a:gd name="T32" fmla="*/ 868 w 1681"/>
                <a:gd name="T33" fmla="*/ 55 h 339"/>
                <a:gd name="T34" fmla="*/ 923 w 1681"/>
                <a:gd name="T35" fmla="*/ 43 h 339"/>
                <a:gd name="T36" fmla="*/ 974 w 1681"/>
                <a:gd name="T37" fmla="*/ 43 h 339"/>
                <a:gd name="T38" fmla="*/ 1029 w 1681"/>
                <a:gd name="T39" fmla="*/ 4 h 339"/>
                <a:gd name="T40" fmla="*/ 1084 w 1681"/>
                <a:gd name="T41" fmla="*/ 0 h 339"/>
                <a:gd name="T42" fmla="*/ 1139 w 1681"/>
                <a:gd name="T43" fmla="*/ 4 h 339"/>
                <a:gd name="T44" fmla="*/ 1194 w 1681"/>
                <a:gd name="T45" fmla="*/ 17 h 339"/>
                <a:gd name="T46" fmla="*/ 1245 w 1681"/>
                <a:gd name="T47" fmla="*/ 17 h 339"/>
                <a:gd name="T48" fmla="*/ 1300 w 1681"/>
                <a:gd name="T49" fmla="*/ 13 h 339"/>
                <a:gd name="T50" fmla="*/ 1355 w 1681"/>
                <a:gd name="T51" fmla="*/ 13 h 339"/>
                <a:gd name="T52" fmla="*/ 1410 w 1681"/>
                <a:gd name="T53" fmla="*/ 64 h 339"/>
                <a:gd name="T54" fmla="*/ 1465 w 1681"/>
                <a:gd name="T55" fmla="*/ 110 h 339"/>
                <a:gd name="T56" fmla="*/ 1516 w 1681"/>
                <a:gd name="T57" fmla="*/ 127 h 339"/>
                <a:gd name="T58" fmla="*/ 1571 w 1681"/>
                <a:gd name="T59" fmla="*/ 165 h 339"/>
                <a:gd name="T60" fmla="*/ 1626 w 1681"/>
                <a:gd name="T61" fmla="*/ 204 h 339"/>
                <a:gd name="T62" fmla="*/ 1681 w 1681"/>
                <a:gd name="T63" fmla="*/ 25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339">
                  <a:moveTo>
                    <a:pt x="0" y="339"/>
                  </a:moveTo>
                  <a:lnTo>
                    <a:pt x="55" y="309"/>
                  </a:lnTo>
                  <a:lnTo>
                    <a:pt x="110" y="326"/>
                  </a:lnTo>
                  <a:lnTo>
                    <a:pt x="165" y="301"/>
                  </a:lnTo>
                  <a:lnTo>
                    <a:pt x="216" y="254"/>
                  </a:lnTo>
                  <a:lnTo>
                    <a:pt x="271" y="225"/>
                  </a:lnTo>
                  <a:lnTo>
                    <a:pt x="326" y="191"/>
                  </a:lnTo>
                  <a:lnTo>
                    <a:pt x="381" y="170"/>
                  </a:lnTo>
                  <a:lnTo>
                    <a:pt x="436" y="157"/>
                  </a:lnTo>
                  <a:lnTo>
                    <a:pt x="487" y="161"/>
                  </a:lnTo>
                  <a:lnTo>
                    <a:pt x="542" y="199"/>
                  </a:lnTo>
                  <a:lnTo>
                    <a:pt x="597" y="153"/>
                  </a:lnTo>
                  <a:lnTo>
                    <a:pt x="652" y="93"/>
                  </a:lnTo>
                  <a:lnTo>
                    <a:pt x="707" y="93"/>
                  </a:lnTo>
                  <a:lnTo>
                    <a:pt x="758" y="98"/>
                  </a:lnTo>
                  <a:lnTo>
                    <a:pt x="813" y="89"/>
                  </a:lnTo>
                  <a:lnTo>
                    <a:pt x="868" y="55"/>
                  </a:lnTo>
                  <a:lnTo>
                    <a:pt x="923" y="43"/>
                  </a:lnTo>
                  <a:lnTo>
                    <a:pt x="974" y="43"/>
                  </a:lnTo>
                  <a:lnTo>
                    <a:pt x="1029" y="4"/>
                  </a:lnTo>
                  <a:lnTo>
                    <a:pt x="1084" y="0"/>
                  </a:lnTo>
                  <a:lnTo>
                    <a:pt x="1139" y="4"/>
                  </a:lnTo>
                  <a:lnTo>
                    <a:pt x="1194" y="17"/>
                  </a:lnTo>
                  <a:lnTo>
                    <a:pt x="1245" y="17"/>
                  </a:lnTo>
                  <a:lnTo>
                    <a:pt x="1300" y="13"/>
                  </a:lnTo>
                  <a:lnTo>
                    <a:pt x="1355" y="13"/>
                  </a:lnTo>
                  <a:lnTo>
                    <a:pt x="1410" y="64"/>
                  </a:lnTo>
                  <a:lnTo>
                    <a:pt x="1465" y="110"/>
                  </a:lnTo>
                  <a:lnTo>
                    <a:pt x="1516" y="127"/>
                  </a:lnTo>
                  <a:lnTo>
                    <a:pt x="1571" y="165"/>
                  </a:lnTo>
                  <a:lnTo>
                    <a:pt x="1626" y="204"/>
                  </a:lnTo>
                  <a:lnTo>
                    <a:pt x="1681" y="2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Freeform 881"/>
            <p:cNvSpPr>
              <a:spLocks/>
            </p:cNvSpPr>
            <p:nvPr/>
          </p:nvSpPr>
          <p:spPr bwMode="auto">
            <a:xfrm>
              <a:off x="3475261" y="2190856"/>
              <a:ext cx="2295846" cy="517525"/>
            </a:xfrm>
            <a:custGeom>
              <a:avLst/>
              <a:gdLst>
                <a:gd name="T0" fmla="*/ 0 w 1668"/>
                <a:gd name="T1" fmla="*/ 326 h 326"/>
                <a:gd name="T2" fmla="*/ 42 w 1668"/>
                <a:gd name="T3" fmla="*/ 296 h 326"/>
                <a:gd name="T4" fmla="*/ 97 w 1668"/>
                <a:gd name="T5" fmla="*/ 288 h 326"/>
                <a:gd name="T6" fmla="*/ 152 w 1668"/>
                <a:gd name="T7" fmla="*/ 241 h 326"/>
                <a:gd name="T8" fmla="*/ 203 w 1668"/>
                <a:gd name="T9" fmla="*/ 190 h 326"/>
                <a:gd name="T10" fmla="*/ 258 w 1668"/>
                <a:gd name="T11" fmla="*/ 169 h 326"/>
                <a:gd name="T12" fmla="*/ 313 w 1668"/>
                <a:gd name="T13" fmla="*/ 178 h 326"/>
                <a:gd name="T14" fmla="*/ 368 w 1668"/>
                <a:gd name="T15" fmla="*/ 190 h 326"/>
                <a:gd name="T16" fmla="*/ 423 w 1668"/>
                <a:gd name="T17" fmla="*/ 212 h 326"/>
                <a:gd name="T18" fmla="*/ 474 w 1668"/>
                <a:gd name="T19" fmla="*/ 161 h 326"/>
                <a:gd name="T20" fmla="*/ 529 w 1668"/>
                <a:gd name="T21" fmla="*/ 144 h 326"/>
                <a:gd name="T22" fmla="*/ 584 w 1668"/>
                <a:gd name="T23" fmla="*/ 144 h 326"/>
                <a:gd name="T24" fmla="*/ 639 w 1668"/>
                <a:gd name="T25" fmla="*/ 135 h 326"/>
                <a:gd name="T26" fmla="*/ 694 w 1668"/>
                <a:gd name="T27" fmla="*/ 97 h 326"/>
                <a:gd name="T28" fmla="*/ 745 w 1668"/>
                <a:gd name="T29" fmla="*/ 76 h 326"/>
                <a:gd name="T30" fmla="*/ 800 w 1668"/>
                <a:gd name="T31" fmla="*/ 80 h 326"/>
                <a:gd name="T32" fmla="*/ 855 w 1668"/>
                <a:gd name="T33" fmla="*/ 51 h 326"/>
                <a:gd name="T34" fmla="*/ 910 w 1668"/>
                <a:gd name="T35" fmla="*/ 63 h 326"/>
                <a:gd name="T36" fmla="*/ 961 w 1668"/>
                <a:gd name="T37" fmla="*/ 46 h 326"/>
                <a:gd name="T38" fmla="*/ 1016 w 1668"/>
                <a:gd name="T39" fmla="*/ 42 h 326"/>
                <a:gd name="T40" fmla="*/ 1071 w 1668"/>
                <a:gd name="T41" fmla="*/ 0 h 326"/>
                <a:gd name="T42" fmla="*/ 1126 w 1668"/>
                <a:gd name="T43" fmla="*/ 4 h 326"/>
                <a:gd name="T44" fmla="*/ 1181 w 1668"/>
                <a:gd name="T45" fmla="*/ 34 h 326"/>
                <a:gd name="T46" fmla="*/ 1232 w 1668"/>
                <a:gd name="T47" fmla="*/ 55 h 326"/>
                <a:gd name="T48" fmla="*/ 1287 w 1668"/>
                <a:gd name="T49" fmla="*/ 72 h 326"/>
                <a:gd name="T50" fmla="*/ 1342 w 1668"/>
                <a:gd name="T51" fmla="*/ 59 h 326"/>
                <a:gd name="T52" fmla="*/ 1397 w 1668"/>
                <a:gd name="T53" fmla="*/ 80 h 326"/>
                <a:gd name="T54" fmla="*/ 1452 w 1668"/>
                <a:gd name="T55" fmla="*/ 114 h 326"/>
                <a:gd name="T56" fmla="*/ 1503 w 1668"/>
                <a:gd name="T57" fmla="*/ 110 h 326"/>
                <a:gd name="T58" fmla="*/ 1558 w 1668"/>
                <a:gd name="T59" fmla="*/ 127 h 326"/>
                <a:gd name="T60" fmla="*/ 1613 w 1668"/>
                <a:gd name="T61" fmla="*/ 178 h 326"/>
                <a:gd name="T62" fmla="*/ 1668 w 1668"/>
                <a:gd name="T63" fmla="*/ 2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8" h="326">
                  <a:moveTo>
                    <a:pt x="0" y="326"/>
                  </a:moveTo>
                  <a:lnTo>
                    <a:pt x="42" y="296"/>
                  </a:lnTo>
                  <a:lnTo>
                    <a:pt x="97" y="288"/>
                  </a:lnTo>
                  <a:lnTo>
                    <a:pt x="152" y="241"/>
                  </a:lnTo>
                  <a:lnTo>
                    <a:pt x="203" y="190"/>
                  </a:lnTo>
                  <a:lnTo>
                    <a:pt x="258" y="169"/>
                  </a:lnTo>
                  <a:lnTo>
                    <a:pt x="313" y="178"/>
                  </a:lnTo>
                  <a:lnTo>
                    <a:pt x="368" y="190"/>
                  </a:lnTo>
                  <a:lnTo>
                    <a:pt x="423" y="212"/>
                  </a:lnTo>
                  <a:lnTo>
                    <a:pt x="474" y="161"/>
                  </a:lnTo>
                  <a:lnTo>
                    <a:pt x="529" y="144"/>
                  </a:lnTo>
                  <a:lnTo>
                    <a:pt x="584" y="144"/>
                  </a:lnTo>
                  <a:lnTo>
                    <a:pt x="639" y="135"/>
                  </a:lnTo>
                  <a:lnTo>
                    <a:pt x="694" y="97"/>
                  </a:lnTo>
                  <a:lnTo>
                    <a:pt x="745" y="76"/>
                  </a:lnTo>
                  <a:lnTo>
                    <a:pt x="800" y="80"/>
                  </a:lnTo>
                  <a:lnTo>
                    <a:pt x="855" y="51"/>
                  </a:lnTo>
                  <a:lnTo>
                    <a:pt x="910" y="63"/>
                  </a:lnTo>
                  <a:lnTo>
                    <a:pt x="961" y="46"/>
                  </a:lnTo>
                  <a:lnTo>
                    <a:pt x="1016" y="42"/>
                  </a:lnTo>
                  <a:lnTo>
                    <a:pt x="1071" y="0"/>
                  </a:lnTo>
                  <a:lnTo>
                    <a:pt x="1126" y="4"/>
                  </a:lnTo>
                  <a:lnTo>
                    <a:pt x="1181" y="34"/>
                  </a:lnTo>
                  <a:lnTo>
                    <a:pt x="1232" y="55"/>
                  </a:lnTo>
                  <a:lnTo>
                    <a:pt x="1287" y="72"/>
                  </a:lnTo>
                  <a:lnTo>
                    <a:pt x="1342" y="59"/>
                  </a:lnTo>
                  <a:lnTo>
                    <a:pt x="1397" y="80"/>
                  </a:lnTo>
                  <a:lnTo>
                    <a:pt x="1452" y="114"/>
                  </a:lnTo>
                  <a:lnTo>
                    <a:pt x="1503" y="110"/>
                  </a:lnTo>
                  <a:lnTo>
                    <a:pt x="1558" y="127"/>
                  </a:lnTo>
                  <a:lnTo>
                    <a:pt x="1613" y="178"/>
                  </a:lnTo>
                  <a:lnTo>
                    <a:pt x="1668" y="216"/>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Rectangle 882"/>
            <p:cNvSpPr>
              <a:spLocks noChangeArrowheads="1"/>
            </p:cNvSpPr>
            <p:nvPr/>
          </p:nvSpPr>
          <p:spPr bwMode="auto">
            <a:xfrm>
              <a:off x="3387171" y="2702031"/>
              <a:ext cx="2459638"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2" name="Rectangle 883"/>
            <p:cNvSpPr>
              <a:spLocks noChangeArrowheads="1"/>
            </p:cNvSpPr>
            <p:nvPr/>
          </p:nvSpPr>
          <p:spPr bwMode="auto">
            <a:xfrm>
              <a:off x="3387171" y="2702031"/>
              <a:ext cx="2459638" cy="3095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884"/>
            <p:cNvSpPr>
              <a:spLocks noChangeShapeType="1"/>
            </p:cNvSpPr>
            <p:nvPr/>
          </p:nvSpPr>
          <p:spPr bwMode="auto">
            <a:xfrm>
              <a:off x="3387171" y="3011593"/>
              <a:ext cx="245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885"/>
            <p:cNvSpPr>
              <a:spLocks noChangeShapeType="1"/>
            </p:cNvSpPr>
            <p:nvPr/>
          </p:nvSpPr>
          <p:spPr bwMode="auto">
            <a:xfrm flipV="1">
              <a:off x="3387171" y="2702031"/>
              <a:ext cx="0" cy="3095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886"/>
            <p:cNvSpPr>
              <a:spLocks noChangeShapeType="1"/>
            </p:cNvSpPr>
            <p:nvPr/>
          </p:nvSpPr>
          <p:spPr bwMode="auto">
            <a:xfrm flipV="1">
              <a:off x="3457367"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887"/>
            <p:cNvSpPr>
              <a:spLocks noChangeShapeType="1"/>
            </p:cNvSpPr>
            <p:nvPr/>
          </p:nvSpPr>
          <p:spPr bwMode="auto">
            <a:xfrm flipV="1">
              <a:off x="3906076"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888"/>
            <p:cNvSpPr>
              <a:spLocks noChangeShapeType="1"/>
            </p:cNvSpPr>
            <p:nvPr/>
          </p:nvSpPr>
          <p:spPr bwMode="auto">
            <a:xfrm flipV="1">
              <a:off x="4354784"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889"/>
            <p:cNvSpPr>
              <a:spLocks noChangeShapeType="1"/>
            </p:cNvSpPr>
            <p:nvPr/>
          </p:nvSpPr>
          <p:spPr bwMode="auto">
            <a:xfrm flipV="1">
              <a:off x="4797987"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890"/>
            <p:cNvSpPr>
              <a:spLocks noChangeShapeType="1"/>
            </p:cNvSpPr>
            <p:nvPr/>
          </p:nvSpPr>
          <p:spPr bwMode="auto">
            <a:xfrm flipV="1">
              <a:off x="5246696"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891"/>
            <p:cNvSpPr>
              <a:spLocks noChangeShapeType="1"/>
            </p:cNvSpPr>
            <p:nvPr/>
          </p:nvSpPr>
          <p:spPr bwMode="auto">
            <a:xfrm flipV="1">
              <a:off x="5695404" y="297666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892"/>
            <p:cNvSpPr>
              <a:spLocks noChangeShapeType="1"/>
            </p:cNvSpPr>
            <p:nvPr/>
          </p:nvSpPr>
          <p:spPr bwMode="auto">
            <a:xfrm>
              <a:off x="3387171" y="3011593"/>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893"/>
            <p:cNvSpPr>
              <a:spLocks noChangeShapeType="1"/>
            </p:cNvSpPr>
            <p:nvPr/>
          </p:nvSpPr>
          <p:spPr bwMode="auto">
            <a:xfrm>
              <a:off x="3387171" y="286236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894"/>
            <p:cNvSpPr>
              <a:spLocks noChangeShapeType="1"/>
            </p:cNvSpPr>
            <p:nvPr/>
          </p:nvSpPr>
          <p:spPr bwMode="auto">
            <a:xfrm>
              <a:off x="3387171" y="2714731"/>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Freeform 895"/>
            <p:cNvSpPr>
              <a:spLocks/>
            </p:cNvSpPr>
            <p:nvPr/>
          </p:nvSpPr>
          <p:spPr bwMode="auto">
            <a:xfrm>
              <a:off x="3457367" y="2816331"/>
              <a:ext cx="2313739" cy="168275"/>
            </a:xfrm>
            <a:custGeom>
              <a:avLst/>
              <a:gdLst>
                <a:gd name="T0" fmla="*/ 0 w 1681"/>
                <a:gd name="T1" fmla="*/ 59 h 106"/>
                <a:gd name="T2" fmla="*/ 55 w 1681"/>
                <a:gd name="T3" fmla="*/ 59 h 106"/>
                <a:gd name="T4" fmla="*/ 110 w 1681"/>
                <a:gd name="T5" fmla="*/ 85 h 106"/>
                <a:gd name="T6" fmla="*/ 165 w 1681"/>
                <a:gd name="T7" fmla="*/ 101 h 106"/>
                <a:gd name="T8" fmla="*/ 216 w 1681"/>
                <a:gd name="T9" fmla="*/ 106 h 106"/>
                <a:gd name="T10" fmla="*/ 271 w 1681"/>
                <a:gd name="T11" fmla="*/ 93 h 106"/>
                <a:gd name="T12" fmla="*/ 326 w 1681"/>
                <a:gd name="T13" fmla="*/ 59 h 106"/>
                <a:gd name="T14" fmla="*/ 381 w 1681"/>
                <a:gd name="T15" fmla="*/ 29 h 106"/>
                <a:gd name="T16" fmla="*/ 436 w 1681"/>
                <a:gd name="T17" fmla="*/ 0 h 106"/>
                <a:gd name="T18" fmla="*/ 487 w 1681"/>
                <a:gd name="T19" fmla="*/ 46 h 106"/>
                <a:gd name="T20" fmla="*/ 542 w 1681"/>
                <a:gd name="T21" fmla="*/ 97 h 106"/>
                <a:gd name="T22" fmla="*/ 597 w 1681"/>
                <a:gd name="T23" fmla="*/ 55 h 106"/>
                <a:gd name="T24" fmla="*/ 652 w 1681"/>
                <a:gd name="T25" fmla="*/ 12 h 106"/>
                <a:gd name="T26" fmla="*/ 707 w 1681"/>
                <a:gd name="T27" fmla="*/ 51 h 106"/>
                <a:gd name="T28" fmla="*/ 758 w 1681"/>
                <a:gd name="T29" fmla="*/ 68 h 106"/>
                <a:gd name="T30" fmla="*/ 813 w 1681"/>
                <a:gd name="T31" fmla="*/ 55 h 106"/>
                <a:gd name="T32" fmla="*/ 868 w 1681"/>
                <a:gd name="T33" fmla="*/ 51 h 106"/>
                <a:gd name="T34" fmla="*/ 923 w 1681"/>
                <a:gd name="T35" fmla="*/ 29 h 106"/>
                <a:gd name="T36" fmla="*/ 974 w 1681"/>
                <a:gd name="T37" fmla="*/ 46 h 106"/>
                <a:gd name="T38" fmla="*/ 1029 w 1681"/>
                <a:gd name="T39" fmla="*/ 17 h 106"/>
                <a:gd name="T40" fmla="*/ 1084 w 1681"/>
                <a:gd name="T41" fmla="*/ 51 h 106"/>
                <a:gd name="T42" fmla="*/ 1139 w 1681"/>
                <a:gd name="T43" fmla="*/ 51 h 106"/>
                <a:gd name="T44" fmla="*/ 1194 w 1681"/>
                <a:gd name="T45" fmla="*/ 34 h 106"/>
                <a:gd name="T46" fmla="*/ 1245 w 1681"/>
                <a:gd name="T47" fmla="*/ 17 h 106"/>
                <a:gd name="T48" fmla="*/ 1300 w 1681"/>
                <a:gd name="T49" fmla="*/ 0 h 106"/>
                <a:gd name="T50" fmla="*/ 1355 w 1681"/>
                <a:gd name="T51" fmla="*/ 8 h 106"/>
                <a:gd name="T52" fmla="*/ 1410 w 1681"/>
                <a:gd name="T53" fmla="*/ 34 h 106"/>
                <a:gd name="T54" fmla="*/ 1465 w 1681"/>
                <a:gd name="T55" fmla="*/ 46 h 106"/>
                <a:gd name="T56" fmla="*/ 1516 w 1681"/>
                <a:gd name="T57" fmla="*/ 68 h 106"/>
                <a:gd name="T58" fmla="*/ 1571 w 1681"/>
                <a:gd name="T59" fmla="*/ 80 h 106"/>
                <a:gd name="T60" fmla="*/ 1626 w 1681"/>
                <a:gd name="T61" fmla="*/ 72 h 106"/>
                <a:gd name="T62" fmla="*/ 1681 w 1681"/>
                <a:gd name="T6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106">
                  <a:moveTo>
                    <a:pt x="0" y="59"/>
                  </a:moveTo>
                  <a:lnTo>
                    <a:pt x="55" y="59"/>
                  </a:lnTo>
                  <a:lnTo>
                    <a:pt x="110" y="85"/>
                  </a:lnTo>
                  <a:lnTo>
                    <a:pt x="165" y="101"/>
                  </a:lnTo>
                  <a:lnTo>
                    <a:pt x="216" y="106"/>
                  </a:lnTo>
                  <a:lnTo>
                    <a:pt x="271" y="93"/>
                  </a:lnTo>
                  <a:lnTo>
                    <a:pt x="326" y="59"/>
                  </a:lnTo>
                  <a:lnTo>
                    <a:pt x="381" y="29"/>
                  </a:lnTo>
                  <a:lnTo>
                    <a:pt x="436" y="0"/>
                  </a:lnTo>
                  <a:lnTo>
                    <a:pt x="487" y="46"/>
                  </a:lnTo>
                  <a:lnTo>
                    <a:pt x="542" y="97"/>
                  </a:lnTo>
                  <a:lnTo>
                    <a:pt x="597" y="55"/>
                  </a:lnTo>
                  <a:lnTo>
                    <a:pt x="652" y="12"/>
                  </a:lnTo>
                  <a:lnTo>
                    <a:pt x="707" y="51"/>
                  </a:lnTo>
                  <a:lnTo>
                    <a:pt x="758" y="68"/>
                  </a:lnTo>
                  <a:lnTo>
                    <a:pt x="813" y="55"/>
                  </a:lnTo>
                  <a:lnTo>
                    <a:pt x="868" y="51"/>
                  </a:lnTo>
                  <a:lnTo>
                    <a:pt x="923" y="29"/>
                  </a:lnTo>
                  <a:lnTo>
                    <a:pt x="974" y="46"/>
                  </a:lnTo>
                  <a:lnTo>
                    <a:pt x="1029" y="17"/>
                  </a:lnTo>
                  <a:lnTo>
                    <a:pt x="1084" y="51"/>
                  </a:lnTo>
                  <a:lnTo>
                    <a:pt x="1139" y="51"/>
                  </a:lnTo>
                  <a:lnTo>
                    <a:pt x="1194" y="34"/>
                  </a:lnTo>
                  <a:lnTo>
                    <a:pt x="1245" y="17"/>
                  </a:lnTo>
                  <a:lnTo>
                    <a:pt x="1300" y="0"/>
                  </a:lnTo>
                  <a:lnTo>
                    <a:pt x="1355" y="8"/>
                  </a:lnTo>
                  <a:lnTo>
                    <a:pt x="1410" y="34"/>
                  </a:lnTo>
                  <a:lnTo>
                    <a:pt x="1465" y="46"/>
                  </a:lnTo>
                  <a:lnTo>
                    <a:pt x="1516" y="68"/>
                  </a:lnTo>
                  <a:lnTo>
                    <a:pt x="1571" y="80"/>
                  </a:lnTo>
                  <a:lnTo>
                    <a:pt x="1626" y="72"/>
                  </a:lnTo>
                  <a:lnTo>
                    <a:pt x="1681" y="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Rectangle 952"/>
            <p:cNvSpPr>
              <a:spLocks noChangeArrowheads="1"/>
            </p:cNvSpPr>
            <p:nvPr/>
          </p:nvSpPr>
          <p:spPr bwMode="auto">
            <a:xfrm>
              <a:off x="3386707" y="3041368"/>
              <a:ext cx="2459638" cy="658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2" name="Rectangle 953"/>
            <p:cNvSpPr>
              <a:spLocks noChangeArrowheads="1"/>
            </p:cNvSpPr>
            <p:nvPr/>
          </p:nvSpPr>
          <p:spPr bwMode="auto">
            <a:xfrm>
              <a:off x="3386707" y="3041368"/>
              <a:ext cx="2459638" cy="6588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Line 954"/>
            <p:cNvSpPr>
              <a:spLocks noChangeShapeType="1"/>
            </p:cNvSpPr>
            <p:nvPr/>
          </p:nvSpPr>
          <p:spPr bwMode="auto">
            <a:xfrm>
              <a:off x="3386707" y="3700180"/>
              <a:ext cx="245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4" name="Line 955"/>
            <p:cNvSpPr>
              <a:spLocks noChangeShapeType="1"/>
            </p:cNvSpPr>
            <p:nvPr/>
          </p:nvSpPr>
          <p:spPr bwMode="auto">
            <a:xfrm flipV="1">
              <a:off x="3386707" y="3041368"/>
              <a:ext cx="0" cy="658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Line 956"/>
            <p:cNvSpPr>
              <a:spLocks noChangeShapeType="1"/>
            </p:cNvSpPr>
            <p:nvPr/>
          </p:nvSpPr>
          <p:spPr bwMode="auto">
            <a:xfrm flipV="1">
              <a:off x="3456903"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6" name="Line 957"/>
            <p:cNvSpPr>
              <a:spLocks noChangeShapeType="1"/>
            </p:cNvSpPr>
            <p:nvPr/>
          </p:nvSpPr>
          <p:spPr bwMode="auto">
            <a:xfrm flipV="1">
              <a:off x="3905612"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Line 958"/>
            <p:cNvSpPr>
              <a:spLocks noChangeShapeType="1"/>
            </p:cNvSpPr>
            <p:nvPr/>
          </p:nvSpPr>
          <p:spPr bwMode="auto">
            <a:xfrm flipV="1">
              <a:off x="4354320"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8" name="Line 959"/>
            <p:cNvSpPr>
              <a:spLocks noChangeShapeType="1"/>
            </p:cNvSpPr>
            <p:nvPr/>
          </p:nvSpPr>
          <p:spPr bwMode="auto">
            <a:xfrm flipV="1">
              <a:off x="4797523"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Line 960"/>
            <p:cNvSpPr>
              <a:spLocks noChangeShapeType="1"/>
            </p:cNvSpPr>
            <p:nvPr/>
          </p:nvSpPr>
          <p:spPr bwMode="auto">
            <a:xfrm flipV="1">
              <a:off x="5246232"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0" name="Line 961"/>
            <p:cNvSpPr>
              <a:spLocks noChangeShapeType="1"/>
            </p:cNvSpPr>
            <p:nvPr/>
          </p:nvSpPr>
          <p:spPr bwMode="auto">
            <a:xfrm flipV="1">
              <a:off x="5694940" y="3666843"/>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Line 962"/>
            <p:cNvSpPr>
              <a:spLocks noChangeShapeType="1"/>
            </p:cNvSpPr>
            <p:nvPr/>
          </p:nvSpPr>
          <p:spPr bwMode="auto">
            <a:xfrm>
              <a:off x="3386707" y="361286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2" name="Line 963"/>
            <p:cNvSpPr>
              <a:spLocks noChangeShapeType="1"/>
            </p:cNvSpPr>
            <p:nvPr/>
          </p:nvSpPr>
          <p:spPr bwMode="auto">
            <a:xfrm>
              <a:off x="3386707" y="328266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Freeform 964"/>
            <p:cNvSpPr>
              <a:spLocks/>
            </p:cNvSpPr>
            <p:nvPr/>
          </p:nvSpPr>
          <p:spPr bwMode="auto">
            <a:xfrm>
              <a:off x="3456903" y="3047718"/>
              <a:ext cx="2313739" cy="450850"/>
            </a:xfrm>
            <a:custGeom>
              <a:avLst/>
              <a:gdLst>
                <a:gd name="T0" fmla="*/ 0 w 1681"/>
                <a:gd name="T1" fmla="*/ 284 h 284"/>
                <a:gd name="T2" fmla="*/ 55 w 1681"/>
                <a:gd name="T3" fmla="*/ 250 h 284"/>
                <a:gd name="T4" fmla="*/ 110 w 1681"/>
                <a:gd name="T5" fmla="*/ 259 h 284"/>
                <a:gd name="T6" fmla="*/ 165 w 1681"/>
                <a:gd name="T7" fmla="*/ 221 h 284"/>
                <a:gd name="T8" fmla="*/ 216 w 1681"/>
                <a:gd name="T9" fmla="*/ 204 h 284"/>
                <a:gd name="T10" fmla="*/ 271 w 1681"/>
                <a:gd name="T11" fmla="*/ 208 h 284"/>
                <a:gd name="T12" fmla="*/ 326 w 1681"/>
                <a:gd name="T13" fmla="*/ 199 h 284"/>
                <a:gd name="T14" fmla="*/ 381 w 1681"/>
                <a:gd name="T15" fmla="*/ 199 h 284"/>
                <a:gd name="T16" fmla="*/ 436 w 1681"/>
                <a:gd name="T17" fmla="*/ 187 h 284"/>
                <a:gd name="T18" fmla="*/ 487 w 1681"/>
                <a:gd name="T19" fmla="*/ 174 h 284"/>
                <a:gd name="T20" fmla="*/ 542 w 1681"/>
                <a:gd name="T21" fmla="*/ 161 h 284"/>
                <a:gd name="T22" fmla="*/ 597 w 1681"/>
                <a:gd name="T23" fmla="*/ 127 h 284"/>
                <a:gd name="T24" fmla="*/ 652 w 1681"/>
                <a:gd name="T25" fmla="*/ 119 h 284"/>
                <a:gd name="T26" fmla="*/ 707 w 1681"/>
                <a:gd name="T27" fmla="*/ 110 h 284"/>
                <a:gd name="T28" fmla="*/ 758 w 1681"/>
                <a:gd name="T29" fmla="*/ 136 h 284"/>
                <a:gd name="T30" fmla="*/ 813 w 1681"/>
                <a:gd name="T31" fmla="*/ 115 h 284"/>
                <a:gd name="T32" fmla="*/ 868 w 1681"/>
                <a:gd name="T33" fmla="*/ 85 h 284"/>
                <a:gd name="T34" fmla="*/ 923 w 1681"/>
                <a:gd name="T35" fmla="*/ 68 h 284"/>
                <a:gd name="T36" fmla="*/ 974 w 1681"/>
                <a:gd name="T37" fmla="*/ 64 h 284"/>
                <a:gd name="T38" fmla="*/ 1029 w 1681"/>
                <a:gd name="T39" fmla="*/ 13 h 284"/>
                <a:gd name="T40" fmla="*/ 1084 w 1681"/>
                <a:gd name="T41" fmla="*/ 0 h 284"/>
                <a:gd name="T42" fmla="*/ 1139 w 1681"/>
                <a:gd name="T43" fmla="*/ 4 h 284"/>
                <a:gd name="T44" fmla="*/ 1194 w 1681"/>
                <a:gd name="T45" fmla="*/ 13 h 284"/>
                <a:gd name="T46" fmla="*/ 1245 w 1681"/>
                <a:gd name="T47" fmla="*/ 43 h 284"/>
                <a:gd name="T48" fmla="*/ 1300 w 1681"/>
                <a:gd name="T49" fmla="*/ 55 h 284"/>
                <a:gd name="T50" fmla="*/ 1355 w 1681"/>
                <a:gd name="T51" fmla="*/ 47 h 284"/>
                <a:gd name="T52" fmla="*/ 1410 w 1681"/>
                <a:gd name="T53" fmla="*/ 93 h 284"/>
                <a:gd name="T54" fmla="*/ 1465 w 1681"/>
                <a:gd name="T55" fmla="*/ 123 h 284"/>
                <a:gd name="T56" fmla="*/ 1516 w 1681"/>
                <a:gd name="T57" fmla="*/ 148 h 284"/>
                <a:gd name="T58" fmla="*/ 1571 w 1681"/>
                <a:gd name="T59" fmla="*/ 191 h 284"/>
                <a:gd name="T60" fmla="*/ 1626 w 1681"/>
                <a:gd name="T61" fmla="*/ 229 h 284"/>
                <a:gd name="T62" fmla="*/ 1681 w 1681"/>
                <a:gd name="T63" fmla="*/ 2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284">
                  <a:moveTo>
                    <a:pt x="0" y="284"/>
                  </a:moveTo>
                  <a:lnTo>
                    <a:pt x="55" y="250"/>
                  </a:lnTo>
                  <a:lnTo>
                    <a:pt x="110" y="259"/>
                  </a:lnTo>
                  <a:lnTo>
                    <a:pt x="165" y="221"/>
                  </a:lnTo>
                  <a:lnTo>
                    <a:pt x="216" y="204"/>
                  </a:lnTo>
                  <a:lnTo>
                    <a:pt x="271" y="208"/>
                  </a:lnTo>
                  <a:lnTo>
                    <a:pt x="326" y="199"/>
                  </a:lnTo>
                  <a:lnTo>
                    <a:pt x="381" y="199"/>
                  </a:lnTo>
                  <a:lnTo>
                    <a:pt x="436" y="187"/>
                  </a:lnTo>
                  <a:lnTo>
                    <a:pt x="487" y="174"/>
                  </a:lnTo>
                  <a:lnTo>
                    <a:pt x="542" y="161"/>
                  </a:lnTo>
                  <a:lnTo>
                    <a:pt x="597" y="127"/>
                  </a:lnTo>
                  <a:lnTo>
                    <a:pt x="652" y="119"/>
                  </a:lnTo>
                  <a:lnTo>
                    <a:pt x="707" y="110"/>
                  </a:lnTo>
                  <a:lnTo>
                    <a:pt x="758" y="136"/>
                  </a:lnTo>
                  <a:lnTo>
                    <a:pt x="813" y="115"/>
                  </a:lnTo>
                  <a:lnTo>
                    <a:pt x="868" y="85"/>
                  </a:lnTo>
                  <a:lnTo>
                    <a:pt x="923" y="68"/>
                  </a:lnTo>
                  <a:lnTo>
                    <a:pt x="974" y="64"/>
                  </a:lnTo>
                  <a:lnTo>
                    <a:pt x="1029" y="13"/>
                  </a:lnTo>
                  <a:lnTo>
                    <a:pt x="1084" y="0"/>
                  </a:lnTo>
                  <a:lnTo>
                    <a:pt x="1139" y="4"/>
                  </a:lnTo>
                  <a:lnTo>
                    <a:pt x="1194" y="13"/>
                  </a:lnTo>
                  <a:lnTo>
                    <a:pt x="1245" y="43"/>
                  </a:lnTo>
                  <a:lnTo>
                    <a:pt x="1300" y="55"/>
                  </a:lnTo>
                  <a:lnTo>
                    <a:pt x="1355" y="47"/>
                  </a:lnTo>
                  <a:lnTo>
                    <a:pt x="1410" y="93"/>
                  </a:lnTo>
                  <a:lnTo>
                    <a:pt x="1465" y="123"/>
                  </a:lnTo>
                  <a:lnTo>
                    <a:pt x="1516" y="148"/>
                  </a:lnTo>
                  <a:lnTo>
                    <a:pt x="1571" y="191"/>
                  </a:lnTo>
                  <a:lnTo>
                    <a:pt x="1626" y="229"/>
                  </a:lnTo>
                  <a:lnTo>
                    <a:pt x="1681" y="2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Freeform 965"/>
            <p:cNvSpPr>
              <a:spLocks/>
            </p:cNvSpPr>
            <p:nvPr/>
          </p:nvSpPr>
          <p:spPr bwMode="auto">
            <a:xfrm>
              <a:off x="3456903" y="3168368"/>
              <a:ext cx="2313739" cy="423863"/>
            </a:xfrm>
            <a:custGeom>
              <a:avLst/>
              <a:gdLst>
                <a:gd name="T0" fmla="*/ 0 w 1681"/>
                <a:gd name="T1" fmla="*/ 267 h 267"/>
                <a:gd name="T2" fmla="*/ 55 w 1681"/>
                <a:gd name="T3" fmla="*/ 242 h 267"/>
                <a:gd name="T4" fmla="*/ 110 w 1681"/>
                <a:gd name="T5" fmla="*/ 221 h 267"/>
                <a:gd name="T6" fmla="*/ 165 w 1681"/>
                <a:gd name="T7" fmla="*/ 229 h 267"/>
                <a:gd name="T8" fmla="*/ 216 w 1681"/>
                <a:gd name="T9" fmla="*/ 195 h 267"/>
                <a:gd name="T10" fmla="*/ 271 w 1681"/>
                <a:gd name="T11" fmla="*/ 166 h 267"/>
                <a:gd name="T12" fmla="*/ 326 w 1681"/>
                <a:gd name="T13" fmla="*/ 119 h 267"/>
                <a:gd name="T14" fmla="*/ 381 w 1681"/>
                <a:gd name="T15" fmla="*/ 115 h 267"/>
                <a:gd name="T16" fmla="*/ 436 w 1681"/>
                <a:gd name="T17" fmla="*/ 128 h 267"/>
                <a:gd name="T18" fmla="*/ 487 w 1681"/>
                <a:gd name="T19" fmla="*/ 123 h 267"/>
                <a:gd name="T20" fmla="*/ 542 w 1681"/>
                <a:gd name="T21" fmla="*/ 89 h 267"/>
                <a:gd name="T22" fmla="*/ 597 w 1681"/>
                <a:gd name="T23" fmla="*/ 39 h 267"/>
                <a:gd name="T24" fmla="*/ 652 w 1681"/>
                <a:gd name="T25" fmla="*/ 43 h 267"/>
                <a:gd name="T26" fmla="*/ 707 w 1681"/>
                <a:gd name="T27" fmla="*/ 5 h 267"/>
                <a:gd name="T28" fmla="*/ 758 w 1681"/>
                <a:gd name="T29" fmla="*/ 0 h 267"/>
                <a:gd name="T30" fmla="*/ 813 w 1681"/>
                <a:gd name="T31" fmla="*/ 34 h 267"/>
                <a:gd name="T32" fmla="*/ 868 w 1681"/>
                <a:gd name="T33" fmla="*/ 26 h 267"/>
                <a:gd name="T34" fmla="*/ 923 w 1681"/>
                <a:gd name="T35" fmla="*/ 5 h 267"/>
                <a:gd name="T36" fmla="*/ 974 w 1681"/>
                <a:gd name="T37" fmla="*/ 9 h 267"/>
                <a:gd name="T38" fmla="*/ 1029 w 1681"/>
                <a:gd name="T39" fmla="*/ 0 h 267"/>
                <a:gd name="T40" fmla="*/ 1084 w 1681"/>
                <a:gd name="T41" fmla="*/ 5 h 267"/>
                <a:gd name="T42" fmla="*/ 1139 w 1681"/>
                <a:gd name="T43" fmla="*/ 0 h 267"/>
                <a:gd name="T44" fmla="*/ 1194 w 1681"/>
                <a:gd name="T45" fmla="*/ 5 h 267"/>
                <a:gd name="T46" fmla="*/ 1245 w 1681"/>
                <a:gd name="T47" fmla="*/ 30 h 267"/>
                <a:gd name="T48" fmla="*/ 1300 w 1681"/>
                <a:gd name="T49" fmla="*/ 34 h 267"/>
                <a:gd name="T50" fmla="*/ 1355 w 1681"/>
                <a:gd name="T51" fmla="*/ 39 h 267"/>
                <a:gd name="T52" fmla="*/ 1410 w 1681"/>
                <a:gd name="T53" fmla="*/ 68 h 267"/>
                <a:gd name="T54" fmla="*/ 1465 w 1681"/>
                <a:gd name="T55" fmla="*/ 106 h 267"/>
                <a:gd name="T56" fmla="*/ 1516 w 1681"/>
                <a:gd name="T57" fmla="*/ 94 h 267"/>
                <a:gd name="T58" fmla="*/ 1571 w 1681"/>
                <a:gd name="T59" fmla="*/ 132 h 267"/>
                <a:gd name="T60" fmla="*/ 1626 w 1681"/>
                <a:gd name="T61" fmla="*/ 166 h 267"/>
                <a:gd name="T62" fmla="*/ 1681 w 1681"/>
                <a:gd name="T63" fmla="*/ 16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267">
                  <a:moveTo>
                    <a:pt x="0" y="267"/>
                  </a:moveTo>
                  <a:lnTo>
                    <a:pt x="55" y="242"/>
                  </a:lnTo>
                  <a:lnTo>
                    <a:pt x="110" y="221"/>
                  </a:lnTo>
                  <a:lnTo>
                    <a:pt x="165" y="229"/>
                  </a:lnTo>
                  <a:lnTo>
                    <a:pt x="216" y="195"/>
                  </a:lnTo>
                  <a:lnTo>
                    <a:pt x="271" y="166"/>
                  </a:lnTo>
                  <a:lnTo>
                    <a:pt x="326" y="119"/>
                  </a:lnTo>
                  <a:lnTo>
                    <a:pt x="381" y="115"/>
                  </a:lnTo>
                  <a:lnTo>
                    <a:pt x="436" y="128"/>
                  </a:lnTo>
                  <a:lnTo>
                    <a:pt x="487" y="123"/>
                  </a:lnTo>
                  <a:lnTo>
                    <a:pt x="542" y="89"/>
                  </a:lnTo>
                  <a:lnTo>
                    <a:pt x="597" y="39"/>
                  </a:lnTo>
                  <a:lnTo>
                    <a:pt x="652" y="43"/>
                  </a:lnTo>
                  <a:lnTo>
                    <a:pt x="707" y="5"/>
                  </a:lnTo>
                  <a:lnTo>
                    <a:pt x="758" y="0"/>
                  </a:lnTo>
                  <a:lnTo>
                    <a:pt x="813" y="34"/>
                  </a:lnTo>
                  <a:lnTo>
                    <a:pt x="868" y="26"/>
                  </a:lnTo>
                  <a:lnTo>
                    <a:pt x="923" y="5"/>
                  </a:lnTo>
                  <a:lnTo>
                    <a:pt x="974" y="9"/>
                  </a:lnTo>
                  <a:lnTo>
                    <a:pt x="1029" y="0"/>
                  </a:lnTo>
                  <a:lnTo>
                    <a:pt x="1084" y="5"/>
                  </a:lnTo>
                  <a:lnTo>
                    <a:pt x="1139" y="0"/>
                  </a:lnTo>
                  <a:lnTo>
                    <a:pt x="1194" y="5"/>
                  </a:lnTo>
                  <a:lnTo>
                    <a:pt x="1245" y="30"/>
                  </a:lnTo>
                  <a:lnTo>
                    <a:pt x="1300" y="34"/>
                  </a:lnTo>
                  <a:lnTo>
                    <a:pt x="1355" y="39"/>
                  </a:lnTo>
                  <a:lnTo>
                    <a:pt x="1410" y="68"/>
                  </a:lnTo>
                  <a:lnTo>
                    <a:pt x="1465" y="106"/>
                  </a:lnTo>
                  <a:lnTo>
                    <a:pt x="1516" y="94"/>
                  </a:lnTo>
                  <a:lnTo>
                    <a:pt x="1571" y="132"/>
                  </a:lnTo>
                  <a:lnTo>
                    <a:pt x="1626" y="166"/>
                  </a:lnTo>
                  <a:lnTo>
                    <a:pt x="1681" y="161"/>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966"/>
            <p:cNvSpPr>
              <a:spLocks noChangeArrowheads="1"/>
            </p:cNvSpPr>
            <p:nvPr/>
          </p:nvSpPr>
          <p:spPr bwMode="auto">
            <a:xfrm>
              <a:off x="3386707" y="3700180"/>
              <a:ext cx="2459638"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6" name="Rectangle 967"/>
            <p:cNvSpPr>
              <a:spLocks noChangeArrowheads="1"/>
            </p:cNvSpPr>
            <p:nvPr/>
          </p:nvSpPr>
          <p:spPr bwMode="auto">
            <a:xfrm>
              <a:off x="3386707" y="3700180"/>
              <a:ext cx="2459638" cy="3095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Line 968"/>
            <p:cNvSpPr>
              <a:spLocks noChangeShapeType="1"/>
            </p:cNvSpPr>
            <p:nvPr/>
          </p:nvSpPr>
          <p:spPr bwMode="auto">
            <a:xfrm>
              <a:off x="3386707" y="4009743"/>
              <a:ext cx="245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Line 969"/>
            <p:cNvSpPr>
              <a:spLocks noChangeShapeType="1"/>
            </p:cNvSpPr>
            <p:nvPr/>
          </p:nvSpPr>
          <p:spPr bwMode="auto">
            <a:xfrm flipV="1">
              <a:off x="3386707" y="3700180"/>
              <a:ext cx="0" cy="3095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970"/>
            <p:cNvSpPr>
              <a:spLocks noChangeShapeType="1"/>
            </p:cNvSpPr>
            <p:nvPr/>
          </p:nvSpPr>
          <p:spPr bwMode="auto">
            <a:xfrm flipV="1">
              <a:off x="3456903"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971"/>
            <p:cNvSpPr>
              <a:spLocks noChangeShapeType="1"/>
            </p:cNvSpPr>
            <p:nvPr/>
          </p:nvSpPr>
          <p:spPr bwMode="auto">
            <a:xfrm flipV="1">
              <a:off x="3905612"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972"/>
            <p:cNvSpPr>
              <a:spLocks noChangeShapeType="1"/>
            </p:cNvSpPr>
            <p:nvPr/>
          </p:nvSpPr>
          <p:spPr bwMode="auto">
            <a:xfrm flipV="1">
              <a:off x="4354320"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973"/>
            <p:cNvSpPr>
              <a:spLocks noChangeShapeType="1"/>
            </p:cNvSpPr>
            <p:nvPr/>
          </p:nvSpPr>
          <p:spPr bwMode="auto">
            <a:xfrm flipV="1">
              <a:off x="4797523"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974"/>
            <p:cNvSpPr>
              <a:spLocks noChangeShapeType="1"/>
            </p:cNvSpPr>
            <p:nvPr/>
          </p:nvSpPr>
          <p:spPr bwMode="auto">
            <a:xfrm flipV="1">
              <a:off x="5246232"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975"/>
            <p:cNvSpPr>
              <a:spLocks noChangeShapeType="1"/>
            </p:cNvSpPr>
            <p:nvPr/>
          </p:nvSpPr>
          <p:spPr bwMode="auto">
            <a:xfrm flipV="1">
              <a:off x="5694940" y="3976405"/>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976"/>
            <p:cNvSpPr>
              <a:spLocks noChangeShapeType="1"/>
            </p:cNvSpPr>
            <p:nvPr/>
          </p:nvSpPr>
          <p:spPr bwMode="auto">
            <a:xfrm>
              <a:off x="3386707" y="4009743"/>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977"/>
            <p:cNvSpPr>
              <a:spLocks noChangeShapeType="1"/>
            </p:cNvSpPr>
            <p:nvPr/>
          </p:nvSpPr>
          <p:spPr bwMode="auto">
            <a:xfrm>
              <a:off x="3386707" y="3862105"/>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978"/>
            <p:cNvSpPr>
              <a:spLocks noChangeShapeType="1"/>
            </p:cNvSpPr>
            <p:nvPr/>
          </p:nvSpPr>
          <p:spPr bwMode="auto">
            <a:xfrm>
              <a:off x="3386707" y="3714468"/>
              <a:ext cx="23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979"/>
            <p:cNvSpPr>
              <a:spLocks/>
            </p:cNvSpPr>
            <p:nvPr/>
          </p:nvSpPr>
          <p:spPr bwMode="auto">
            <a:xfrm>
              <a:off x="3456903" y="3882743"/>
              <a:ext cx="2313739" cy="120650"/>
            </a:xfrm>
            <a:custGeom>
              <a:avLst/>
              <a:gdLst>
                <a:gd name="T0" fmla="*/ 0 w 1681"/>
                <a:gd name="T1" fmla="*/ 25 h 76"/>
                <a:gd name="T2" fmla="*/ 55 w 1681"/>
                <a:gd name="T3" fmla="*/ 17 h 76"/>
                <a:gd name="T4" fmla="*/ 110 w 1681"/>
                <a:gd name="T5" fmla="*/ 46 h 76"/>
                <a:gd name="T6" fmla="*/ 165 w 1681"/>
                <a:gd name="T7" fmla="*/ 0 h 76"/>
                <a:gd name="T8" fmla="*/ 216 w 1681"/>
                <a:gd name="T9" fmla="*/ 21 h 76"/>
                <a:gd name="T10" fmla="*/ 271 w 1681"/>
                <a:gd name="T11" fmla="*/ 46 h 76"/>
                <a:gd name="T12" fmla="*/ 326 w 1681"/>
                <a:gd name="T13" fmla="*/ 76 h 76"/>
                <a:gd name="T14" fmla="*/ 381 w 1681"/>
                <a:gd name="T15" fmla="*/ 72 h 76"/>
                <a:gd name="T16" fmla="*/ 436 w 1681"/>
                <a:gd name="T17" fmla="*/ 63 h 76"/>
                <a:gd name="T18" fmla="*/ 487 w 1681"/>
                <a:gd name="T19" fmla="*/ 55 h 76"/>
                <a:gd name="T20" fmla="*/ 542 w 1681"/>
                <a:gd name="T21" fmla="*/ 72 h 76"/>
                <a:gd name="T22" fmla="*/ 597 w 1681"/>
                <a:gd name="T23" fmla="*/ 67 h 76"/>
                <a:gd name="T24" fmla="*/ 652 w 1681"/>
                <a:gd name="T25" fmla="*/ 76 h 76"/>
                <a:gd name="T26" fmla="*/ 707 w 1681"/>
                <a:gd name="T27" fmla="*/ 50 h 76"/>
                <a:gd name="T28" fmla="*/ 758 w 1681"/>
                <a:gd name="T29" fmla="*/ 25 h 76"/>
                <a:gd name="T30" fmla="*/ 813 w 1681"/>
                <a:gd name="T31" fmla="*/ 72 h 76"/>
                <a:gd name="T32" fmla="*/ 868 w 1681"/>
                <a:gd name="T33" fmla="*/ 59 h 76"/>
                <a:gd name="T34" fmla="*/ 923 w 1681"/>
                <a:gd name="T35" fmla="*/ 67 h 76"/>
                <a:gd name="T36" fmla="*/ 974 w 1681"/>
                <a:gd name="T37" fmla="*/ 59 h 76"/>
                <a:gd name="T38" fmla="*/ 1029 w 1681"/>
                <a:gd name="T39" fmla="*/ 25 h 76"/>
                <a:gd name="T40" fmla="*/ 1084 w 1681"/>
                <a:gd name="T41" fmla="*/ 8 h 76"/>
                <a:gd name="T42" fmla="*/ 1139 w 1681"/>
                <a:gd name="T43" fmla="*/ 12 h 76"/>
                <a:gd name="T44" fmla="*/ 1194 w 1681"/>
                <a:gd name="T45" fmla="*/ 17 h 76"/>
                <a:gd name="T46" fmla="*/ 1245 w 1681"/>
                <a:gd name="T47" fmla="*/ 21 h 76"/>
                <a:gd name="T48" fmla="*/ 1300 w 1681"/>
                <a:gd name="T49" fmla="*/ 29 h 76"/>
                <a:gd name="T50" fmla="*/ 1355 w 1681"/>
                <a:gd name="T51" fmla="*/ 21 h 76"/>
                <a:gd name="T52" fmla="*/ 1410 w 1681"/>
                <a:gd name="T53" fmla="*/ 34 h 76"/>
                <a:gd name="T54" fmla="*/ 1465 w 1681"/>
                <a:gd name="T55" fmla="*/ 21 h 76"/>
                <a:gd name="T56" fmla="*/ 1516 w 1681"/>
                <a:gd name="T57" fmla="*/ 59 h 76"/>
                <a:gd name="T58" fmla="*/ 1571 w 1681"/>
                <a:gd name="T59" fmla="*/ 67 h 76"/>
                <a:gd name="T60" fmla="*/ 1626 w 1681"/>
                <a:gd name="T61" fmla="*/ 67 h 76"/>
                <a:gd name="T62" fmla="*/ 1681 w 1681"/>
                <a:gd name="T63"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76">
                  <a:moveTo>
                    <a:pt x="0" y="25"/>
                  </a:moveTo>
                  <a:lnTo>
                    <a:pt x="55" y="17"/>
                  </a:lnTo>
                  <a:lnTo>
                    <a:pt x="110" y="46"/>
                  </a:lnTo>
                  <a:lnTo>
                    <a:pt x="165" y="0"/>
                  </a:lnTo>
                  <a:lnTo>
                    <a:pt x="216" y="21"/>
                  </a:lnTo>
                  <a:lnTo>
                    <a:pt x="271" y="46"/>
                  </a:lnTo>
                  <a:lnTo>
                    <a:pt x="326" y="76"/>
                  </a:lnTo>
                  <a:lnTo>
                    <a:pt x="381" y="72"/>
                  </a:lnTo>
                  <a:lnTo>
                    <a:pt x="436" y="63"/>
                  </a:lnTo>
                  <a:lnTo>
                    <a:pt x="487" y="55"/>
                  </a:lnTo>
                  <a:lnTo>
                    <a:pt x="542" y="72"/>
                  </a:lnTo>
                  <a:lnTo>
                    <a:pt x="597" y="67"/>
                  </a:lnTo>
                  <a:lnTo>
                    <a:pt x="652" y="76"/>
                  </a:lnTo>
                  <a:lnTo>
                    <a:pt x="707" y="50"/>
                  </a:lnTo>
                  <a:lnTo>
                    <a:pt x="758" y="25"/>
                  </a:lnTo>
                  <a:lnTo>
                    <a:pt x="813" y="72"/>
                  </a:lnTo>
                  <a:lnTo>
                    <a:pt x="868" y="59"/>
                  </a:lnTo>
                  <a:lnTo>
                    <a:pt x="923" y="67"/>
                  </a:lnTo>
                  <a:lnTo>
                    <a:pt x="974" y="59"/>
                  </a:lnTo>
                  <a:lnTo>
                    <a:pt x="1029" y="25"/>
                  </a:lnTo>
                  <a:lnTo>
                    <a:pt x="1084" y="8"/>
                  </a:lnTo>
                  <a:lnTo>
                    <a:pt x="1139" y="12"/>
                  </a:lnTo>
                  <a:lnTo>
                    <a:pt x="1194" y="17"/>
                  </a:lnTo>
                  <a:lnTo>
                    <a:pt x="1245" y="21"/>
                  </a:lnTo>
                  <a:lnTo>
                    <a:pt x="1300" y="29"/>
                  </a:lnTo>
                  <a:lnTo>
                    <a:pt x="1355" y="21"/>
                  </a:lnTo>
                  <a:lnTo>
                    <a:pt x="1410" y="34"/>
                  </a:lnTo>
                  <a:lnTo>
                    <a:pt x="1465" y="21"/>
                  </a:lnTo>
                  <a:lnTo>
                    <a:pt x="1516" y="59"/>
                  </a:lnTo>
                  <a:lnTo>
                    <a:pt x="1571" y="67"/>
                  </a:lnTo>
                  <a:lnTo>
                    <a:pt x="1626" y="67"/>
                  </a:lnTo>
                  <a:lnTo>
                    <a:pt x="1681"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755649" y="274638"/>
            <a:ext cx="6377933" cy="1143000"/>
          </a:xfrm>
        </p:spPr>
        <p:txBody>
          <a:bodyPr/>
          <a:lstStyle/>
          <a:p>
            <a:r>
              <a:rPr lang="en-GB" dirty="0"/>
              <a:t>Spectral Characteristics of BRIRs</a:t>
            </a:r>
          </a:p>
        </p:txBody>
      </p:sp>
      <p:sp>
        <p:nvSpPr>
          <p:cNvPr id="68" name="TextBox 67"/>
          <p:cNvSpPr txBox="1">
            <a:spLocks noChangeArrowheads="1"/>
          </p:cNvSpPr>
          <p:nvPr/>
        </p:nvSpPr>
        <p:spPr bwMode="auto">
          <a:xfrm rot="16200000">
            <a:off x="499180" y="2254152"/>
            <a:ext cx="428209" cy="296581"/>
          </a:xfrm>
          <a:prstGeom prst="rect">
            <a:avLst/>
          </a:prstGeom>
          <a:noFill/>
          <a:ln w="9525">
            <a:noFill/>
            <a:miter lim="800000"/>
            <a:headEnd/>
            <a:tailEnd/>
          </a:ln>
        </p:spPr>
        <p:txBody>
          <a:bodyPr wrap="square">
            <a:spAutoFit/>
          </a:bodyPr>
          <a:lstStyle/>
          <a:p>
            <a:pPr algn="ctr"/>
            <a:r>
              <a:rPr lang="en-GB" sz="1000" dirty="0" smtClean="0">
                <a:cs typeface="Arial" charset="0"/>
              </a:rPr>
              <a:t>dB</a:t>
            </a:r>
            <a:endParaRPr lang="en-GB" sz="1000" dirty="0">
              <a:cs typeface="Arial" charset="0"/>
            </a:endParaRPr>
          </a:p>
        </p:txBody>
      </p:sp>
      <p:sp>
        <p:nvSpPr>
          <p:cNvPr id="72" name="TextBox 71"/>
          <p:cNvSpPr txBox="1"/>
          <p:nvPr/>
        </p:nvSpPr>
        <p:spPr>
          <a:xfrm>
            <a:off x="135583" y="1947851"/>
            <a:ext cx="659713" cy="276999"/>
          </a:xfrm>
          <a:prstGeom prst="rect">
            <a:avLst/>
          </a:prstGeom>
          <a:noFill/>
        </p:spPr>
        <p:txBody>
          <a:bodyPr wrap="square" rtlCol="0">
            <a:spAutoFit/>
          </a:bodyPr>
          <a:lstStyle/>
          <a:p>
            <a:pPr algn="ctr"/>
            <a:r>
              <a:rPr lang="en-GB" sz="1200" dirty="0" smtClean="0"/>
              <a:t>0.65 m</a:t>
            </a:r>
            <a:endParaRPr lang="en-GB" sz="1200" dirty="0"/>
          </a:p>
        </p:txBody>
      </p:sp>
      <p:sp>
        <p:nvSpPr>
          <p:cNvPr id="75" name="TextBox 74"/>
          <p:cNvSpPr txBox="1"/>
          <p:nvPr/>
        </p:nvSpPr>
        <p:spPr>
          <a:xfrm>
            <a:off x="171802" y="3043569"/>
            <a:ext cx="586349" cy="276999"/>
          </a:xfrm>
          <a:prstGeom prst="rect">
            <a:avLst/>
          </a:prstGeom>
          <a:noFill/>
        </p:spPr>
        <p:txBody>
          <a:bodyPr wrap="square" rtlCol="0">
            <a:spAutoFit/>
          </a:bodyPr>
          <a:lstStyle/>
          <a:p>
            <a:pPr algn="ctr"/>
            <a:r>
              <a:rPr lang="en-GB" sz="1200" dirty="0" smtClean="0"/>
              <a:t>5 m</a:t>
            </a:r>
            <a:endParaRPr lang="en-GB" sz="1200" dirty="0"/>
          </a:p>
        </p:txBody>
      </p:sp>
      <p:sp>
        <p:nvSpPr>
          <p:cNvPr id="326" name="Rectangle 290"/>
          <p:cNvSpPr>
            <a:spLocks noChangeArrowheads="1"/>
          </p:cNvSpPr>
          <p:nvPr/>
        </p:nvSpPr>
        <p:spPr bwMode="auto">
          <a:xfrm>
            <a:off x="922026" y="2029588"/>
            <a:ext cx="2459639" cy="6667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91"/>
          <p:cNvSpPr>
            <a:spLocks noChangeShapeType="1"/>
          </p:cNvSpPr>
          <p:nvPr/>
        </p:nvSpPr>
        <p:spPr bwMode="auto">
          <a:xfrm>
            <a:off x="922026" y="2696338"/>
            <a:ext cx="24596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46" name="Group 545"/>
          <p:cNvGrpSpPr/>
          <p:nvPr/>
        </p:nvGrpSpPr>
        <p:grpSpPr>
          <a:xfrm>
            <a:off x="866391" y="4096124"/>
            <a:ext cx="2478909" cy="153987"/>
            <a:chOff x="1112838" y="5995988"/>
            <a:chExt cx="2859088" cy="153987"/>
          </a:xfrm>
        </p:grpSpPr>
        <p:sp>
          <p:nvSpPr>
            <p:cNvPr id="503" name="Rectangle 467"/>
            <p:cNvSpPr>
              <a:spLocks noChangeArrowheads="1"/>
            </p:cNvSpPr>
            <p:nvPr/>
          </p:nvSpPr>
          <p:spPr bwMode="auto">
            <a:xfrm>
              <a:off x="1112838"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5" name="Rectangle 469"/>
            <p:cNvSpPr>
              <a:spLocks noChangeArrowheads="1"/>
            </p:cNvSpPr>
            <p:nvPr/>
          </p:nvSpPr>
          <p:spPr bwMode="auto">
            <a:xfrm>
              <a:off x="1631951"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531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7" name="Rectangle 471"/>
            <p:cNvSpPr>
              <a:spLocks noChangeArrowheads="1"/>
            </p:cNvSpPr>
            <p:nvPr/>
          </p:nvSpPr>
          <p:spPr bwMode="auto">
            <a:xfrm>
              <a:off x="21161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1117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9" name="Rectangle 473"/>
            <p:cNvSpPr>
              <a:spLocks noChangeArrowheads="1"/>
            </p:cNvSpPr>
            <p:nvPr/>
          </p:nvSpPr>
          <p:spPr bwMode="auto">
            <a:xfrm>
              <a:off x="2625726"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2155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1" name="Rectangle 475"/>
            <p:cNvSpPr>
              <a:spLocks noChangeArrowheads="1"/>
            </p:cNvSpPr>
            <p:nvPr/>
          </p:nvSpPr>
          <p:spPr bwMode="auto">
            <a:xfrm>
              <a:off x="31448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3994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 name="Rectangle 477"/>
            <p:cNvSpPr>
              <a:spLocks noChangeArrowheads="1"/>
            </p:cNvSpPr>
            <p:nvPr/>
          </p:nvSpPr>
          <p:spPr bwMode="auto">
            <a:xfrm>
              <a:off x="3662363"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7252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29" name="Rectangle 512"/>
          <p:cNvSpPr>
            <a:spLocks noChangeArrowheads="1"/>
          </p:cNvSpPr>
          <p:nvPr/>
        </p:nvSpPr>
        <p:spPr bwMode="auto">
          <a:xfrm>
            <a:off x="907738" y="2053400"/>
            <a:ext cx="2459639" cy="666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Rectangle 513"/>
          <p:cNvSpPr>
            <a:spLocks noChangeArrowheads="1"/>
          </p:cNvSpPr>
          <p:nvPr/>
        </p:nvSpPr>
        <p:spPr bwMode="auto">
          <a:xfrm>
            <a:off x="907738" y="2053400"/>
            <a:ext cx="2459639" cy="6667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44" name="Group 543"/>
          <p:cNvGrpSpPr/>
          <p:nvPr/>
        </p:nvGrpSpPr>
        <p:grpSpPr>
          <a:xfrm>
            <a:off x="907738" y="2686813"/>
            <a:ext cx="2459639" cy="33338"/>
            <a:chOff x="1106488" y="2617788"/>
            <a:chExt cx="2836863" cy="33338"/>
          </a:xfrm>
        </p:grpSpPr>
        <p:sp>
          <p:nvSpPr>
            <p:cNvPr id="531" name="Line 514"/>
            <p:cNvSpPr>
              <a:spLocks noChangeShapeType="1"/>
            </p:cNvSpPr>
            <p:nvPr/>
          </p:nvSpPr>
          <p:spPr bwMode="auto">
            <a:xfrm>
              <a:off x="1106488" y="2651125"/>
              <a:ext cx="28368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516"/>
            <p:cNvSpPr>
              <a:spLocks noChangeShapeType="1"/>
            </p:cNvSpPr>
            <p:nvPr/>
          </p:nvSpPr>
          <p:spPr bwMode="auto">
            <a:xfrm flipV="1">
              <a:off x="1187451"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517"/>
            <p:cNvSpPr>
              <a:spLocks noChangeShapeType="1"/>
            </p:cNvSpPr>
            <p:nvPr/>
          </p:nvSpPr>
          <p:spPr bwMode="auto">
            <a:xfrm flipV="1">
              <a:off x="1704976"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518"/>
            <p:cNvSpPr>
              <a:spLocks noChangeShapeType="1"/>
            </p:cNvSpPr>
            <p:nvPr/>
          </p:nvSpPr>
          <p:spPr bwMode="auto">
            <a:xfrm flipV="1">
              <a:off x="2222501"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519"/>
            <p:cNvSpPr>
              <a:spLocks noChangeShapeType="1"/>
            </p:cNvSpPr>
            <p:nvPr/>
          </p:nvSpPr>
          <p:spPr bwMode="auto">
            <a:xfrm flipV="1">
              <a:off x="2733676"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520"/>
            <p:cNvSpPr>
              <a:spLocks noChangeShapeType="1"/>
            </p:cNvSpPr>
            <p:nvPr/>
          </p:nvSpPr>
          <p:spPr bwMode="auto">
            <a:xfrm flipV="1">
              <a:off x="3251201"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521"/>
            <p:cNvSpPr>
              <a:spLocks noChangeShapeType="1"/>
            </p:cNvSpPr>
            <p:nvPr/>
          </p:nvSpPr>
          <p:spPr bwMode="auto">
            <a:xfrm flipV="1">
              <a:off x="3768726" y="2617788"/>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3" name="Group 542"/>
          <p:cNvGrpSpPr/>
          <p:nvPr/>
        </p:nvGrpSpPr>
        <p:grpSpPr>
          <a:xfrm>
            <a:off x="907736" y="2053400"/>
            <a:ext cx="45719" cy="666750"/>
            <a:chOff x="1106488" y="1984375"/>
            <a:chExt cx="26988" cy="666750"/>
          </a:xfrm>
        </p:grpSpPr>
        <p:sp>
          <p:nvSpPr>
            <p:cNvPr id="532" name="Line 515"/>
            <p:cNvSpPr>
              <a:spLocks noChangeShapeType="1"/>
            </p:cNvSpPr>
            <p:nvPr/>
          </p:nvSpPr>
          <p:spPr bwMode="auto">
            <a:xfrm flipV="1">
              <a:off x="1106488" y="1984375"/>
              <a:ext cx="0" cy="666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522"/>
            <p:cNvSpPr>
              <a:spLocks noChangeShapeType="1"/>
            </p:cNvSpPr>
            <p:nvPr/>
          </p:nvSpPr>
          <p:spPr bwMode="auto">
            <a:xfrm>
              <a:off x="1106488" y="25161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524"/>
            <p:cNvSpPr>
              <a:spLocks noChangeShapeType="1"/>
            </p:cNvSpPr>
            <p:nvPr/>
          </p:nvSpPr>
          <p:spPr bwMode="auto">
            <a:xfrm>
              <a:off x="1106488" y="217963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5" name="Group 544"/>
          <p:cNvGrpSpPr/>
          <p:nvPr/>
        </p:nvGrpSpPr>
        <p:grpSpPr>
          <a:xfrm>
            <a:off x="725175" y="2188338"/>
            <a:ext cx="192697" cy="490538"/>
            <a:chOff x="923926" y="2119313"/>
            <a:chExt cx="222250" cy="490538"/>
          </a:xfrm>
        </p:grpSpPr>
        <p:sp>
          <p:nvSpPr>
            <p:cNvPr id="540" name="Rectangle 523"/>
            <p:cNvSpPr>
              <a:spLocks noChangeArrowheads="1"/>
            </p:cNvSpPr>
            <p:nvPr/>
          </p:nvSpPr>
          <p:spPr bwMode="auto">
            <a:xfrm>
              <a:off x="923926" y="2455863"/>
              <a:ext cx="222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 name="Rectangle 525"/>
            <p:cNvSpPr>
              <a:spLocks noChangeArrowheads="1"/>
            </p:cNvSpPr>
            <p:nvPr/>
          </p:nvSpPr>
          <p:spPr bwMode="auto">
            <a:xfrm>
              <a:off x="923926" y="2119313"/>
              <a:ext cx="222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47" name="Group 546"/>
          <p:cNvGrpSpPr/>
          <p:nvPr/>
        </p:nvGrpSpPr>
        <p:grpSpPr>
          <a:xfrm>
            <a:off x="864874" y="2773331"/>
            <a:ext cx="2478909" cy="153987"/>
            <a:chOff x="1112838" y="5995988"/>
            <a:chExt cx="2859088" cy="153987"/>
          </a:xfrm>
        </p:grpSpPr>
        <p:sp>
          <p:nvSpPr>
            <p:cNvPr id="548" name="Rectangle 467"/>
            <p:cNvSpPr>
              <a:spLocks noChangeArrowheads="1"/>
            </p:cNvSpPr>
            <p:nvPr/>
          </p:nvSpPr>
          <p:spPr bwMode="auto">
            <a:xfrm>
              <a:off x="1112838"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200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9" name="Rectangle 469"/>
            <p:cNvSpPr>
              <a:spLocks noChangeArrowheads="1"/>
            </p:cNvSpPr>
            <p:nvPr/>
          </p:nvSpPr>
          <p:spPr bwMode="auto">
            <a:xfrm>
              <a:off x="1631951"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531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0" name="Rectangle 471"/>
            <p:cNvSpPr>
              <a:spLocks noChangeArrowheads="1"/>
            </p:cNvSpPr>
            <p:nvPr/>
          </p:nvSpPr>
          <p:spPr bwMode="auto">
            <a:xfrm>
              <a:off x="21161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1117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1" name="Rectangle 473"/>
            <p:cNvSpPr>
              <a:spLocks noChangeArrowheads="1"/>
            </p:cNvSpPr>
            <p:nvPr/>
          </p:nvSpPr>
          <p:spPr bwMode="auto">
            <a:xfrm>
              <a:off x="2625726"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2155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 name="Rectangle 475"/>
            <p:cNvSpPr>
              <a:spLocks noChangeArrowheads="1"/>
            </p:cNvSpPr>
            <p:nvPr/>
          </p:nvSpPr>
          <p:spPr bwMode="auto">
            <a:xfrm>
              <a:off x="31448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3994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 name="Rectangle 477"/>
            <p:cNvSpPr>
              <a:spLocks noChangeArrowheads="1"/>
            </p:cNvSpPr>
            <p:nvPr/>
          </p:nvSpPr>
          <p:spPr bwMode="auto">
            <a:xfrm>
              <a:off x="3662363"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7252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77" name="Freeform 544"/>
          <p:cNvSpPr>
            <a:spLocks/>
          </p:cNvSpPr>
          <p:nvPr/>
        </p:nvSpPr>
        <p:spPr bwMode="auto">
          <a:xfrm>
            <a:off x="998484" y="2094104"/>
            <a:ext cx="2313740" cy="463550"/>
          </a:xfrm>
          <a:custGeom>
            <a:avLst/>
            <a:gdLst>
              <a:gd name="T0" fmla="*/ 0 w 1681"/>
              <a:gd name="T1" fmla="*/ 292 h 292"/>
              <a:gd name="T2" fmla="*/ 55 w 1681"/>
              <a:gd name="T3" fmla="*/ 254 h 292"/>
              <a:gd name="T4" fmla="*/ 110 w 1681"/>
              <a:gd name="T5" fmla="*/ 258 h 292"/>
              <a:gd name="T6" fmla="*/ 165 w 1681"/>
              <a:gd name="T7" fmla="*/ 216 h 292"/>
              <a:gd name="T8" fmla="*/ 216 w 1681"/>
              <a:gd name="T9" fmla="*/ 169 h 292"/>
              <a:gd name="T10" fmla="*/ 271 w 1681"/>
              <a:gd name="T11" fmla="*/ 152 h 292"/>
              <a:gd name="T12" fmla="*/ 326 w 1681"/>
              <a:gd name="T13" fmla="*/ 148 h 292"/>
              <a:gd name="T14" fmla="*/ 381 w 1681"/>
              <a:gd name="T15" fmla="*/ 161 h 292"/>
              <a:gd name="T16" fmla="*/ 436 w 1681"/>
              <a:gd name="T17" fmla="*/ 152 h 292"/>
              <a:gd name="T18" fmla="*/ 487 w 1681"/>
              <a:gd name="T19" fmla="*/ 148 h 292"/>
              <a:gd name="T20" fmla="*/ 542 w 1681"/>
              <a:gd name="T21" fmla="*/ 131 h 292"/>
              <a:gd name="T22" fmla="*/ 597 w 1681"/>
              <a:gd name="T23" fmla="*/ 97 h 292"/>
              <a:gd name="T24" fmla="*/ 652 w 1681"/>
              <a:gd name="T25" fmla="*/ 114 h 292"/>
              <a:gd name="T26" fmla="*/ 707 w 1681"/>
              <a:gd name="T27" fmla="*/ 63 h 292"/>
              <a:gd name="T28" fmla="*/ 758 w 1681"/>
              <a:gd name="T29" fmla="*/ 21 h 292"/>
              <a:gd name="T30" fmla="*/ 813 w 1681"/>
              <a:gd name="T31" fmla="*/ 59 h 292"/>
              <a:gd name="T32" fmla="*/ 868 w 1681"/>
              <a:gd name="T33" fmla="*/ 38 h 292"/>
              <a:gd name="T34" fmla="*/ 923 w 1681"/>
              <a:gd name="T35" fmla="*/ 21 h 292"/>
              <a:gd name="T36" fmla="*/ 974 w 1681"/>
              <a:gd name="T37" fmla="*/ 29 h 292"/>
              <a:gd name="T38" fmla="*/ 1029 w 1681"/>
              <a:gd name="T39" fmla="*/ 12 h 292"/>
              <a:gd name="T40" fmla="*/ 1084 w 1681"/>
              <a:gd name="T41" fmla="*/ 0 h 292"/>
              <a:gd name="T42" fmla="*/ 1139 w 1681"/>
              <a:gd name="T43" fmla="*/ 0 h 292"/>
              <a:gd name="T44" fmla="*/ 1194 w 1681"/>
              <a:gd name="T45" fmla="*/ 17 h 292"/>
              <a:gd name="T46" fmla="*/ 1245 w 1681"/>
              <a:gd name="T47" fmla="*/ 42 h 292"/>
              <a:gd name="T48" fmla="*/ 1300 w 1681"/>
              <a:gd name="T49" fmla="*/ 46 h 292"/>
              <a:gd name="T50" fmla="*/ 1355 w 1681"/>
              <a:gd name="T51" fmla="*/ 55 h 292"/>
              <a:gd name="T52" fmla="*/ 1410 w 1681"/>
              <a:gd name="T53" fmla="*/ 106 h 292"/>
              <a:gd name="T54" fmla="*/ 1465 w 1681"/>
              <a:gd name="T55" fmla="*/ 148 h 292"/>
              <a:gd name="T56" fmla="*/ 1516 w 1681"/>
              <a:gd name="T57" fmla="*/ 173 h 292"/>
              <a:gd name="T58" fmla="*/ 1571 w 1681"/>
              <a:gd name="T59" fmla="*/ 220 h 292"/>
              <a:gd name="T60" fmla="*/ 1626 w 1681"/>
              <a:gd name="T61" fmla="*/ 275 h 292"/>
              <a:gd name="T62" fmla="*/ 1681 w 1681"/>
              <a:gd name="T6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292">
                <a:moveTo>
                  <a:pt x="0" y="292"/>
                </a:moveTo>
                <a:lnTo>
                  <a:pt x="55" y="254"/>
                </a:lnTo>
                <a:lnTo>
                  <a:pt x="110" y="258"/>
                </a:lnTo>
                <a:lnTo>
                  <a:pt x="165" y="216"/>
                </a:lnTo>
                <a:lnTo>
                  <a:pt x="216" y="169"/>
                </a:lnTo>
                <a:lnTo>
                  <a:pt x="271" y="152"/>
                </a:lnTo>
                <a:lnTo>
                  <a:pt x="326" y="148"/>
                </a:lnTo>
                <a:lnTo>
                  <a:pt x="381" y="161"/>
                </a:lnTo>
                <a:lnTo>
                  <a:pt x="436" y="152"/>
                </a:lnTo>
                <a:lnTo>
                  <a:pt x="487" y="148"/>
                </a:lnTo>
                <a:lnTo>
                  <a:pt x="542" y="131"/>
                </a:lnTo>
                <a:lnTo>
                  <a:pt x="597" y="97"/>
                </a:lnTo>
                <a:lnTo>
                  <a:pt x="652" y="114"/>
                </a:lnTo>
                <a:lnTo>
                  <a:pt x="707" y="63"/>
                </a:lnTo>
                <a:lnTo>
                  <a:pt x="758" y="21"/>
                </a:lnTo>
                <a:lnTo>
                  <a:pt x="813" y="59"/>
                </a:lnTo>
                <a:lnTo>
                  <a:pt x="868" y="38"/>
                </a:lnTo>
                <a:lnTo>
                  <a:pt x="923" y="21"/>
                </a:lnTo>
                <a:lnTo>
                  <a:pt x="974" y="29"/>
                </a:lnTo>
                <a:lnTo>
                  <a:pt x="1029" y="12"/>
                </a:lnTo>
                <a:lnTo>
                  <a:pt x="1084" y="0"/>
                </a:lnTo>
                <a:lnTo>
                  <a:pt x="1139" y="0"/>
                </a:lnTo>
                <a:lnTo>
                  <a:pt x="1194" y="17"/>
                </a:lnTo>
                <a:lnTo>
                  <a:pt x="1245" y="42"/>
                </a:lnTo>
                <a:lnTo>
                  <a:pt x="1300" y="46"/>
                </a:lnTo>
                <a:lnTo>
                  <a:pt x="1355" y="55"/>
                </a:lnTo>
                <a:lnTo>
                  <a:pt x="1410" y="106"/>
                </a:lnTo>
                <a:lnTo>
                  <a:pt x="1465" y="148"/>
                </a:lnTo>
                <a:lnTo>
                  <a:pt x="1516" y="173"/>
                </a:lnTo>
                <a:lnTo>
                  <a:pt x="1571" y="220"/>
                </a:lnTo>
                <a:lnTo>
                  <a:pt x="1626" y="275"/>
                </a:lnTo>
                <a:lnTo>
                  <a:pt x="1681" y="2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84" name="Group 583"/>
          <p:cNvGrpSpPr/>
          <p:nvPr/>
        </p:nvGrpSpPr>
        <p:grpSpPr>
          <a:xfrm>
            <a:off x="968063" y="2070862"/>
            <a:ext cx="507895" cy="153988"/>
            <a:chOff x="747073" y="1958972"/>
            <a:chExt cx="585788" cy="153988"/>
          </a:xfrm>
        </p:grpSpPr>
        <p:sp>
          <p:nvSpPr>
            <p:cNvPr id="579" name="Rectangle 547"/>
            <p:cNvSpPr>
              <a:spLocks noChangeArrowheads="1"/>
            </p:cNvSpPr>
            <p:nvPr/>
          </p:nvSpPr>
          <p:spPr bwMode="auto">
            <a:xfrm>
              <a:off x="1050286" y="1958972"/>
              <a:ext cx="282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+ 25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0" name="Line 548"/>
            <p:cNvSpPr>
              <a:spLocks noChangeShapeType="1"/>
            </p:cNvSpPr>
            <p:nvPr/>
          </p:nvSpPr>
          <p:spPr bwMode="auto">
            <a:xfrm>
              <a:off x="747073" y="2012947"/>
              <a:ext cx="269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0" name="Group 609"/>
          <p:cNvGrpSpPr/>
          <p:nvPr/>
        </p:nvGrpSpPr>
        <p:grpSpPr>
          <a:xfrm>
            <a:off x="987434" y="2202895"/>
            <a:ext cx="478988" cy="153987"/>
            <a:chOff x="6103937" y="3089275"/>
            <a:chExt cx="552449" cy="153987"/>
          </a:xfrm>
        </p:grpSpPr>
        <p:sp>
          <p:nvSpPr>
            <p:cNvPr id="607" name="Rectangle 571"/>
            <p:cNvSpPr>
              <a:spLocks noChangeArrowheads="1"/>
            </p:cNvSpPr>
            <p:nvPr/>
          </p:nvSpPr>
          <p:spPr bwMode="auto">
            <a:xfrm>
              <a:off x="6407149" y="3089275"/>
              <a:ext cx="2492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- 25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8" name="Line 572"/>
            <p:cNvSpPr>
              <a:spLocks noChangeShapeType="1"/>
            </p:cNvSpPr>
            <p:nvPr/>
          </p:nvSpPr>
          <p:spPr bwMode="auto">
            <a:xfrm>
              <a:off x="6103937" y="3141663"/>
              <a:ext cx="269875" cy="0"/>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2" name="Group 611"/>
          <p:cNvGrpSpPr/>
          <p:nvPr/>
        </p:nvGrpSpPr>
        <p:grpSpPr>
          <a:xfrm>
            <a:off x="991876" y="2050075"/>
            <a:ext cx="2313738" cy="544512"/>
            <a:chOff x="6084887" y="3014663"/>
            <a:chExt cx="2668586" cy="544512"/>
          </a:xfrm>
        </p:grpSpPr>
        <p:sp>
          <p:nvSpPr>
            <p:cNvPr id="613" name="Freeform 567"/>
            <p:cNvSpPr>
              <a:spLocks/>
            </p:cNvSpPr>
            <p:nvPr/>
          </p:nvSpPr>
          <p:spPr bwMode="auto">
            <a:xfrm>
              <a:off x="6084887" y="3014663"/>
              <a:ext cx="1720849" cy="544512"/>
            </a:xfrm>
            <a:custGeom>
              <a:avLst/>
              <a:gdLst>
                <a:gd name="T0" fmla="*/ 0 w 1084"/>
                <a:gd name="T1" fmla="*/ 343 h 343"/>
                <a:gd name="T2" fmla="*/ 55 w 1084"/>
                <a:gd name="T3" fmla="*/ 283 h 343"/>
                <a:gd name="T4" fmla="*/ 110 w 1084"/>
                <a:gd name="T5" fmla="*/ 258 h 343"/>
                <a:gd name="T6" fmla="*/ 165 w 1084"/>
                <a:gd name="T7" fmla="*/ 250 h 343"/>
                <a:gd name="T8" fmla="*/ 216 w 1084"/>
                <a:gd name="T9" fmla="*/ 237 h 343"/>
                <a:gd name="T10" fmla="*/ 271 w 1084"/>
                <a:gd name="T11" fmla="*/ 228 h 343"/>
                <a:gd name="T12" fmla="*/ 326 w 1084"/>
                <a:gd name="T13" fmla="*/ 211 h 343"/>
                <a:gd name="T14" fmla="*/ 381 w 1084"/>
                <a:gd name="T15" fmla="*/ 173 h 343"/>
                <a:gd name="T16" fmla="*/ 436 w 1084"/>
                <a:gd name="T17" fmla="*/ 173 h 343"/>
                <a:gd name="T18" fmla="*/ 487 w 1084"/>
                <a:gd name="T19" fmla="*/ 182 h 343"/>
                <a:gd name="T20" fmla="*/ 542 w 1084"/>
                <a:gd name="T21" fmla="*/ 148 h 343"/>
                <a:gd name="T22" fmla="*/ 597 w 1084"/>
                <a:gd name="T23" fmla="*/ 148 h 343"/>
                <a:gd name="T24" fmla="*/ 652 w 1084"/>
                <a:gd name="T25" fmla="*/ 123 h 343"/>
                <a:gd name="T26" fmla="*/ 707 w 1084"/>
                <a:gd name="T27" fmla="*/ 97 h 343"/>
                <a:gd name="T28" fmla="*/ 758 w 1084"/>
                <a:gd name="T29" fmla="*/ 76 h 343"/>
                <a:gd name="T30" fmla="*/ 813 w 1084"/>
                <a:gd name="T31" fmla="*/ 68 h 343"/>
                <a:gd name="T32" fmla="*/ 868 w 1084"/>
                <a:gd name="T33" fmla="*/ 47 h 343"/>
                <a:gd name="T34" fmla="*/ 923 w 1084"/>
                <a:gd name="T35" fmla="*/ 30 h 343"/>
                <a:gd name="T36" fmla="*/ 974 w 1084"/>
                <a:gd name="T37" fmla="*/ 13 h 343"/>
                <a:gd name="T38" fmla="*/ 1029 w 1084"/>
                <a:gd name="T39" fmla="*/ 8 h 343"/>
                <a:gd name="T40" fmla="*/ 1084 w 1084"/>
                <a:gd name="T4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4" h="343">
                  <a:moveTo>
                    <a:pt x="0" y="343"/>
                  </a:moveTo>
                  <a:lnTo>
                    <a:pt x="55" y="283"/>
                  </a:lnTo>
                  <a:lnTo>
                    <a:pt x="110" y="258"/>
                  </a:lnTo>
                  <a:lnTo>
                    <a:pt x="165" y="250"/>
                  </a:lnTo>
                  <a:lnTo>
                    <a:pt x="216" y="237"/>
                  </a:lnTo>
                  <a:lnTo>
                    <a:pt x="271" y="228"/>
                  </a:lnTo>
                  <a:lnTo>
                    <a:pt x="326" y="211"/>
                  </a:lnTo>
                  <a:lnTo>
                    <a:pt x="381" y="173"/>
                  </a:lnTo>
                  <a:lnTo>
                    <a:pt x="436" y="173"/>
                  </a:lnTo>
                  <a:lnTo>
                    <a:pt x="487" y="182"/>
                  </a:lnTo>
                  <a:lnTo>
                    <a:pt x="542" y="148"/>
                  </a:lnTo>
                  <a:lnTo>
                    <a:pt x="597" y="148"/>
                  </a:lnTo>
                  <a:lnTo>
                    <a:pt x="652" y="123"/>
                  </a:lnTo>
                  <a:lnTo>
                    <a:pt x="707" y="97"/>
                  </a:lnTo>
                  <a:lnTo>
                    <a:pt x="758" y="76"/>
                  </a:lnTo>
                  <a:lnTo>
                    <a:pt x="813" y="68"/>
                  </a:lnTo>
                  <a:lnTo>
                    <a:pt x="868" y="47"/>
                  </a:lnTo>
                  <a:lnTo>
                    <a:pt x="923" y="30"/>
                  </a:lnTo>
                  <a:lnTo>
                    <a:pt x="974" y="13"/>
                  </a:lnTo>
                  <a:lnTo>
                    <a:pt x="1029" y="8"/>
                  </a:lnTo>
                  <a:lnTo>
                    <a:pt x="1084" y="0"/>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Freeform 568"/>
            <p:cNvSpPr>
              <a:spLocks/>
            </p:cNvSpPr>
            <p:nvPr/>
          </p:nvSpPr>
          <p:spPr bwMode="auto">
            <a:xfrm>
              <a:off x="7805736" y="3014663"/>
              <a:ext cx="947737" cy="369887"/>
            </a:xfrm>
            <a:custGeom>
              <a:avLst/>
              <a:gdLst>
                <a:gd name="T0" fmla="*/ 0 w 597"/>
                <a:gd name="T1" fmla="*/ 0 h 233"/>
                <a:gd name="T2" fmla="*/ 55 w 597"/>
                <a:gd name="T3" fmla="*/ 17 h 233"/>
                <a:gd name="T4" fmla="*/ 110 w 597"/>
                <a:gd name="T5" fmla="*/ 17 h 233"/>
                <a:gd name="T6" fmla="*/ 161 w 597"/>
                <a:gd name="T7" fmla="*/ 4 h 233"/>
                <a:gd name="T8" fmla="*/ 216 w 597"/>
                <a:gd name="T9" fmla="*/ 0 h 233"/>
                <a:gd name="T10" fmla="*/ 271 w 597"/>
                <a:gd name="T11" fmla="*/ 17 h 233"/>
                <a:gd name="T12" fmla="*/ 326 w 597"/>
                <a:gd name="T13" fmla="*/ 63 h 233"/>
                <a:gd name="T14" fmla="*/ 381 w 597"/>
                <a:gd name="T15" fmla="*/ 102 h 233"/>
                <a:gd name="T16" fmla="*/ 432 w 597"/>
                <a:gd name="T17" fmla="*/ 127 h 233"/>
                <a:gd name="T18" fmla="*/ 487 w 597"/>
                <a:gd name="T19" fmla="*/ 173 h 233"/>
                <a:gd name="T20" fmla="*/ 542 w 597"/>
                <a:gd name="T21" fmla="*/ 224 h 233"/>
                <a:gd name="T22" fmla="*/ 597 w 597"/>
                <a:gd name="T23"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233">
                  <a:moveTo>
                    <a:pt x="0" y="0"/>
                  </a:moveTo>
                  <a:lnTo>
                    <a:pt x="55" y="17"/>
                  </a:lnTo>
                  <a:lnTo>
                    <a:pt x="110" y="17"/>
                  </a:lnTo>
                  <a:lnTo>
                    <a:pt x="161" y="4"/>
                  </a:lnTo>
                  <a:lnTo>
                    <a:pt x="216" y="0"/>
                  </a:lnTo>
                  <a:lnTo>
                    <a:pt x="271" y="17"/>
                  </a:lnTo>
                  <a:lnTo>
                    <a:pt x="326" y="63"/>
                  </a:lnTo>
                  <a:lnTo>
                    <a:pt x="381" y="102"/>
                  </a:lnTo>
                  <a:lnTo>
                    <a:pt x="432" y="127"/>
                  </a:lnTo>
                  <a:lnTo>
                    <a:pt x="487" y="173"/>
                  </a:lnTo>
                  <a:lnTo>
                    <a:pt x="542" y="224"/>
                  </a:lnTo>
                  <a:lnTo>
                    <a:pt x="597" y="233"/>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615" name="Picture 614"/>
          <p:cNvPicPr>
            <a:picLocks noChangeAspect="1"/>
          </p:cNvPicPr>
          <p:nvPr/>
        </p:nvPicPr>
        <p:blipFill rotWithShape="1">
          <a:blip r:embed="rId3" cstate="print">
            <a:extLst>
              <a:ext uri="{28A0092B-C50C-407E-A947-70E740481C1C}">
                <a14:useLocalDpi xmlns:a14="http://schemas.microsoft.com/office/drawing/2010/main" val="0"/>
              </a:ext>
            </a:extLst>
          </a:blip>
          <a:srcRect l="2177" t="19130" r="65184" b="72195"/>
          <a:stretch/>
        </p:blipFill>
        <p:spPr>
          <a:xfrm>
            <a:off x="771436" y="2702618"/>
            <a:ext cx="2587645" cy="382814"/>
          </a:xfrm>
          <a:prstGeom prst="rect">
            <a:avLst/>
          </a:prstGeom>
        </p:spPr>
      </p:pic>
      <p:sp>
        <p:nvSpPr>
          <p:cNvPr id="635" name="Freeform 591"/>
          <p:cNvSpPr>
            <a:spLocks/>
          </p:cNvSpPr>
          <p:nvPr/>
        </p:nvSpPr>
        <p:spPr bwMode="auto">
          <a:xfrm>
            <a:off x="991876" y="2908606"/>
            <a:ext cx="2315116" cy="106363"/>
          </a:xfrm>
          <a:custGeom>
            <a:avLst/>
            <a:gdLst>
              <a:gd name="T0" fmla="*/ 0 w 1682"/>
              <a:gd name="T1" fmla="*/ 55 h 67"/>
              <a:gd name="T2" fmla="*/ 56 w 1682"/>
              <a:gd name="T3" fmla="*/ 67 h 67"/>
              <a:gd name="T4" fmla="*/ 111 w 1682"/>
              <a:gd name="T5" fmla="*/ 46 h 67"/>
              <a:gd name="T6" fmla="*/ 166 w 1682"/>
              <a:gd name="T7" fmla="*/ 67 h 67"/>
              <a:gd name="T8" fmla="*/ 216 w 1682"/>
              <a:gd name="T9" fmla="*/ 34 h 67"/>
              <a:gd name="T10" fmla="*/ 271 w 1682"/>
              <a:gd name="T11" fmla="*/ 25 h 67"/>
              <a:gd name="T12" fmla="*/ 327 w 1682"/>
              <a:gd name="T13" fmla="*/ 42 h 67"/>
              <a:gd name="T14" fmla="*/ 382 w 1682"/>
              <a:gd name="T15" fmla="*/ 55 h 67"/>
              <a:gd name="T16" fmla="*/ 437 w 1682"/>
              <a:gd name="T17" fmla="*/ 63 h 67"/>
              <a:gd name="T18" fmla="*/ 487 w 1682"/>
              <a:gd name="T19" fmla="*/ 67 h 67"/>
              <a:gd name="T20" fmla="*/ 543 w 1682"/>
              <a:gd name="T21" fmla="*/ 59 h 67"/>
              <a:gd name="T22" fmla="*/ 598 w 1682"/>
              <a:gd name="T23" fmla="*/ 50 h 67"/>
              <a:gd name="T24" fmla="*/ 653 w 1682"/>
              <a:gd name="T25" fmla="*/ 50 h 67"/>
              <a:gd name="T26" fmla="*/ 708 w 1682"/>
              <a:gd name="T27" fmla="*/ 67 h 67"/>
              <a:gd name="T28" fmla="*/ 758 w 1682"/>
              <a:gd name="T29" fmla="*/ 46 h 67"/>
              <a:gd name="T30" fmla="*/ 814 w 1682"/>
              <a:gd name="T31" fmla="*/ 46 h 67"/>
              <a:gd name="T32" fmla="*/ 869 w 1682"/>
              <a:gd name="T33" fmla="*/ 50 h 67"/>
              <a:gd name="T34" fmla="*/ 924 w 1682"/>
              <a:gd name="T35" fmla="*/ 50 h 67"/>
              <a:gd name="T36" fmla="*/ 974 w 1682"/>
              <a:gd name="T37" fmla="*/ 29 h 67"/>
              <a:gd name="T38" fmla="*/ 1029 w 1682"/>
              <a:gd name="T39" fmla="*/ 38 h 67"/>
              <a:gd name="T40" fmla="*/ 1085 w 1682"/>
              <a:gd name="T41" fmla="*/ 42 h 67"/>
              <a:gd name="T42" fmla="*/ 1140 w 1682"/>
              <a:gd name="T43" fmla="*/ 59 h 67"/>
              <a:gd name="T44" fmla="*/ 1195 w 1682"/>
              <a:gd name="T45" fmla="*/ 46 h 67"/>
              <a:gd name="T46" fmla="*/ 1245 w 1682"/>
              <a:gd name="T47" fmla="*/ 12 h 67"/>
              <a:gd name="T48" fmla="*/ 1300 w 1682"/>
              <a:gd name="T49" fmla="*/ 4 h 67"/>
              <a:gd name="T50" fmla="*/ 1356 w 1682"/>
              <a:gd name="T51" fmla="*/ 8 h 67"/>
              <a:gd name="T52" fmla="*/ 1411 w 1682"/>
              <a:gd name="T53" fmla="*/ 4 h 67"/>
              <a:gd name="T54" fmla="*/ 1466 w 1682"/>
              <a:gd name="T55" fmla="*/ 0 h 67"/>
              <a:gd name="T56" fmla="*/ 1516 w 1682"/>
              <a:gd name="T57" fmla="*/ 4 h 67"/>
              <a:gd name="T58" fmla="*/ 1572 w 1682"/>
              <a:gd name="T59" fmla="*/ 0 h 67"/>
              <a:gd name="T60" fmla="*/ 1627 w 1682"/>
              <a:gd name="T61" fmla="*/ 0 h 67"/>
              <a:gd name="T62" fmla="*/ 1682 w 1682"/>
              <a:gd name="T6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2" h="67">
                <a:moveTo>
                  <a:pt x="0" y="55"/>
                </a:moveTo>
                <a:lnTo>
                  <a:pt x="56" y="67"/>
                </a:lnTo>
                <a:lnTo>
                  <a:pt x="111" y="46"/>
                </a:lnTo>
                <a:lnTo>
                  <a:pt x="166" y="67"/>
                </a:lnTo>
                <a:lnTo>
                  <a:pt x="216" y="34"/>
                </a:lnTo>
                <a:lnTo>
                  <a:pt x="271" y="25"/>
                </a:lnTo>
                <a:lnTo>
                  <a:pt x="327" y="42"/>
                </a:lnTo>
                <a:lnTo>
                  <a:pt x="382" y="55"/>
                </a:lnTo>
                <a:lnTo>
                  <a:pt x="437" y="63"/>
                </a:lnTo>
                <a:lnTo>
                  <a:pt x="487" y="67"/>
                </a:lnTo>
                <a:lnTo>
                  <a:pt x="543" y="59"/>
                </a:lnTo>
                <a:lnTo>
                  <a:pt x="598" y="50"/>
                </a:lnTo>
                <a:lnTo>
                  <a:pt x="653" y="50"/>
                </a:lnTo>
                <a:lnTo>
                  <a:pt x="708" y="67"/>
                </a:lnTo>
                <a:lnTo>
                  <a:pt x="758" y="46"/>
                </a:lnTo>
                <a:lnTo>
                  <a:pt x="814" y="46"/>
                </a:lnTo>
                <a:lnTo>
                  <a:pt x="869" y="50"/>
                </a:lnTo>
                <a:lnTo>
                  <a:pt x="924" y="50"/>
                </a:lnTo>
                <a:lnTo>
                  <a:pt x="974" y="29"/>
                </a:lnTo>
                <a:lnTo>
                  <a:pt x="1029" y="38"/>
                </a:lnTo>
                <a:lnTo>
                  <a:pt x="1085" y="42"/>
                </a:lnTo>
                <a:lnTo>
                  <a:pt x="1140" y="59"/>
                </a:lnTo>
                <a:lnTo>
                  <a:pt x="1195" y="46"/>
                </a:lnTo>
                <a:lnTo>
                  <a:pt x="1245" y="12"/>
                </a:lnTo>
                <a:lnTo>
                  <a:pt x="1300" y="4"/>
                </a:lnTo>
                <a:lnTo>
                  <a:pt x="1356" y="8"/>
                </a:lnTo>
                <a:lnTo>
                  <a:pt x="1411" y="4"/>
                </a:lnTo>
                <a:lnTo>
                  <a:pt x="1466" y="0"/>
                </a:lnTo>
                <a:lnTo>
                  <a:pt x="1516" y="4"/>
                </a:lnTo>
                <a:lnTo>
                  <a:pt x="1572" y="0"/>
                </a:lnTo>
                <a:lnTo>
                  <a:pt x="1627" y="0"/>
                </a:lnTo>
                <a:lnTo>
                  <a:pt x="16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39" name="Group 638"/>
          <p:cNvGrpSpPr/>
          <p:nvPr/>
        </p:nvGrpSpPr>
        <p:grpSpPr>
          <a:xfrm>
            <a:off x="3398406" y="4096123"/>
            <a:ext cx="2478909" cy="153987"/>
            <a:chOff x="1112838" y="5995988"/>
            <a:chExt cx="2859088" cy="153987"/>
          </a:xfrm>
        </p:grpSpPr>
        <p:sp>
          <p:nvSpPr>
            <p:cNvPr id="640" name="Rectangle 467"/>
            <p:cNvSpPr>
              <a:spLocks noChangeArrowheads="1"/>
            </p:cNvSpPr>
            <p:nvPr/>
          </p:nvSpPr>
          <p:spPr bwMode="auto">
            <a:xfrm>
              <a:off x="1112838"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1" name="Rectangle 469"/>
            <p:cNvSpPr>
              <a:spLocks noChangeArrowheads="1"/>
            </p:cNvSpPr>
            <p:nvPr/>
          </p:nvSpPr>
          <p:spPr bwMode="auto">
            <a:xfrm>
              <a:off x="1631951"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531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2" name="Rectangle 471"/>
            <p:cNvSpPr>
              <a:spLocks noChangeArrowheads="1"/>
            </p:cNvSpPr>
            <p:nvPr/>
          </p:nvSpPr>
          <p:spPr bwMode="auto">
            <a:xfrm>
              <a:off x="21161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1117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3" name="Rectangle 473"/>
            <p:cNvSpPr>
              <a:spLocks noChangeArrowheads="1"/>
            </p:cNvSpPr>
            <p:nvPr/>
          </p:nvSpPr>
          <p:spPr bwMode="auto">
            <a:xfrm>
              <a:off x="2625726"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2155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4" name="Rectangle 475"/>
            <p:cNvSpPr>
              <a:spLocks noChangeArrowheads="1"/>
            </p:cNvSpPr>
            <p:nvPr/>
          </p:nvSpPr>
          <p:spPr bwMode="auto">
            <a:xfrm>
              <a:off x="31448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3994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 name="Rectangle 477"/>
            <p:cNvSpPr>
              <a:spLocks noChangeArrowheads="1"/>
            </p:cNvSpPr>
            <p:nvPr/>
          </p:nvSpPr>
          <p:spPr bwMode="auto">
            <a:xfrm>
              <a:off x="3662363"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7252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46" name="TextBox 645"/>
          <p:cNvSpPr txBox="1">
            <a:spLocks noChangeArrowheads="1"/>
          </p:cNvSpPr>
          <p:nvPr/>
        </p:nvSpPr>
        <p:spPr bwMode="auto">
          <a:xfrm>
            <a:off x="1766386" y="1828103"/>
            <a:ext cx="770917" cy="307777"/>
          </a:xfrm>
          <a:prstGeom prst="rect">
            <a:avLst/>
          </a:prstGeom>
          <a:noFill/>
          <a:ln w="9525">
            <a:noFill/>
            <a:miter lim="800000"/>
            <a:headEnd/>
            <a:tailEnd/>
          </a:ln>
        </p:spPr>
        <p:txBody>
          <a:bodyPr wrap="square">
            <a:spAutoFit/>
          </a:bodyPr>
          <a:lstStyle/>
          <a:p>
            <a:pPr algn="ctr"/>
            <a:r>
              <a:rPr lang="en-GB" sz="1400" dirty="0" smtClean="0">
                <a:cs typeface="Arial" charset="0"/>
              </a:rPr>
              <a:t>Left ear</a:t>
            </a:r>
            <a:endParaRPr lang="en-US" sz="1400" dirty="0">
              <a:cs typeface="Arial" charset="0"/>
            </a:endParaRPr>
          </a:p>
        </p:txBody>
      </p:sp>
      <p:sp>
        <p:nvSpPr>
          <p:cNvPr id="647" name="TextBox 646"/>
          <p:cNvSpPr txBox="1">
            <a:spLocks noChangeArrowheads="1"/>
          </p:cNvSpPr>
          <p:nvPr/>
        </p:nvSpPr>
        <p:spPr bwMode="auto">
          <a:xfrm>
            <a:off x="4329382" y="1780557"/>
            <a:ext cx="933222" cy="307777"/>
          </a:xfrm>
          <a:prstGeom prst="rect">
            <a:avLst/>
          </a:prstGeom>
          <a:noFill/>
          <a:ln w="9525">
            <a:noFill/>
            <a:miter lim="800000"/>
            <a:headEnd/>
            <a:tailEnd/>
          </a:ln>
        </p:spPr>
        <p:txBody>
          <a:bodyPr wrap="square">
            <a:spAutoFit/>
          </a:bodyPr>
          <a:lstStyle/>
          <a:p>
            <a:pPr algn="ctr"/>
            <a:r>
              <a:rPr lang="en-GB" sz="1400" dirty="0" smtClean="0">
                <a:cs typeface="Arial" charset="0"/>
              </a:rPr>
              <a:t>Right ear</a:t>
            </a:r>
            <a:endParaRPr lang="en-US" sz="1400" dirty="0">
              <a:cs typeface="Arial" charset="0"/>
            </a:endParaRPr>
          </a:p>
        </p:txBody>
      </p:sp>
      <p:grpSp>
        <p:nvGrpSpPr>
          <p:cNvPr id="5" name="Group 4"/>
          <p:cNvGrpSpPr/>
          <p:nvPr/>
        </p:nvGrpSpPr>
        <p:grpSpPr>
          <a:xfrm>
            <a:off x="730259" y="3042822"/>
            <a:ext cx="2617926" cy="1062038"/>
            <a:chOff x="730259" y="3042822"/>
            <a:chExt cx="2617926" cy="1062038"/>
          </a:xfrm>
        </p:grpSpPr>
        <p:sp>
          <p:nvSpPr>
            <p:cNvPr id="885" name="Rectangle 827"/>
            <p:cNvSpPr>
              <a:spLocks noChangeArrowheads="1"/>
            </p:cNvSpPr>
            <p:nvPr/>
          </p:nvSpPr>
          <p:spPr bwMode="auto">
            <a:xfrm>
              <a:off x="888545" y="3042822"/>
              <a:ext cx="2459640" cy="658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Rectangle 828"/>
            <p:cNvSpPr>
              <a:spLocks noChangeArrowheads="1"/>
            </p:cNvSpPr>
            <p:nvPr/>
          </p:nvSpPr>
          <p:spPr bwMode="auto">
            <a:xfrm>
              <a:off x="888545" y="3042822"/>
              <a:ext cx="2459640" cy="6588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830"/>
            <p:cNvSpPr>
              <a:spLocks noChangeShapeType="1"/>
            </p:cNvSpPr>
            <p:nvPr/>
          </p:nvSpPr>
          <p:spPr bwMode="auto">
            <a:xfrm flipV="1">
              <a:off x="888545" y="3042822"/>
              <a:ext cx="0" cy="658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Rectangle 860"/>
            <p:cNvSpPr>
              <a:spLocks noChangeArrowheads="1"/>
            </p:cNvSpPr>
            <p:nvPr/>
          </p:nvSpPr>
          <p:spPr bwMode="auto">
            <a:xfrm>
              <a:off x="812843" y="3950872"/>
              <a:ext cx="99101"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2"/>
            <p:cNvGrpSpPr/>
            <p:nvPr/>
          </p:nvGrpSpPr>
          <p:grpSpPr>
            <a:xfrm>
              <a:off x="730259" y="3090447"/>
              <a:ext cx="2617926" cy="920751"/>
              <a:chOff x="730259" y="3090447"/>
              <a:chExt cx="2617926" cy="920751"/>
            </a:xfrm>
          </p:grpSpPr>
          <p:sp>
            <p:nvSpPr>
              <p:cNvPr id="824" name="Rectangle 766"/>
              <p:cNvSpPr>
                <a:spLocks noChangeArrowheads="1"/>
              </p:cNvSpPr>
              <p:nvPr/>
            </p:nvSpPr>
            <p:spPr bwMode="auto">
              <a:xfrm>
                <a:off x="835439" y="3199505"/>
                <a:ext cx="2459640" cy="6667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829"/>
              <p:cNvSpPr>
                <a:spLocks noChangeShapeType="1"/>
              </p:cNvSpPr>
              <p:nvPr/>
            </p:nvSpPr>
            <p:spPr bwMode="auto">
              <a:xfrm>
                <a:off x="888545" y="3701635"/>
                <a:ext cx="24596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831"/>
              <p:cNvSpPr>
                <a:spLocks noChangeShapeType="1"/>
              </p:cNvSpPr>
              <p:nvPr/>
            </p:nvSpPr>
            <p:spPr bwMode="auto">
              <a:xfrm flipV="1">
                <a:off x="958743"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832"/>
              <p:cNvSpPr>
                <a:spLocks noChangeShapeType="1"/>
              </p:cNvSpPr>
              <p:nvPr/>
            </p:nvSpPr>
            <p:spPr bwMode="auto">
              <a:xfrm flipV="1">
                <a:off x="1407451"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833"/>
              <p:cNvSpPr>
                <a:spLocks noChangeShapeType="1"/>
              </p:cNvSpPr>
              <p:nvPr/>
            </p:nvSpPr>
            <p:spPr bwMode="auto">
              <a:xfrm flipV="1">
                <a:off x="1856160"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834"/>
              <p:cNvSpPr>
                <a:spLocks noChangeShapeType="1"/>
              </p:cNvSpPr>
              <p:nvPr/>
            </p:nvSpPr>
            <p:spPr bwMode="auto">
              <a:xfrm flipV="1">
                <a:off x="2299363"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835"/>
              <p:cNvSpPr>
                <a:spLocks noChangeShapeType="1"/>
              </p:cNvSpPr>
              <p:nvPr/>
            </p:nvSpPr>
            <p:spPr bwMode="auto">
              <a:xfrm flipV="1">
                <a:off x="2748072"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836"/>
              <p:cNvSpPr>
                <a:spLocks noChangeShapeType="1"/>
              </p:cNvSpPr>
              <p:nvPr/>
            </p:nvSpPr>
            <p:spPr bwMode="auto">
              <a:xfrm flipV="1">
                <a:off x="3196780" y="366829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837"/>
              <p:cNvSpPr>
                <a:spLocks noChangeShapeType="1"/>
              </p:cNvSpPr>
              <p:nvPr/>
            </p:nvSpPr>
            <p:spPr bwMode="auto">
              <a:xfrm>
                <a:off x="888545" y="3614322"/>
                <a:ext cx="233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Rectangle 838"/>
              <p:cNvSpPr>
                <a:spLocks noChangeArrowheads="1"/>
              </p:cNvSpPr>
              <p:nvPr/>
            </p:nvSpPr>
            <p:spPr bwMode="auto">
              <a:xfrm>
                <a:off x="730259" y="3553997"/>
                <a:ext cx="19269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7" name="Line 839"/>
              <p:cNvSpPr>
                <a:spLocks noChangeShapeType="1"/>
              </p:cNvSpPr>
              <p:nvPr/>
            </p:nvSpPr>
            <p:spPr bwMode="auto">
              <a:xfrm>
                <a:off x="888545" y="3284122"/>
                <a:ext cx="233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Rectangle 840"/>
              <p:cNvSpPr>
                <a:spLocks noChangeArrowheads="1"/>
              </p:cNvSpPr>
              <p:nvPr/>
            </p:nvSpPr>
            <p:spPr bwMode="auto">
              <a:xfrm>
                <a:off x="730259" y="3223797"/>
                <a:ext cx="19269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9" name="Freeform 841"/>
              <p:cNvSpPr>
                <a:spLocks/>
              </p:cNvSpPr>
              <p:nvPr/>
            </p:nvSpPr>
            <p:spPr bwMode="auto">
              <a:xfrm>
                <a:off x="958743" y="3103147"/>
                <a:ext cx="2313740" cy="376238"/>
              </a:xfrm>
              <a:custGeom>
                <a:avLst/>
                <a:gdLst>
                  <a:gd name="T0" fmla="*/ 0 w 1681"/>
                  <a:gd name="T1" fmla="*/ 237 h 237"/>
                  <a:gd name="T2" fmla="*/ 55 w 1681"/>
                  <a:gd name="T3" fmla="*/ 199 h 237"/>
                  <a:gd name="T4" fmla="*/ 110 w 1681"/>
                  <a:gd name="T5" fmla="*/ 187 h 237"/>
                  <a:gd name="T6" fmla="*/ 165 w 1681"/>
                  <a:gd name="T7" fmla="*/ 136 h 237"/>
                  <a:gd name="T8" fmla="*/ 216 w 1681"/>
                  <a:gd name="T9" fmla="*/ 127 h 237"/>
                  <a:gd name="T10" fmla="*/ 271 w 1681"/>
                  <a:gd name="T11" fmla="*/ 148 h 237"/>
                  <a:gd name="T12" fmla="*/ 326 w 1681"/>
                  <a:gd name="T13" fmla="*/ 140 h 237"/>
                  <a:gd name="T14" fmla="*/ 381 w 1681"/>
                  <a:gd name="T15" fmla="*/ 127 h 237"/>
                  <a:gd name="T16" fmla="*/ 436 w 1681"/>
                  <a:gd name="T17" fmla="*/ 114 h 237"/>
                  <a:gd name="T18" fmla="*/ 487 w 1681"/>
                  <a:gd name="T19" fmla="*/ 119 h 237"/>
                  <a:gd name="T20" fmla="*/ 542 w 1681"/>
                  <a:gd name="T21" fmla="*/ 89 h 237"/>
                  <a:gd name="T22" fmla="*/ 597 w 1681"/>
                  <a:gd name="T23" fmla="*/ 64 h 237"/>
                  <a:gd name="T24" fmla="*/ 652 w 1681"/>
                  <a:gd name="T25" fmla="*/ 42 h 237"/>
                  <a:gd name="T26" fmla="*/ 707 w 1681"/>
                  <a:gd name="T27" fmla="*/ 42 h 237"/>
                  <a:gd name="T28" fmla="*/ 758 w 1681"/>
                  <a:gd name="T29" fmla="*/ 38 h 237"/>
                  <a:gd name="T30" fmla="*/ 813 w 1681"/>
                  <a:gd name="T31" fmla="*/ 21 h 237"/>
                  <a:gd name="T32" fmla="*/ 868 w 1681"/>
                  <a:gd name="T33" fmla="*/ 17 h 237"/>
                  <a:gd name="T34" fmla="*/ 923 w 1681"/>
                  <a:gd name="T35" fmla="*/ 13 h 237"/>
                  <a:gd name="T36" fmla="*/ 974 w 1681"/>
                  <a:gd name="T37" fmla="*/ 9 h 237"/>
                  <a:gd name="T38" fmla="*/ 1029 w 1681"/>
                  <a:gd name="T39" fmla="*/ 4 h 237"/>
                  <a:gd name="T40" fmla="*/ 1084 w 1681"/>
                  <a:gd name="T41" fmla="*/ 0 h 237"/>
                  <a:gd name="T42" fmla="*/ 1139 w 1681"/>
                  <a:gd name="T43" fmla="*/ 0 h 237"/>
                  <a:gd name="T44" fmla="*/ 1194 w 1681"/>
                  <a:gd name="T45" fmla="*/ 13 h 237"/>
                  <a:gd name="T46" fmla="*/ 1245 w 1681"/>
                  <a:gd name="T47" fmla="*/ 13 h 237"/>
                  <a:gd name="T48" fmla="*/ 1300 w 1681"/>
                  <a:gd name="T49" fmla="*/ 21 h 237"/>
                  <a:gd name="T50" fmla="*/ 1355 w 1681"/>
                  <a:gd name="T51" fmla="*/ 30 h 237"/>
                  <a:gd name="T52" fmla="*/ 1410 w 1681"/>
                  <a:gd name="T53" fmla="*/ 85 h 237"/>
                  <a:gd name="T54" fmla="*/ 1465 w 1681"/>
                  <a:gd name="T55" fmla="*/ 119 h 237"/>
                  <a:gd name="T56" fmla="*/ 1516 w 1681"/>
                  <a:gd name="T57" fmla="*/ 140 h 237"/>
                  <a:gd name="T58" fmla="*/ 1571 w 1681"/>
                  <a:gd name="T59" fmla="*/ 170 h 237"/>
                  <a:gd name="T60" fmla="*/ 1626 w 1681"/>
                  <a:gd name="T61" fmla="*/ 203 h 237"/>
                  <a:gd name="T62" fmla="*/ 1681 w 1681"/>
                  <a:gd name="T63" fmla="*/ 22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237">
                    <a:moveTo>
                      <a:pt x="0" y="237"/>
                    </a:moveTo>
                    <a:lnTo>
                      <a:pt x="55" y="199"/>
                    </a:lnTo>
                    <a:lnTo>
                      <a:pt x="110" y="187"/>
                    </a:lnTo>
                    <a:lnTo>
                      <a:pt x="165" y="136"/>
                    </a:lnTo>
                    <a:lnTo>
                      <a:pt x="216" y="127"/>
                    </a:lnTo>
                    <a:lnTo>
                      <a:pt x="271" y="148"/>
                    </a:lnTo>
                    <a:lnTo>
                      <a:pt x="326" y="140"/>
                    </a:lnTo>
                    <a:lnTo>
                      <a:pt x="381" y="127"/>
                    </a:lnTo>
                    <a:lnTo>
                      <a:pt x="436" y="114"/>
                    </a:lnTo>
                    <a:lnTo>
                      <a:pt x="487" y="119"/>
                    </a:lnTo>
                    <a:lnTo>
                      <a:pt x="542" y="89"/>
                    </a:lnTo>
                    <a:lnTo>
                      <a:pt x="597" y="64"/>
                    </a:lnTo>
                    <a:lnTo>
                      <a:pt x="652" y="42"/>
                    </a:lnTo>
                    <a:lnTo>
                      <a:pt x="707" y="42"/>
                    </a:lnTo>
                    <a:lnTo>
                      <a:pt x="758" y="38"/>
                    </a:lnTo>
                    <a:lnTo>
                      <a:pt x="813" y="21"/>
                    </a:lnTo>
                    <a:lnTo>
                      <a:pt x="868" y="17"/>
                    </a:lnTo>
                    <a:lnTo>
                      <a:pt x="923" y="13"/>
                    </a:lnTo>
                    <a:lnTo>
                      <a:pt x="974" y="9"/>
                    </a:lnTo>
                    <a:lnTo>
                      <a:pt x="1029" y="4"/>
                    </a:lnTo>
                    <a:lnTo>
                      <a:pt x="1084" y="0"/>
                    </a:lnTo>
                    <a:lnTo>
                      <a:pt x="1139" y="0"/>
                    </a:lnTo>
                    <a:lnTo>
                      <a:pt x="1194" y="13"/>
                    </a:lnTo>
                    <a:lnTo>
                      <a:pt x="1245" y="13"/>
                    </a:lnTo>
                    <a:lnTo>
                      <a:pt x="1300" y="21"/>
                    </a:lnTo>
                    <a:lnTo>
                      <a:pt x="1355" y="30"/>
                    </a:lnTo>
                    <a:lnTo>
                      <a:pt x="1410" y="85"/>
                    </a:lnTo>
                    <a:lnTo>
                      <a:pt x="1465" y="119"/>
                    </a:lnTo>
                    <a:lnTo>
                      <a:pt x="1516" y="140"/>
                    </a:lnTo>
                    <a:lnTo>
                      <a:pt x="1571" y="170"/>
                    </a:lnTo>
                    <a:lnTo>
                      <a:pt x="1626" y="203"/>
                    </a:lnTo>
                    <a:lnTo>
                      <a:pt x="1681" y="2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Freeform 842"/>
              <p:cNvSpPr>
                <a:spLocks/>
              </p:cNvSpPr>
              <p:nvPr/>
            </p:nvSpPr>
            <p:spPr bwMode="auto">
              <a:xfrm>
                <a:off x="958743" y="3090447"/>
                <a:ext cx="2313740" cy="463550"/>
              </a:xfrm>
              <a:custGeom>
                <a:avLst/>
                <a:gdLst>
                  <a:gd name="T0" fmla="*/ 0 w 1681"/>
                  <a:gd name="T1" fmla="*/ 292 h 292"/>
                  <a:gd name="T2" fmla="*/ 55 w 1681"/>
                  <a:gd name="T3" fmla="*/ 241 h 292"/>
                  <a:gd name="T4" fmla="*/ 110 w 1681"/>
                  <a:gd name="T5" fmla="*/ 228 h 292"/>
                  <a:gd name="T6" fmla="*/ 165 w 1681"/>
                  <a:gd name="T7" fmla="*/ 237 h 292"/>
                  <a:gd name="T8" fmla="*/ 216 w 1681"/>
                  <a:gd name="T9" fmla="*/ 224 h 292"/>
                  <a:gd name="T10" fmla="*/ 271 w 1681"/>
                  <a:gd name="T11" fmla="*/ 207 h 292"/>
                  <a:gd name="T12" fmla="*/ 326 w 1681"/>
                  <a:gd name="T13" fmla="*/ 186 h 292"/>
                  <a:gd name="T14" fmla="*/ 381 w 1681"/>
                  <a:gd name="T15" fmla="*/ 173 h 292"/>
                  <a:gd name="T16" fmla="*/ 436 w 1681"/>
                  <a:gd name="T17" fmla="*/ 135 h 292"/>
                  <a:gd name="T18" fmla="*/ 487 w 1681"/>
                  <a:gd name="T19" fmla="*/ 101 h 292"/>
                  <a:gd name="T20" fmla="*/ 542 w 1681"/>
                  <a:gd name="T21" fmla="*/ 93 h 292"/>
                  <a:gd name="T22" fmla="*/ 597 w 1681"/>
                  <a:gd name="T23" fmla="*/ 76 h 292"/>
                  <a:gd name="T24" fmla="*/ 652 w 1681"/>
                  <a:gd name="T25" fmla="*/ 38 h 292"/>
                  <a:gd name="T26" fmla="*/ 707 w 1681"/>
                  <a:gd name="T27" fmla="*/ 25 h 292"/>
                  <a:gd name="T28" fmla="*/ 758 w 1681"/>
                  <a:gd name="T29" fmla="*/ 33 h 292"/>
                  <a:gd name="T30" fmla="*/ 813 w 1681"/>
                  <a:gd name="T31" fmla="*/ 29 h 292"/>
                  <a:gd name="T32" fmla="*/ 868 w 1681"/>
                  <a:gd name="T33" fmla="*/ 38 h 292"/>
                  <a:gd name="T34" fmla="*/ 923 w 1681"/>
                  <a:gd name="T35" fmla="*/ 46 h 292"/>
                  <a:gd name="T36" fmla="*/ 974 w 1681"/>
                  <a:gd name="T37" fmla="*/ 17 h 292"/>
                  <a:gd name="T38" fmla="*/ 1029 w 1681"/>
                  <a:gd name="T39" fmla="*/ 8 h 292"/>
                  <a:gd name="T40" fmla="*/ 1084 w 1681"/>
                  <a:gd name="T41" fmla="*/ 0 h 292"/>
                  <a:gd name="T42" fmla="*/ 1139 w 1681"/>
                  <a:gd name="T43" fmla="*/ 8 h 292"/>
                  <a:gd name="T44" fmla="*/ 1194 w 1681"/>
                  <a:gd name="T45" fmla="*/ 17 h 292"/>
                  <a:gd name="T46" fmla="*/ 1245 w 1681"/>
                  <a:gd name="T47" fmla="*/ 29 h 292"/>
                  <a:gd name="T48" fmla="*/ 1300 w 1681"/>
                  <a:gd name="T49" fmla="*/ 29 h 292"/>
                  <a:gd name="T50" fmla="*/ 1355 w 1681"/>
                  <a:gd name="T51" fmla="*/ 29 h 292"/>
                  <a:gd name="T52" fmla="*/ 1410 w 1681"/>
                  <a:gd name="T53" fmla="*/ 72 h 292"/>
                  <a:gd name="T54" fmla="*/ 1465 w 1681"/>
                  <a:gd name="T55" fmla="*/ 122 h 292"/>
                  <a:gd name="T56" fmla="*/ 1516 w 1681"/>
                  <a:gd name="T57" fmla="*/ 135 h 292"/>
                  <a:gd name="T58" fmla="*/ 1571 w 1681"/>
                  <a:gd name="T59" fmla="*/ 173 h 292"/>
                  <a:gd name="T60" fmla="*/ 1626 w 1681"/>
                  <a:gd name="T61" fmla="*/ 207 h 292"/>
                  <a:gd name="T62" fmla="*/ 1681 w 1681"/>
                  <a:gd name="T63" fmla="*/ 22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292">
                    <a:moveTo>
                      <a:pt x="0" y="292"/>
                    </a:moveTo>
                    <a:lnTo>
                      <a:pt x="55" y="241"/>
                    </a:lnTo>
                    <a:lnTo>
                      <a:pt x="110" y="228"/>
                    </a:lnTo>
                    <a:lnTo>
                      <a:pt x="165" y="237"/>
                    </a:lnTo>
                    <a:lnTo>
                      <a:pt x="216" y="224"/>
                    </a:lnTo>
                    <a:lnTo>
                      <a:pt x="271" y="207"/>
                    </a:lnTo>
                    <a:lnTo>
                      <a:pt x="326" y="186"/>
                    </a:lnTo>
                    <a:lnTo>
                      <a:pt x="381" y="173"/>
                    </a:lnTo>
                    <a:lnTo>
                      <a:pt x="436" y="135"/>
                    </a:lnTo>
                    <a:lnTo>
                      <a:pt x="487" y="101"/>
                    </a:lnTo>
                    <a:lnTo>
                      <a:pt x="542" y="93"/>
                    </a:lnTo>
                    <a:lnTo>
                      <a:pt x="597" y="76"/>
                    </a:lnTo>
                    <a:lnTo>
                      <a:pt x="652" y="38"/>
                    </a:lnTo>
                    <a:lnTo>
                      <a:pt x="707" y="25"/>
                    </a:lnTo>
                    <a:lnTo>
                      <a:pt x="758" y="33"/>
                    </a:lnTo>
                    <a:lnTo>
                      <a:pt x="813" y="29"/>
                    </a:lnTo>
                    <a:lnTo>
                      <a:pt x="868" y="38"/>
                    </a:lnTo>
                    <a:lnTo>
                      <a:pt x="923" y="46"/>
                    </a:lnTo>
                    <a:lnTo>
                      <a:pt x="974" y="17"/>
                    </a:lnTo>
                    <a:lnTo>
                      <a:pt x="1029" y="8"/>
                    </a:lnTo>
                    <a:lnTo>
                      <a:pt x="1084" y="0"/>
                    </a:lnTo>
                    <a:lnTo>
                      <a:pt x="1139" y="8"/>
                    </a:lnTo>
                    <a:lnTo>
                      <a:pt x="1194" y="17"/>
                    </a:lnTo>
                    <a:lnTo>
                      <a:pt x="1245" y="29"/>
                    </a:lnTo>
                    <a:lnTo>
                      <a:pt x="1300" y="29"/>
                    </a:lnTo>
                    <a:lnTo>
                      <a:pt x="1355" y="29"/>
                    </a:lnTo>
                    <a:lnTo>
                      <a:pt x="1410" y="72"/>
                    </a:lnTo>
                    <a:lnTo>
                      <a:pt x="1465" y="122"/>
                    </a:lnTo>
                    <a:lnTo>
                      <a:pt x="1516" y="135"/>
                    </a:lnTo>
                    <a:lnTo>
                      <a:pt x="1571" y="173"/>
                    </a:lnTo>
                    <a:lnTo>
                      <a:pt x="1626" y="207"/>
                    </a:lnTo>
                    <a:lnTo>
                      <a:pt x="1681" y="228"/>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Rectangle 843"/>
              <p:cNvSpPr>
                <a:spLocks noChangeArrowheads="1"/>
              </p:cNvSpPr>
              <p:nvPr/>
            </p:nvSpPr>
            <p:spPr bwMode="auto">
              <a:xfrm>
                <a:off x="888545" y="3701635"/>
                <a:ext cx="2459640"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Rectangle 844"/>
              <p:cNvSpPr>
                <a:spLocks noChangeArrowheads="1"/>
              </p:cNvSpPr>
              <p:nvPr/>
            </p:nvSpPr>
            <p:spPr bwMode="auto">
              <a:xfrm>
                <a:off x="888545" y="3701635"/>
                <a:ext cx="2459640" cy="3095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845"/>
              <p:cNvSpPr>
                <a:spLocks noChangeShapeType="1"/>
              </p:cNvSpPr>
              <p:nvPr/>
            </p:nvSpPr>
            <p:spPr bwMode="auto">
              <a:xfrm>
                <a:off x="888545" y="4011197"/>
                <a:ext cx="24596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846"/>
              <p:cNvSpPr>
                <a:spLocks noChangeShapeType="1"/>
              </p:cNvSpPr>
              <p:nvPr/>
            </p:nvSpPr>
            <p:spPr bwMode="auto">
              <a:xfrm flipV="1">
                <a:off x="888545" y="3701635"/>
                <a:ext cx="0" cy="3095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847"/>
              <p:cNvSpPr>
                <a:spLocks noChangeShapeType="1"/>
              </p:cNvSpPr>
              <p:nvPr/>
            </p:nvSpPr>
            <p:spPr bwMode="auto">
              <a:xfrm flipV="1">
                <a:off x="958743"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849"/>
              <p:cNvSpPr>
                <a:spLocks noChangeShapeType="1"/>
              </p:cNvSpPr>
              <p:nvPr/>
            </p:nvSpPr>
            <p:spPr bwMode="auto">
              <a:xfrm flipV="1">
                <a:off x="1407451"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851"/>
              <p:cNvSpPr>
                <a:spLocks noChangeShapeType="1"/>
              </p:cNvSpPr>
              <p:nvPr/>
            </p:nvSpPr>
            <p:spPr bwMode="auto">
              <a:xfrm flipV="1">
                <a:off x="1856160"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853"/>
              <p:cNvSpPr>
                <a:spLocks noChangeShapeType="1"/>
              </p:cNvSpPr>
              <p:nvPr/>
            </p:nvSpPr>
            <p:spPr bwMode="auto">
              <a:xfrm flipV="1">
                <a:off x="2299363"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855"/>
              <p:cNvSpPr>
                <a:spLocks noChangeShapeType="1"/>
              </p:cNvSpPr>
              <p:nvPr/>
            </p:nvSpPr>
            <p:spPr bwMode="auto">
              <a:xfrm flipV="1">
                <a:off x="2748072"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857"/>
              <p:cNvSpPr>
                <a:spLocks noChangeShapeType="1"/>
              </p:cNvSpPr>
              <p:nvPr/>
            </p:nvSpPr>
            <p:spPr bwMode="auto">
              <a:xfrm flipV="1">
                <a:off x="3196780" y="3977860"/>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859"/>
              <p:cNvSpPr>
                <a:spLocks noChangeShapeType="1"/>
              </p:cNvSpPr>
              <p:nvPr/>
            </p:nvSpPr>
            <p:spPr bwMode="auto">
              <a:xfrm>
                <a:off x="888545" y="4011197"/>
                <a:ext cx="233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861"/>
              <p:cNvSpPr>
                <a:spLocks noChangeShapeType="1"/>
              </p:cNvSpPr>
              <p:nvPr/>
            </p:nvSpPr>
            <p:spPr bwMode="auto">
              <a:xfrm>
                <a:off x="888545" y="3863560"/>
                <a:ext cx="233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Rectangle 862"/>
              <p:cNvSpPr>
                <a:spLocks noChangeArrowheads="1"/>
              </p:cNvSpPr>
              <p:nvPr/>
            </p:nvSpPr>
            <p:spPr bwMode="auto">
              <a:xfrm>
                <a:off x="760540" y="3803235"/>
                <a:ext cx="15691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 name="Freeform 863"/>
              <p:cNvSpPr>
                <a:spLocks/>
              </p:cNvSpPr>
              <p:nvPr/>
            </p:nvSpPr>
            <p:spPr bwMode="auto">
              <a:xfrm>
                <a:off x="958743" y="3876260"/>
                <a:ext cx="2313740" cy="128588"/>
              </a:xfrm>
              <a:custGeom>
                <a:avLst/>
                <a:gdLst>
                  <a:gd name="T0" fmla="*/ 0 w 1681"/>
                  <a:gd name="T1" fmla="*/ 39 h 81"/>
                  <a:gd name="T2" fmla="*/ 55 w 1681"/>
                  <a:gd name="T3" fmla="*/ 51 h 81"/>
                  <a:gd name="T4" fmla="*/ 110 w 1681"/>
                  <a:gd name="T5" fmla="*/ 55 h 81"/>
                  <a:gd name="T6" fmla="*/ 165 w 1681"/>
                  <a:gd name="T7" fmla="*/ 0 h 81"/>
                  <a:gd name="T8" fmla="*/ 216 w 1681"/>
                  <a:gd name="T9" fmla="*/ 0 h 81"/>
                  <a:gd name="T10" fmla="*/ 271 w 1681"/>
                  <a:gd name="T11" fmla="*/ 34 h 81"/>
                  <a:gd name="T12" fmla="*/ 326 w 1681"/>
                  <a:gd name="T13" fmla="*/ 51 h 81"/>
                  <a:gd name="T14" fmla="*/ 381 w 1681"/>
                  <a:gd name="T15" fmla="*/ 51 h 81"/>
                  <a:gd name="T16" fmla="*/ 436 w 1681"/>
                  <a:gd name="T17" fmla="*/ 72 h 81"/>
                  <a:gd name="T18" fmla="*/ 487 w 1681"/>
                  <a:gd name="T19" fmla="*/ 64 h 81"/>
                  <a:gd name="T20" fmla="*/ 542 w 1681"/>
                  <a:gd name="T21" fmla="*/ 81 h 81"/>
                  <a:gd name="T22" fmla="*/ 597 w 1681"/>
                  <a:gd name="T23" fmla="*/ 77 h 81"/>
                  <a:gd name="T24" fmla="*/ 652 w 1681"/>
                  <a:gd name="T25" fmla="*/ 68 h 81"/>
                  <a:gd name="T26" fmla="*/ 707 w 1681"/>
                  <a:gd name="T27" fmla="*/ 60 h 81"/>
                  <a:gd name="T28" fmla="*/ 758 w 1681"/>
                  <a:gd name="T29" fmla="*/ 72 h 81"/>
                  <a:gd name="T30" fmla="*/ 813 w 1681"/>
                  <a:gd name="T31" fmla="*/ 81 h 81"/>
                  <a:gd name="T32" fmla="*/ 868 w 1681"/>
                  <a:gd name="T33" fmla="*/ 72 h 81"/>
                  <a:gd name="T34" fmla="*/ 923 w 1681"/>
                  <a:gd name="T35" fmla="*/ 60 h 81"/>
                  <a:gd name="T36" fmla="*/ 974 w 1681"/>
                  <a:gd name="T37" fmla="*/ 81 h 81"/>
                  <a:gd name="T38" fmla="*/ 1029 w 1681"/>
                  <a:gd name="T39" fmla="*/ 77 h 81"/>
                  <a:gd name="T40" fmla="*/ 1084 w 1681"/>
                  <a:gd name="T41" fmla="*/ 77 h 81"/>
                  <a:gd name="T42" fmla="*/ 1139 w 1681"/>
                  <a:gd name="T43" fmla="*/ 81 h 81"/>
                  <a:gd name="T44" fmla="*/ 1194 w 1681"/>
                  <a:gd name="T45" fmla="*/ 81 h 81"/>
                  <a:gd name="T46" fmla="*/ 1245 w 1681"/>
                  <a:gd name="T47" fmla="*/ 77 h 81"/>
                  <a:gd name="T48" fmla="*/ 1300 w 1681"/>
                  <a:gd name="T49" fmla="*/ 81 h 81"/>
                  <a:gd name="T50" fmla="*/ 1355 w 1681"/>
                  <a:gd name="T51" fmla="*/ 72 h 81"/>
                  <a:gd name="T52" fmla="*/ 1410 w 1681"/>
                  <a:gd name="T53" fmla="*/ 64 h 81"/>
                  <a:gd name="T54" fmla="*/ 1465 w 1681"/>
                  <a:gd name="T55" fmla="*/ 77 h 81"/>
                  <a:gd name="T56" fmla="*/ 1516 w 1681"/>
                  <a:gd name="T57" fmla="*/ 72 h 81"/>
                  <a:gd name="T58" fmla="*/ 1571 w 1681"/>
                  <a:gd name="T59" fmla="*/ 81 h 81"/>
                  <a:gd name="T60" fmla="*/ 1626 w 1681"/>
                  <a:gd name="T61" fmla="*/ 81 h 81"/>
                  <a:gd name="T62" fmla="*/ 1681 w 1681"/>
                  <a:gd name="T6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1" h="81">
                    <a:moveTo>
                      <a:pt x="0" y="39"/>
                    </a:moveTo>
                    <a:lnTo>
                      <a:pt x="55" y="51"/>
                    </a:lnTo>
                    <a:lnTo>
                      <a:pt x="110" y="55"/>
                    </a:lnTo>
                    <a:lnTo>
                      <a:pt x="165" y="0"/>
                    </a:lnTo>
                    <a:lnTo>
                      <a:pt x="216" y="0"/>
                    </a:lnTo>
                    <a:lnTo>
                      <a:pt x="271" y="34"/>
                    </a:lnTo>
                    <a:lnTo>
                      <a:pt x="326" y="51"/>
                    </a:lnTo>
                    <a:lnTo>
                      <a:pt x="381" y="51"/>
                    </a:lnTo>
                    <a:lnTo>
                      <a:pt x="436" y="72"/>
                    </a:lnTo>
                    <a:lnTo>
                      <a:pt x="487" y="64"/>
                    </a:lnTo>
                    <a:lnTo>
                      <a:pt x="542" y="81"/>
                    </a:lnTo>
                    <a:lnTo>
                      <a:pt x="597" y="77"/>
                    </a:lnTo>
                    <a:lnTo>
                      <a:pt x="652" y="68"/>
                    </a:lnTo>
                    <a:lnTo>
                      <a:pt x="707" y="60"/>
                    </a:lnTo>
                    <a:lnTo>
                      <a:pt x="758" y="72"/>
                    </a:lnTo>
                    <a:lnTo>
                      <a:pt x="813" y="81"/>
                    </a:lnTo>
                    <a:lnTo>
                      <a:pt x="868" y="72"/>
                    </a:lnTo>
                    <a:lnTo>
                      <a:pt x="923" y="60"/>
                    </a:lnTo>
                    <a:lnTo>
                      <a:pt x="974" y="81"/>
                    </a:lnTo>
                    <a:lnTo>
                      <a:pt x="1029" y="77"/>
                    </a:lnTo>
                    <a:lnTo>
                      <a:pt x="1084" y="77"/>
                    </a:lnTo>
                    <a:lnTo>
                      <a:pt x="1139" y="81"/>
                    </a:lnTo>
                    <a:lnTo>
                      <a:pt x="1194" y="81"/>
                    </a:lnTo>
                    <a:lnTo>
                      <a:pt x="1245" y="77"/>
                    </a:lnTo>
                    <a:lnTo>
                      <a:pt x="1300" y="81"/>
                    </a:lnTo>
                    <a:lnTo>
                      <a:pt x="1355" y="72"/>
                    </a:lnTo>
                    <a:lnTo>
                      <a:pt x="1410" y="64"/>
                    </a:lnTo>
                    <a:lnTo>
                      <a:pt x="1465" y="77"/>
                    </a:lnTo>
                    <a:lnTo>
                      <a:pt x="1516" y="72"/>
                    </a:lnTo>
                    <a:lnTo>
                      <a:pt x="1571" y="81"/>
                    </a:lnTo>
                    <a:lnTo>
                      <a:pt x="1626" y="81"/>
                    </a:lnTo>
                    <a:lnTo>
                      <a:pt x="1681" y="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343" name="TextBox 342"/>
          <p:cNvSpPr txBox="1">
            <a:spLocks noChangeArrowheads="1"/>
          </p:cNvSpPr>
          <p:nvPr/>
        </p:nvSpPr>
        <p:spPr bwMode="auto">
          <a:xfrm>
            <a:off x="6975522" y="1763085"/>
            <a:ext cx="762000" cy="307777"/>
          </a:xfrm>
          <a:prstGeom prst="rect">
            <a:avLst/>
          </a:prstGeom>
          <a:noFill/>
          <a:ln w="9525">
            <a:noFill/>
            <a:miter lim="800000"/>
            <a:headEnd/>
            <a:tailEnd/>
          </a:ln>
        </p:spPr>
        <p:txBody>
          <a:bodyPr wrap="square">
            <a:spAutoFit/>
          </a:bodyPr>
          <a:lstStyle/>
          <a:p>
            <a:pPr algn="ctr"/>
            <a:r>
              <a:rPr lang="en-GB" sz="1400" dirty="0" smtClean="0">
                <a:cs typeface="Arial" charset="0"/>
              </a:rPr>
              <a:t>ILD</a:t>
            </a:r>
            <a:endParaRPr lang="en-US" sz="1400" dirty="0">
              <a:cs typeface="Arial" charset="0"/>
            </a:endParaRPr>
          </a:p>
        </p:txBody>
      </p:sp>
      <p:grpSp>
        <p:nvGrpSpPr>
          <p:cNvPr id="344" name="Group 343"/>
          <p:cNvGrpSpPr/>
          <p:nvPr/>
        </p:nvGrpSpPr>
        <p:grpSpPr>
          <a:xfrm>
            <a:off x="6132157" y="4096123"/>
            <a:ext cx="2722585" cy="182615"/>
            <a:chOff x="1112838" y="5995988"/>
            <a:chExt cx="2859088" cy="153987"/>
          </a:xfrm>
        </p:grpSpPr>
        <p:sp>
          <p:nvSpPr>
            <p:cNvPr id="345" name="Rectangle 467"/>
            <p:cNvSpPr>
              <a:spLocks noChangeArrowheads="1"/>
            </p:cNvSpPr>
            <p:nvPr/>
          </p:nvSpPr>
          <p:spPr bwMode="auto">
            <a:xfrm>
              <a:off x="1112838"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200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6" name="Rectangle 469"/>
            <p:cNvSpPr>
              <a:spLocks noChangeArrowheads="1"/>
            </p:cNvSpPr>
            <p:nvPr/>
          </p:nvSpPr>
          <p:spPr bwMode="auto">
            <a:xfrm>
              <a:off x="1631951" y="5995988"/>
              <a:ext cx="2413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531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7" name="Rectangle 471"/>
            <p:cNvSpPr>
              <a:spLocks noChangeArrowheads="1"/>
            </p:cNvSpPr>
            <p:nvPr/>
          </p:nvSpPr>
          <p:spPr bwMode="auto">
            <a:xfrm>
              <a:off x="21161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1117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 name="Rectangle 473"/>
            <p:cNvSpPr>
              <a:spLocks noChangeArrowheads="1"/>
            </p:cNvSpPr>
            <p:nvPr/>
          </p:nvSpPr>
          <p:spPr bwMode="auto">
            <a:xfrm>
              <a:off x="2625726"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2155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9" name="Rectangle 475"/>
            <p:cNvSpPr>
              <a:spLocks noChangeArrowheads="1"/>
            </p:cNvSpPr>
            <p:nvPr/>
          </p:nvSpPr>
          <p:spPr bwMode="auto">
            <a:xfrm>
              <a:off x="3144838"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3994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0" name="Rectangle 477"/>
            <p:cNvSpPr>
              <a:spLocks noChangeArrowheads="1"/>
            </p:cNvSpPr>
            <p:nvPr/>
          </p:nvSpPr>
          <p:spPr bwMode="auto">
            <a:xfrm>
              <a:off x="3662363" y="5995988"/>
              <a:ext cx="309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el" charset="0"/>
                  <a:cs typeface="Arial" pitchFamily="34" charset="0"/>
                </a:rPr>
                <a:t>7252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56" name="Group 955"/>
          <p:cNvGrpSpPr/>
          <p:nvPr/>
        </p:nvGrpSpPr>
        <p:grpSpPr>
          <a:xfrm>
            <a:off x="5895106" y="2021204"/>
            <a:ext cx="2870665" cy="2068125"/>
            <a:chOff x="5895106" y="2021204"/>
            <a:chExt cx="2870665" cy="2068125"/>
          </a:xfrm>
        </p:grpSpPr>
        <p:sp>
          <p:nvSpPr>
            <p:cNvPr id="287" name="Rectangle 105"/>
            <p:cNvSpPr>
              <a:spLocks noChangeArrowheads="1"/>
            </p:cNvSpPr>
            <p:nvPr/>
          </p:nvSpPr>
          <p:spPr bwMode="auto">
            <a:xfrm>
              <a:off x="6068144" y="3027291"/>
              <a:ext cx="2697163" cy="658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6"/>
            <p:cNvSpPr>
              <a:spLocks noChangeArrowheads="1"/>
            </p:cNvSpPr>
            <p:nvPr/>
          </p:nvSpPr>
          <p:spPr bwMode="auto">
            <a:xfrm>
              <a:off x="6068608" y="2021204"/>
              <a:ext cx="2697163" cy="666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7"/>
            <p:cNvSpPr>
              <a:spLocks noChangeArrowheads="1"/>
            </p:cNvSpPr>
            <p:nvPr/>
          </p:nvSpPr>
          <p:spPr bwMode="auto">
            <a:xfrm>
              <a:off x="6068608" y="2021204"/>
              <a:ext cx="2697163" cy="6667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8"/>
            <p:cNvSpPr>
              <a:spLocks noChangeShapeType="1"/>
            </p:cNvSpPr>
            <p:nvPr/>
          </p:nvSpPr>
          <p:spPr bwMode="auto">
            <a:xfrm>
              <a:off x="6068608" y="2687954"/>
              <a:ext cx="2697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9"/>
            <p:cNvSpPr>
              <a:spLocks noChangeShapeType="1"/>
            </p:cNvSpPr>
            <p:nvPr/>
          </p:nvSpPr>
          <p:spPr bwMode="auto">
            <a:xfrm flipV="1">
              <a:off x="6068608" y="2021204"/>
              <a:ext cx="0" cy="666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0"/>
            <p:cNvSpPr>
              <a:spLocks noChangeShapeType="1"/>
            </p:cNvSpPr>
            <p:nvPr/>
          </p:nvSpPr>
          <p:spPr bwMode="auto">
            <a:xfrm flipV="1">
              <a:off x="6146395"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1"/>
            <p:cNvSpPr>
              <a:spLocks noChangeShapeType="1"/>
            </p:cNvSpPr>
            <p:nvPr/>
          </p:nvSpPr>
          <p:spPr bwMode="auto">
            <a:xfrm flipV="1">
              <a:off x="6638520"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
            <p:cNvSpPr>
              <a:spLocks noChangeShapeType="1"/>
            </p:cNvSpPr>
            <p:nvPr/>
          </p:nvSpPr>
          <p:spPr bwMode="auto">
            <a:xfrm flipV="1">
              <a:off x="7125883"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
            <p:cNvSpPr>
              <a:spLocks noChangeShapeType="1"/>
            </p:cNvSpPr>
            <p:nvPr/>
          </p:nvSpPr>
          <p:spPr bwMode="auto">
            <a:xfrm flipV="1">
              <a:off x="7618008"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4"/>
            <p:cNvSpPr>
              <a:spLocks noChangeShapeType="1"/>
            </p:cNvSpPr>
            <p:nvPr/>
          </p:nvSpPr>
          <p:spPr bwMode="auto">
            <a:xfrm flipV="1">
              <a:off x="8105370"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5"/>
            <p:cNvSpPr>
              <a:spLocks noChangeShapeType="1"/>
            </p:cNvSpPr>
            <p:nvPr/>
          </p:nvSpPr>
          <p:spPr bwMode="auto">
            <a:xfrm flipV="1">
              <a:off x="8599083" y="2654617"/>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6"/>
            <p:cNvSpPr>
              <a:spLocks noChangeShapeType="1"/>
            </p:cNvSpPr>
            <p:nvPr/>
          </p:nvSpPr>
          <p:spPr bwMode="auto">
            <a:xfrm>
              <a:off x="6068608" y="2519679"/>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7"/>
            <p:cNvSpPr>
              <a:spLocks noChangeArrowheads="1"/>
            </p:cNvSpPr>
            <p:nvPr/>
          </p:nvSpPr>
          <p:spPr bwMode="auto">
            <a:xfrm>
              <a:off x="5895570" y="2459354"/>
              <a:ext cx="204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18"/>
            <p:cNvSpPr>
              <a:spLocks noChangeShapeType="1"/>
            </p:cNvSpPr>
            <p:nvPr/>
          </p:nvSpPr>
          <p:spPr bwMode="auto">
            <a:xfrm>
              <a:off x="6068608" y="2351404"/>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19"/>
            <p:cNvSpPr>
              <a:spLocks noChangeArrowheads="1"/>
            </p:cNvSpPr>
            <p:nvPr/>
          </p:nvSpPr>
          <p:spPr bwMode="auto">
            <a:xfrm>
              <a:off x="5986058" y="2291079"/>
              <a:ext cx="1031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0"/>
            <p:cNvSpPr>
              <a:spLocks noChangeShapeType="1"/>
            </p:cNvSpPr>
            <p:nvPr/>
          </p:nvSpPr>
          <p:spPr bwMode="auto">
            <a:xfrm>
              <a:off x="6068608" y="2218710"/>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1"/>
            <p:cNvSpPr>
              <a:spLocks noChangeArrowheads="1"/>
            </p:cNvSpPr>
            <p:nvPr/>
          </p:nvSpPr>
          <p:spPr bwMode="auto">
            <a:xfrm>
              <a:off x="5928908" y="2122804"/>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Freeform 22"/>
            <p:cNvSpPr>
              <a:spLocks/>
            </p:cNvSpPr>
            <p:nvPr/>
          </p:nvSpPr>
          <p:spPr bwMode="auto">
            <a:xfrm>
              <a:off x="6146395" y="2168842"/>
              <a:ext cx="2535238" cy="249238"/>
            </a:xfrm>
            <a:custGeom>
              <a:avLst/>
              <a:gdLst>
                <a:gd name="T0" fmla="*/ 0 w 1597"/>
                <a:gd name="T1" fmla="*/ 119 h 157"/>
                <a:gd name="T2" fmla="*/ 52 w 1597"/>
                <a:gd name="T3" fmla="*/ 123 h 157"/>
                <a:gd name="T4" fmla="*/ 105 w 1597"/>
                <a:gd name="T5" fmla="*/ 140 h 157"/>
                <a:gd name="T6" fmla="*/ 157 w 1597"/>
                <a:gd name="T7" fmla="*/ 157 h 157"/>
                <a:gd name="T8" fmla="*/ 205 w 1597"/>
                <a:gd name="T9" fmla="*/ 157 h 157"/>
                <a:gd name="T10" fmla="*/ 258 w 1597"/>
                <a:gd name="T11" fmla="*/ 144 h 157"/>
                <a:gd name="T12" fmla="*/ 310 w 1597"/>
                <a:gd name="T13" fmla="*/ 111 h 157"/>
                <a:gd name="T14" fmla="*/ 363 w 1597"/>
                <a:gd name="T15" fmla="*/ 77 h 157"/>
                <a:gd name="T16" fmla="*/ 411 w 1597"/>
                <a:gd name="T17" fmla="*/ 77 h 157"/>
                <a:gd name="T18" fmla="*/ 464 w 1597"/>
                <a:gd name="T19" fmla="*/ 81 h 157"/>
                <a:gd name="T20" fmla="*/ 516 w 1597"/>
                <a:gd name="T21" fmla="*/ 136 h 157"/>
                <a:gd name="T22" fmla="*/ 568 w 1597"/>
                <a:gd name="T23" fmla="*/ 123 h 157"/>
                <a:gd name="T24" fmla="*/ 617 w 1597"/>
                <a:gd name="T25" fmla="*/ 47 h 157"/>
                <a:gd name="T26" fmla="*/ 669 w 1597"/>
                <a:gd name="T27" fmla="*/ 102 h 157"/>
                <a:gd name="T28" fmla="*/ 722 w 1597"/>
                <a:gd name="T29" fmla="*/ 149 h 157"/>
                <a:gd name="T30" fmla="*/ 774 w 1597"/>
                <a:gd name="T31" fmla="*/ 98 h 157"/>
                <a:gd name="T32" fmla="*/ 823 w 1597"/>
                <a:gd name="T33" fmla="*/ 85 h 157"/>
                <a:gd name="T34" fmla="*/ 875 w 1597"/>
                <a:gd name="T35" fmla="*/ 89 h 157"/>
                <a:gd name="T36" fmla="*/ 927 w 1597"/>
                <a:gd name="T37" fmla="*/ 81 h 157"/>
                <a:gd name="T38" fmla="*/ 980 w 1597"/>
                <a:gd name="T39" fmla="*/ 60 h 157"/>
                <a:gd name="T40" fmla="*/ 1028 w 1597"/>
                <a:gd name="T41" fmla="*/ 68 h 157"/>
                <a:gd name="T42" fmla="*/ 1081 w 1597"/>
                <a:gd name="T43" fmla="*/ 77 h 157"/>
                <a:gd name="T44" fmla="*/ 1133 w 1597"/>
                <a:gd name="T45" fmla="*/ 68 h 157"/>
                <a:gd name="T46" fmla="*/ 1186 w 1597"/>
                <a:gd name="T47" fmla="*/ 47 h 157"/>
                <a:gd name="T48" fmla="*/ 1234 w 1597"/>
                <a:gd name="T49" fmla="*/ 39 h 157"/>
                <a:gd name="T50" fmla="*/ 1286 w 1597"/>
                <a:gd name="T51" fmla="*/ 30 h 157"/>
                <a:gd name="T52" fmla="*/ 1339 w 1597"/>
                <a:gd name="T53" fmla="*/ 30 h 157"/>
                <a:gd name="T54" fmla="*/ 1391 w 1597"/>
                <a:gd name="T55" fmla="*/ 30 h 157"/>
                <a:gd name="T56" fmla="*/ 1440 w 1597"/>
                <a:gd name="T57" fmla="*/ 26 h 157"/>
                <a:gd name="T58" fmla="*/ 1492 w 1597"/>
                <a:gd name="T59" fmla="*/ 13 h 157"/>
                <a:gd name="T60" fmla="*/ 1545 w 1597"/>
                <a:gd name="T61" fmla="*/ 0 h 157"/>
                <a:gd name="T62" fmla="*/ 1597 w 1597"/>
                <a:gd name="T63" fmla="*/ 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157">
                  <a:moveTo>
                    <a:pt x="0" y="119"/>
                  </a:moveTo>
                  <a:lnTo>
                    <a:pt x="52" y="123"/>
                  </a:lnTo>
                  <a:lnTo>
                    <a:pt x="105" y="140"/>
                  </a:lnTo>
                  <a:lnTo>
                    <a:pt x="157" y="157"/>
                  </a:lnTo>
                  <a:lnTo>
                    <a:pt x="205" y="157"/>
                  </a:lnTo>
                  <a:lnTo>
                    <a:pt x="258" y="144"/>
                  </a:lnTo>
                  <a:lnTo>
                    <a:pt x="310" y="111"/>
                  </a:lnTo>
                  <a:lnTo>
                    <a:pt x="363" y="77"/>
                  </a:lnTo>
                  <a:lnTo>
                    <a:pt x="411" y="77"/>
                  </a:lnTo>
                  <a:lnTo>
                    <a:pt x="464" y="81"/>
                  </a:lnTo>
                  <a:lnTo>
                    <a:pt x="516" y="136"/>
                  </a:lnTo>
                  <a:lnTo>
                    <a:pt x="568" y="123"/>
                  </a:lnTo>
                  <a:lnTo>
                    <a:pt x="617" y="47"/>
                  </a:lnTo>
                  <a:lnTo>
                    <a:pt x="669" y="102"/>
                  </a:lnTo>
                  <a:lnTo>
                    <a:pt x="722" y="149"/>
                  </a:lnTo>
                  <a:lnTo>
                    <a:pt x="774" y="98"/>
                  </a:lnTo>
                  <a:lnTo>
                    <a:pt x="823" y="85"/>
                  </a:lnTo>
                  <a:lnTo>
                    <a:pt x="875" y="89"/>
                  </a:lnTo>
                  <a:lnTo>
                    <a:pt x="927" y="81"/>
                  </a:lnTo>
                  <a:lnTo>
                    <a:pt x="980" y="60"/>
                  </a:lnTo>
                  <a:lnTo>
                    <a:pt x="1028" y="68"/>
                  </a:lnTo>
                  <a:lnTo>
                    <a:pt x="1081" y="77"/>
                  </a:lnTo>
                  <a:lnTo>
                    <a:pt x="1133" y="68"/>
                  </a:lnTo>
                  <a:lnTo>
                    <a:pt x="1186" y="47"/>
                  </a:lnTo>
                  <a:lnTo>
                    <a:pt x="1234" y="39"/>
                  </a:lnTo>
                  <a:lnTo>
                    <a:pt x="1286" y="30"/>
                  </a:lnTo>
                  <a:lnTo>
                    <a:pt x="1339" y="30"/>
                  </a:lnTo>
                  <a:lnTo>
                    <a:pt x="1391" y="30"/>
                  </a:lnTo>
                  <a:lnTo>
                    <a:pt x="1440" y="26"/>
                  </a:lnTo>
                  <a:lnTo>
                    <a:pt x="1492" y="13"/>
                  </a:lnTo>
                  <a:lnTo>
                    <a:pt x="1545" y="0"/>
                  </a:lnTo>
                  <a:lnTo>
                    <a:pt x="1597" y="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6146395" y="2364104"/>
              <a:ext cx="2535238" cy="201613"/>
            </a:xfrm>
            <a:custGeom>
              <a:avLst/>
              <a:gdLst>
                <a:gd name="T0" fmla="*/ 0 w 1597"/>
                <a:gd name="T1" fmla="*/ 47 h 127"/>
                <a:gd name="T2" fmla="*/ 52 w 1597"/>
                <a:gd name="T3" fmla="*/ 72 h 127"/>
                <a:gd name="T4" fmla="*/ 105 w 1597"/>
                <a:gd name="T5" fmla="*/ 85 h 127"/>
                <a:gd name="T6" fmla="*/ 157 w 1597"/>
                <a:gd name="T7" fmla="*/ 51 h 127"/>
                <a:gd name="T8" fmla="*/ 205 w 1597"/>
                <a:gd name="T9" fmla="*/ 13 h 127"/>
                <a:gd name="T10" fmla="*/ 258 w 1597"/>
                <a:gd name="T11" fmla="*/ 0 h 127"/>
                <a:gd name="T12" fmla="*/ 310 w 1597"/>
                <a:gd name="T13" fmla="*/ 26 h 127"/>
                <a:gd name="T14" fmla="*/ 363 w 1597"/>
                <a:gd name="T15" fmla="*/ 72 h 127"/>
                <a:gd name="T16" fmla="*/ 411 w 1597"/>
                <a:gd name="T17" fmla="*/ 98 h 127"/>
                <a:gd name="T18" fmla="*/ 464 w 1597"/>
                <a:gd name="T19" fmla="*/ 34 h 127"/>
                <a:gd name="T20" fmla="*/ 516 w 1597"/>
                <a:gd name="T21" fmla="*/ 51 h 127"/>
                <a:gd name="T22" fmla="*/ 568 w 1597"/>
                <a:gd name="T23" fmla="*/ 55 h 127"/>
                <a:gd name="T24" fmla="*/ 617 w 1597"/>
                <a:gd name="T25" fmla="*/ 68 h 127"/>
                <a:gd name="T26" fmla="*/ 669 w 1597"/>
                <a:gd name="T27" fmla="*/ 60 h 127"/>
                <a:gd name="T28" fmla="*/ 722 w 1597"/>
                <a:gd name="T29" fmla="*/ 60 h 127"/>
                <a:gd name="T30" fmla="*/ 774 w 1597"/>
                <a:gd name="T31" fmla="*/ 72 h 127"/>
                <a:gd name="T32" fmla="*/ 823 w 1597"/>
                <a:gd name="T33" fmla="*/ 64 h 127"/>
                <a:gd name="T34" fmla="*/ 875 w 1597"/>
                <a:gd name="T35" fmla="*/ 89 h 127"/>
                <a:gd name="T36" fmla="*/ 927 w 1597"/>
                <a:gd name="T37" fmla="*/ 89 h 127"/>
                <a:gd name="T38" fmla="*/ 980 w 1597"/>
                <a:gd name="T39" fmla="*/ 89 h 127"/>
                <a:gd name="T40" fmla="*/ 1028 w 1597"/>
                <a:gd name="T41" fmla="*/ 60 h 127"/>
                <a:gd name="T42" fmla="*/ 1081 w 1597"/>
                <a:gd name="T43" fmla="*/ 43 h 127"/>
                <a:gd name="T44" fmla="*/ 1133 w 1597"/>
                <a:gd name="T45" fmla="*/ 72 h 127"/>
                <a:gd name="T46" fmla="*/ 1186 w 1597"/>
                <a:gd name="T47" fmla="*/ 110 h 127"/>
                <a:gd name="T48" fmla="*/ 1234 w 1597"/>
                <a:gd name="T49" fmla="*/ 127 h 127"/>
                <a:gd name="T50" fmla="*/ 1286 w 1597"/>
                <a:gd name="T51" fmla="*/ 102 h 127"/>
                <a:gd name="T52" fmla="*/ 1339 w 1597"/>
                <a:gd name="T53" fmla="*/ 72 h 127"/>
                <a:gd name="T54" fmla="*/ 1391 w 1597"/>
                <a:gd name="T55" fmla="*/ 72 h 127"/>
                <a:gd name="T56" fmla="*/ 1440 w 1597"/>
                <a:gd name="T57" fmla="*/ 38 h 127"/>
                <a:gd name="T58" fmla="*/ 1492 w 1597"/>
                <a:gd name="T59" fmla="*/ 13 h 127"/>
                <a:gd name="T60" fmla="*/ 1545 w 1597"/>
                <a:gd name="T61" fmla="*/ 13 h 127"/>
                <a:gd name="T62" fmla="*/ 1597 w 1597"/>
                <a:gd name="T63"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127">
                  <a:moveTo>
                    <a:pt x="0" y="47"/>
                  </a:moveTo>
                  <a:lnTo>
                    <a:pt x="52" y="72"/>
                  </a:lnTo>
                  <a:lnTo>
                    <a:pt x="105" y="85"/>
                  </a:lnTo>
                  <a:lnTo>
                    <a:pt x="157" y="51"/>
                  </a:lnTo>
                  <a:lnTo>
                    <a:pt x="205" y="13"/>
                  </a:lnTo>
                  <a:lnTo>
                    <a:pt x="258" y="0"/>
                  </a:lnTo>
                  <a:lnTo>
                    <a:pt x="310" y="26"/>
                  </a:lnTo>
                  <a:lnTo>
                    <a:pt x="363" y="72"/>
                  </a:lnTo>
                  <a:lnTo>
                    <a:pt x="411" y="98"/>
                  </a:lnTo>
                  <a:lnTo>
                    <a:pt x="464" y="34"/>
                  </a:lnTo>
                  <a:lnTo>
                    <a:pt x="516" y="51"/>
                  </a:lnTo>
                  <a:lnTo>
                    <a:pt x="568" y="55"/>
                  </a:lnTo>
                  <a:lnTo>
                    <a:pt x="617" y="68"/>
                  </a:lnTo>
                  <a:lnTo>
                    <a:pt x="669" y="60"/>
                  </a:lnTo>
                  <a:lnTo>
                    <a:pt x="722" y="60"/>
                  </a:lnTo>
                  <a:lnTo>
                    <a:pt x="774" y="72"/>
                  </a:lnTo>
                  <a:lnTo>
                    <a:pt x="823" y="64"/>
                  </a:lnTo>
                  <a:lnTo>
                    <a:pt x="875" y="89"/>
                  </a:lnTo>
                  <a:lnTo>
                    <a:pt x="927" y="89"/>
                  </a:lnTo>
                  <a:lnTo>
                    <a:pt x="980" y="89"/>
                  </a:lnTo>
                  <a:lnTo>
                    <a:pt x="1028" y="60"/>
                  </a:lnTo>
                  <a:lnTo>
                    <a:pt x="1081" y="43"/>
                  </a:lnTo>
                  <a:lnTo>
                    <a:pt x="1133" y="72"/>
                  </a:lnTo>
                  <a:lnTo>
                    <a:pt x="1186" y="110"/>
                  </a:lnTo>
                  <a:lnTo>
                    <a:pt x="1234" y="127"/>
                  </a:lnTo>
                  <a:lnTo>
                    <a:pt x="1286" y="102"/>
                  </a:lnTo>
                  <a:lnTo>
                    <a:pt x="1339" y="72"/>
                  </a:lnTo>
                  <a:lnTo>
                    <a:pt x="1391" y="72"/>
                  </a:lnTo>
                  <a:lnTo>
                    <a:pt x="1440" y="38"/>
                  </a:lnTo>
                  <a:lnTo>
                    <a:pt x="1492" y="13"/>
                  </a:lnTo>
                  <a:lnTo>
                    <a:pt x="1545" y="13"/>
                  </a:lnTo>
                  <a:lnTo>
                    <a:pt x="1597" y="43"/>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4"/>
            <p:cNvSpPr>
              <a:spLocks noChangeArrowheads="1"/>
            </p:cNvSpPr>
            <p:nvPr/>
          </p:nvSpPr>
          <p:spPr bwMode="auto">
            <a:xfrm>
              <a:off x="6068608" y="2687954"/>
              <a:ext cx="2697163"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5"/>
            <p:cNvSpPr>
              <a:spLocks noChangeArrowheads="1"/>
            </p:cNvSpPr>
            <p:nvPr/>
          </p:nvSpPr>
          <p:spPr bwMode="auto">
            <a:xfrm>
              <a:off x="6068608" y="2687954"/>
              <a:ext cx="2697163" cy="3095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6"/>
            <p:cNvSpPr>
              <a:spLocks noChangeShapeType="1"/>
            </p:cNvSpPr>
            <p:nvPr/>
          </p:nvSpPr>
          <p:spPr bwMode="auto">
            <a:xfrm>
              <a:off x="6068608" y="2997517"/>
              <a:ext cx="2697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7"/>
            <p:cNvSpPr>
              <a:spLocks noChangeShapeType="1"/>
            </p:cNvSpPr>
            <p:nvPr/>
          </p:nvSpPr>
          <p:spPr bwMode="auto">
            <a:xfrm flipV="1">
              <a:off x="6068608" y="2687954"/>
              <a:ext cx="0" cy="3095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8"/>
            <p:cNvSpPr>
              <a:spLocks noChangeShapeType="1"/>
            </p:cNvSpPr>
            <p:nvPr/>
          </p:nvSpPr>
          <p:spPr bwMode="auto">
            <a:xfrm flipV="1">
              <a:off x="6146395"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9"/>
            <p:cNvSpPr>
              <a:spLocks noChangeShapeType="1"/>
            </p:cNvSpPr>
            <p:nvPr/>
          </p:nvSpPr>
          <p:spPr bwMode="auto">
            <a:xfrm flipV="1">
              <a:off x="6638520"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30"/>
            <p:cNvSpPr>
              <a:spLocks noChangeShapeType="1"/>
            </p:cNvSpPr>
            <p:nvPr/>
          </p:nvSpPr>
          <p:spPr bwMode="auto">
            <a:xfrm flipV="1">
              <a:off x="7125883"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31"/>
            <p:cNvSpPr>
              <a:spLocks noChangeShapeType="1"/>
            </p:cNvSpPr>
            <p:nvPr/>
          </p:nvSpPr>
          <p:spPr bwMode="auto">
            <a:xfrm flipV="1">
              <a:off x="7618008"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2"/>
            <p:cNvSpPr>
              <a:spLocks noChangeShapeType="1"/>
            </p:cNvSpPr>
            <p:nvPr/>
          </p:nvSpPr>
          <p:spPr bwMode="auto">
            <a:xfrm flipV="1">
              <a:off x="8105370"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3"/>
            <p:cNvSpPr>
              <a:spLocks noChangeShapeType="1"/>
            </p:cNvSpPr>
            <p:nvPr/>
          </p:nvSpPr>
          <p:spPr bwMode="auto">
            <a:xfrm flipV="1">
              <a:off x="8599083" y="296259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4"/>
            <p:cNvSpPr>
              <a:spLocks noChangeShapeType="1"/>
            </p:cNvSpPr>
            <p:nvPr/>
          </p:nvSpPr>
          <p:spPr bwMode="auto">
            <a:xfrm>
              <a:off x="6068608" y="2997517"/>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Rectangle 35"/>
            <p:cNvSpPr>
              <a:spLocks noChangeArrowheads="1"/>
            </p:cNvSpPr>
            <p:nvPr/>
          </p:nvSpPr>
          <p:spPr bwMode="auto">
            <a:xfrm>
              <a:off x="5986058" y="2937192"/>
              <a:ext cx="1031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Line 36"/>
            <p:cNvSpPr>
              <a:spLocks noChangeShapeType="1"/>
            </p:cNvSpPr>
            <p:nvPr/>
          </p:nvSpPr>
          <p:spPr bwMode="auto">
            <a:xfrm>
              <a:off x="6068608" y="2848292"/>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37"/>
            <p:cNvSpPr>
              <a:spLocks noChangeArrowheads="1"/>
            </p:cNvSpPr>
            <p:nvPr/>
          </p:nvSpPr>
          <p:spPr bwMode="auto">
            <a:xfrm>
              <a:off x="5928908" y="2787967"/>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Freeform 38"/>
            <p:cNvSpPr>
              <a:spLocks/>
            </p:cNvSpPr>
            <p:nvPr/>
          </p:nvSpPr>
          <p:spPr bwMode="auto">
            <a:xfrm>
              <a:off x="6146395" y="2694304"/>
              <a:ext cx="2535238" cy="276225"/>
            </a:xfrm>
            <a:custGeom>
              <a:avLst/>
              <a:gdLst>
                <a:gd name="T0" fmla="*/ 0 w 1597"/>
                <a:gd name="T1" fmla="*/ 144 h 174"/>
                <a:gd name="T2" fmla="*/ 52 w 1597"/>
                <a:gd name="T3" fmla="*/ 127 h 174"/>
                <a:gd name="T4" fmla="*/ 105 w 1597"/>
                <a:gd name="T5" fmla="*/ 127 h 174"/>
                <a:gd name="T6" fmla="*/ 157 w 1597"/>
                <a:gd name="T7" fmla="*/ 174 h 174"/>
                <a:gd name="T8" fmla="*/ 205 w 1597"/>
                <a:gd name="T9" fmla="*/ 169 h 174"/>
                <a:gd name="T10" fmla="*/ 258 w 1597"/>
                <a:gd name="T11" fmla="*/ 169 h 174"/>
                <a:gd name="T12" fmla="*/ 310 w 1597"/>
                <a:gd name="T13" fmla="*/ 157 h 174"/>
                <a:gd name="T14" fmla="*/ 363 w 1597"/>
                <a:gd name="T15" fmla="*/ 85 h 174"/>
                <a:gd name="T16" fmla="*/ 411 w 1597"/>
                <a:gd name="T17" fmla="*/ 59 h 174"/>
                <a:gd name="T18" fmla="*/ 464 w 1597"/>
                <a:gd name="T19" fmla="*/ 119 h 174"/>
                <a:gd name="T20" fmla="*/ 516 w 1597"/>
                <a:gd name="T21" fmla="*/ 157 h 174"/>
                <a:gd name="T22" fmla="*/ 568 w 1597"/>
                <a:gd name="T23" fmla="*/ 140 h 174"/>
                <a:gd name="T24" fmla="*/ 617 w 1597"/>
                <a:gd name="T25" fmla="*/ 64 h 174"/>
                <a:gd name="T26" fmla="*/ 669 w 1597"/>
                <a:gd name="T27" fmla="*/ 119 h 174"/>
                <a:gd name="T28" fmla="*/ 722 w 1597"/>
                <a:gd name="T29" fmla="*/ 161 h 174"/>
                <a:gd name="T30" fmla="*/ 774 w 1597"/>
                <a:gd name="T31" fmla="*/ 102 h 174"/>
                <a:gd name="T32" fmla="*/ 823 w 1597"/>
                <a:gd name="T33" fmla="*/ 102 h 174"/>
                <a:gd name="T34" fmla="*/ 875 w 1597"/>
                <a:gd name="T35" fmla="*/ 80 h 174"/>
                <a:gd name="T36" fmla="*/ 927 w 1597"/>
                <a:gd name="T37" fmla="*/ 76 h 174"/>
                <a:gd name="T38" fmla="*/ 980 w 1597"/>
                <a:gd name="T39" fmla="*/ 55 h 174"/>
                <a:gd name="T40" fmla="*/ 1028 w 1597"/>
                <a:gd name="T41" fmla="*/ 89 h 174"/>
                <a:gd name="T42" fmla="*/ 1081 w 1597"/>
                <a:gd name="T43" fmla="*/ 110 h 174"/>
                <a:gd name="T44" fmla="*/ 1133 w 1597"/>
                <a:gd name="T45" fmla="*/ 80 h 174"/>
                <a:gd name="T46" fmla="*/ 1186 w 1597"/>
                <a:gd name="T47" fmla="*/ 25 h 174"/>
                <a:gd name="T48" fmla="*/ 1234 w 1597"/>
                <a:gd name="T49" fmla="*/ 0 h 174"/>
                <a:gd name="T50" fmla="*/ 1286 w 1597"/>
                <a:gd name="T51" fmla="*/ 17 h 174"/>
                <a:gd name="T52" fmla="*/ 1339 w 1597"/>
                <a:gd name="T53" fmla="*/ 38 h 174"/>
                <a:gd name="T54" fmla="*/ 1391 w 1597"/>
                <a:gd name="T55" fmla="*/ 47 h 174"/>
                <a:gd name="T56" fmla="*/ 1440 w 1597"/>
                <a:gd name="T57" fmla="*/ 72 h 174"/>
                <a:gd name="T58" fmla="*/ 1492 w 1597"/>
                <a:gd name="T59" fmla="*/ 80 h 174"/>
                <a:gd name="T60" fmla="*/ 1545 w 1597"/>
                <a:gd name="T61" fmla="*/ 68 h 174"/>
                <a:gd name="T62" fmla="*/ 1597 w 1597"/>
                <a:gd name="T63" fmla="*/ 8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174">
                  <a:moveTo>
                    <a:pt x="0" y="144"/>
                  </a:moveTo>
                  <a:lnTo>
                    <a:pt x="52" y="127"/>
                  </a:lnTo>
                  <a:lnTo>
                    <a:pt x="105" y="127"/>
                  </a:lnTo>
                  <a:lnTo>
                    <a:pt x="157" y="174"/>
                  </a:lnTo>
                  <a:lnTo>
                    <a:pt x="205" y="169"/>
                  </a:lnTo>
                  <a:lnTo>
                    <a:pt x="258" y="169"/>
                  </a:lnTo>
                  <a:lnTo>
                    <a:pt x="310" y="157"/>
                  </a:lnTo>
                  <a:lnTo>
                    <a:pt x="363" y="85"/>
                  </a:lnTo>
                  <a:lnTo>
                    <a:pt x="411" y="59"/>
                  </a:lnTo>
                  <a:lnTo>
                    <a:pt x="464" y="119"/>
                  </a:lnTo>
                  <a:lnTo>
                    <a:pt x="516" y="157"/>
                  </a:lnTo>
                  <a:lnTo>
                    <a:pt x="568" y="140"/>
                  </a:lnTo>
                  <a:lnTo>
                    <a:pt x="617" y="64"/>
                  </a:lnTo>
                  <a:lnTo>
                    <a:pt x="669" y="119"/>
                  </a:lnTo>
                  <a:lnTo>
                    <a:pt x="722" y="161"/>
                  </a:lnTo>
                  <a:lnTo>
                    <a:pt x="774" y="102"/>
                  </a:lnTo>
                  <a:lnTo>
                    <a:pt x="823" y="102"/>
                  </a:lnTo>
                  <a:lnTo>
                    <a:pt x="875" y="80"/>
                  </a:lnTo>
                  <a:lnTo>
                    <a:pt x="927" y="76"/>
                  </a:lnTo>
                  <a:lnTo>
                    <a:pt x="980" y="55"/>
                  </a:lnTo>
                  <a:lnTo>
                    <a:pt x="1028" y="89"/>
                  </a:lnTo>
                  <a:lnTo>
                    <a:pt x="1081" y="110"/>
                  </a:lnTo>
                  <a:lnTo>
                    <a:pt x="1133" y="80"/>
                  </a:lnTo>
                  <a:lnTo>
                    <a:pt x="1186" y="25"/>
                  </a:lnTo>
                  <a:lnTo>
                    <a:pt x="1234" y="0"/>
                  </a:lnTo>
                  <a:lnTo>
                    <a:pt x="1286" y="17"/>
                  </a:lnTo>
                  <a:lnTo>
                    <a:pt x="1339" y="38"/>
                  </a:lnTo>
                  <a:lnTo>
                    <a:pt x="1391" y="47"/>
                  </a:lnTo>
                  <a:lnTo>
                    <a:pt x="1440" y="72"/>
                  </a:lnTo>
                  <a:lnTo>
                    <a:pt x="1492" y="80"/>
                  </a:lnTo>
                  <a:lnTo>
                    <a:pt x="1545" y="68"/>
                  </a:lnTo>
                  <a:lnTo>
                    <a:pt x="1597" y="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Rectangle 106"/>
            <p:cNvSpPr>
              <a:spLocks noChangeArrowheads="1"/>
            </p:cNvSpPr>
            <p:nvPr/>
          </p:nvSpPr>
          <p:spPr bwMode="auto">
            <a:xfrm>
              <a:off x="6068144" y="3027291"/>
              <a:ext cx="2697163" cy="6588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107"/>
            <p:cNvSpPr>
              <a:spLocks noChangeShapeType="1"/>
            </p:cNvSpPr>
            <p:nvPr/>
          </p:nvSpPr>
          <p:spPr bwMode="auto">
            <a:xfrm>
              <a:off x="6068144" y="3686104"/>
              <a:ext cx="2697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108"/>
            <p:cNvSpPr>
              <a:spLocks noChangeShapeType="1"/>
            </p:cNvSpPr>
            <p:nvPr/>
          </p:nvSpPr>
          <p:spPr bwMode="auto">
            <a:xfrm flipV="1">
              <a:off x="6068144" y="3027291"/>
              <a:ext cx="0" cy="658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109"/>
            <p:cNvSpPr>
              <a:spLocks noChangeShapeType="1"/>
            </p:cNvSpPr>
            <p:nvPr/>
          </p:nvSpPr>
          <p:spPr bwMode="auto">
            <a:xfrm flipV="1">
              <a:off x="6145931"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10"/>
            <p:cNvSpPr>
              <a:spLocks noChangeShapeType="1"/>
            </p:cNvSpPr>
            <p:nvPr/>
          </p:nvSpPr>
          <p:spPr bwMode="auto">
            <a:xfrm flipV="1">
              <a:off x="6638056"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11"/>
            <p:cNvSpPr>
              <a:spLocks noChangeShapeType="1"/>
            </p:cNvSpPr>
            <p:nvPr/>
          </p:nvSpPr>
          <p:spPr bwMode="auto">
            <a:xfrm flipV="1">
              <a:off x="7125419"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12"/>
            <p:cNvSpPr>
              <a:spLocks noChangeShapeType="1"/>
            </p:cNvSpPr>
            <p:nvPr/>
          </p:nvSpPr>
          <p:spPr bwMode="auto">
            <a:xfrm flipV="1">
              <a:off x="7617544"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13"/>
            <p:cNvSpPr>
              <a:spLocks noChangeShapeType="1"/>
            </p:cNvSpPr>
            <p:nvPr/>
          </p:nvSpPr>
          <p:spPr bwMode="auto">
            <a:xfrm flipV="1">
              <a:off x="8104906"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14"/>
            <p:cNvSpPr>
              <a:spLocks noChangeShapeType="1"/>
            </p:cNvSpPr>
            <p:nvPr/>
          </p:nvSpPr>
          <p:spPr bwMode="auto">
            <a:xfrm flipV="1">
              <a:off x="8598619" y="365276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15"/>
            <p:cNvSpPr>
              <a:spLocks noChangeShapeType="1"/>
            </p:cNvSpPr>
            <p:nvPr/>
          </p:nvSpPr>
          <p:spPr bwMode="auto">
            <a:xfrm>
              <a:off x="6068144" y="3517829"/>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Rectangle 116"/>
            <p:cNvSpPr>
              <a:spLocks noChangeArrowheads="1"/>
            </p:cNvSpPr>
            <p:nvPr/>
          </p:nvSpPr>
          <p:spPr bwMode="auto">
            <a:xfrm>
              <a:off x="5895106" y="3457504"/>
              <a:ext cx="204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3" name="Line 117"/>
            <p:cNvSpPr>
              <a:spLocks noChangeShapeType="1"/>
            </p:cNvSpPr>
            <p:nvPr/>
          </p:nvSpPr>
          <p:spPr bwMode="auto">
            <a:xfrm>
              <a:off x="6068144" y="3357491"/>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Rectangle 118"/>
            <p:cNvSpPr>
              <a:spLocks noChangeArrowheads="1"/>
            </p:cNvSpPr>
            <p:nvPr/>
          </p:nvSpPr>
          <p:spPr bwMode="auto">
            <a:xfrm>
              <a:off x="5985594" y="3295579"/>
              <a:ext cx="1031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6" name="Rectangle 120"/>
            <p:cNvSpPr>
              <a:spLocks noChangeArrowheads="1"/>
            </p:cNvSpPr>
            <p:nvPr/>
          </p:nvSpPr>
          <p:spPr bwMode="auto">
            <a:xfrm>
              <a:off x="5928444" y="3127304"/>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 name="Freeform 121"/>
            <p:cNvSpPr>
              <a:spLocks/>
            </p:cNvSpPr>
            <p:nvPr/>
          </p:nvSpPr>
          <p:spPr bwMode="auto">
            <a:xfrm>
              <a:off x="6145931" y="3303516"/>
              <a:ext cx="2535238" cy="147638"/>
            </a:xfrm>
            <a:custGeom>
              <a:avLst/>
              <a:gdLst>
                <a:gd name="T0" fmla="*/ 0 w 1597"/>
                <a:gd name="T1" fmla="*/ 46 h 93"/>
                <a:gd name="T2" fmla="*/ 52 w 1597"/>
                <a:gd name="T3" fmla="*/ 51 h 93"/>
                <a:gd name="T4" fmla="*/ 105 w 1597"/>
                <a:gd name="T5" fmla="*/ 72 h 93"/>
                <a:gd name="T6" fmla="*/ 157 w 1597"/>
                <a:gd name="T7" fmla="*/ 80 h 93"/>
                <a:gd name="T8" fmla="*/ 205 w 1597"/>
                <a:gd name="T9" fmla="*/ 76 h 93"/>
                <a:gd name="T10" fmla="*/ 258 w 1597"/>
                <a:gd name="T11" fmla="*/ 59 h 93"/>
                <a:gd name="T12" fmla="*/ 310 w 1597"/>
                <a:gd name="T13" fmla="*/ 55 h 93"/>
                <a:gd name="T14" fmla="*/ 363 w 1597"/>
                <a:gd name="T15" fmla="*/ 72 h 93"/>
                <a:gd name="T16" fmla="*/ 411 w 1597"/>
                <a:gd name="T17" fmla="*/ 67 h 93"/>
                <a:gd name="T18" fmla="*/ 464 w 1597"/>
                <a:gd name="T19" fmla="*/ 55 h 93"/>
                <a:gd name="T20" fmla="*/ 516 w 1597"/>
                <a:gd name="T21" fmla="*/ 67 h 93"/>
                <a:gd name="T22" fmla="*/ 568 w 1597"/>
                <a:gd name="T23" fmla="*/ 63 h 93"/>
                <a:gd name="T24" fmla="*/ 617 w 1597"/>
                <a:gd name="T25" fmla="*/ 72 h 93"/>
                <a:gd name="T26" fmla="*/ 669 w 1597"/>
                <a:gd name="T27" fmla="*/ 63 h 93"/>
                <a:gd name="T28" fmla="*/ 722 w 1597"/>
                <a:gd name="T29" fmla="*/ 93 h 93"/>
                <a:gd name="T30" fmla="*/ 774 w 1597"/>
                <a:gd name="T31" fmla="*/ 93 h 93"/>
                <a:gd name="T32" fmla="*/ 823 w 1597"/>
                <a:gd name="T33" fmla="*/ 63 h 93"/>
                <a:gd name="T34" fmla="*/ 875 w 1597"/>
                <a:gd name="T35" fmla="*/ 51 h 93"/>
                <a:gd name="T36" fmla="*/ 927 w 1597"/>
                <a:gd name="T37" fmla="*/ 55 h 93"/>
                <a:gd name="T38" fmla="*/ 980 w 1597"/>
                <a:gd name="T39" fmla="*/ 8 h 93"/>
                <a:gd name="T40" fmla="*/ 1028 w 1597"/>
                <a:gd name="T41" fmla="*/ 0 h 93"/>
                <a:gd name="T42" fmla="*/ 1081 w 1597"/>
                <a:gd name="T43" fmla="*/ 0 h 93"/>
                <a:gd name="T44" fmla="*/ 1133 w 1597"/>
                <a:gd name="T45" fmla="*/ 0 h 93"/>
                <a:gd name="T46" fmla="*/ 1186 w 1597"/>
                <a:gd name="T47" fmla="*/ 25 h 93"/>
                <a:gd name="T48" fmla="*/ 1234 w 1597"/>
                <a:gd name="T49" fmla="*/ 34 h 93"/>
                <a:gd name="T50" fmla="*/ 1286 w 1597"/>
                <a:gd name="T51" fmla="*/ 17 h 93"/>
                <a:gd name="T52" fmla="*/ 1339 w 1597"/>
                <a:gd name="T53" fmla="*/ 8 h 93"/>
                <a:gd name="T54" fmla="*/ 1391 w 1597"/>
                <a:gd name="T55" fmla="*/ 0 h 93"/>
                <a:gd name="T56" fmla="*/ 1440 w 1597"/>
                <a:gd name="T57" fmla="*/ 4 h 93"/>
                <a:gd name="T58" fmla="*/ 1492 w 1597"/>
                <a:gd name="T59" fmla="*/ 17 h 93"/>
                <a:gd name="T60" fmla="*/ 1545 w 1597"/>
                <a:gd name="T61" fmla="*/ 25 h 93"/>
                <a:gd name="T62" fmla="*/ 1597 w 1597"/>
                <a:gd name="T6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93">
                  <a:moveTo>
                    <a:pt x="0" y="46"/>
                  </a:moveTo>
                  <a:lnTo>
                    <a:pt x="52" y="51"/>
                  </a:lnTo>
                  <a:lnTo>
                    <a:pt x="105" y="72"/>
                  </a:lnTo>
                  <a:lnTo>
                    <a:pt x="157" y="80"/>
                  </a:lnTo>
                  <a:lnTo>
                    <a:pt x="205" y="76"/>
                  </a:lnTo>
                  <a:lnTo>
                    <a:pt x="258" y="59"/>
                  </a:lnTo>
                  <a:lnTo>
                    <a:pt x="310" y="55"/>
                  </a:lnTo>
                  <a:lnTo>
                    <a:pt x="363" y="72"/>
                  </a:lnTo>
                  <a:lnTo>
                    <a:pt x="411" y="67"/>
                  </a:lnTo>
                  <a:lnTo>
                    <a:pt x="464" y="55"/>
                  </a:lnTo>
                  <a:lnTo>
                    <a:pt x="516" y="67"/>
                  </a:lnTo>
                  <a:lnTo>
                    <a:pt x="568" y="63"/>
                  </a:lnTo>
                  <a:lnTo>
                    <a:pt x="617" y="72"/>
                  </a:lnTo>
                  <a:lnTo>
                    <a:pt x="669" y="63"/>
                  </a:lnTo>
                  <a:lnTo>
                    <a:pt x="722" y="93"/>
                  </a:lnTo>
                  <a:lnTo>
                    <a:pt x="774" y="93"/>
                  </a:lnTo>
                  <a:lnTo>
                    <a:pt x="823" y="63"/>
                  </a:lnTo>
                  <a:lnTo>
                    <a:pt x="875" y="51"/>
                  </a:lnTo>
                  <a:lnTo>
                    <a:pt x="927" y="55"/>
                  </a:lnTo>
                  <a:lnTo>
                    <a:pt x="980" y="8"/>
                  </a:lnTo>
                  <a:lnTo>
                    <a:pt x="1028" y="0"/>
                  </a:lnTo>
                  <a:lnTo>
                    <a:pt x="1081" y="0"/>
                  </a:lnTo>
                  <a:lnTo>
                    <a:pt x="1133" y="0"/>
                  </a:lnTo>
                  <a:lnTo>
                    <a:pt x="1186" y="25"/>
                  </a:lnTo>
                  <a:lnTo>
                    <a:pt x="1234" y="34"/>
                  </a:lnTo>
                  <a:lnTo>
                    <a:pt x="1286" y="17"/>
                  </a:lnTo>
                  <a:lnTo>
                    <a:pt x="1339" y="8"/>
                  </a:lnTo>
                  <a:lnTo>
                    <a:pt x="1391" y="0"/>
                  </a:lnTo>
                  <a:lnTo>
                    <a:pt x="1440" y="4"/>
                  </a:lnTo>
                  <a:lnTo>
                    <a:pt x="1492" y="17"/>
                  </a:lnTo>
                  <a:lnTo>
                    <a:pt x="1545" y="25"/>
                  </a:lnTo>
                  <a:lnTo>
                    <a:pt x="159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Freeform 122"/>
            <p:cNvSpPr>
              <a:spLocks/>
            </p:cNvSpPr>
            <p:nvPr/>
          </p:nvSpPr>
          <p:spPr bwMode="auto">
            <a:xfrm>
              <a:off x="6145931" y="3330504"/>
              <a:ext cx="2535238" cy="133350"/>
            </a:xfrm>
            <a:custGeom>
              <a:avLst/>
              <a:gdLst>
                <a:gd name="T0" fmla="*/ 0 w 1597"/>
                <a:gd name="T1" fmla="*/ 38 h 84"/>
                <a:gd name="T2" fmla="*/ 52 w 1597"/>
                <a:gd name="T3" fmla="*/ 67 h 84"/>
                <a:gd name="T4" fmla="*/ 105 w 1597"/>
                <a:gd name="T5" fmla="*/ 59 h 84"/>
                <a:gd name="T6" fmla="*/ 157 w 1597"/>
                <a:gd name="T7" fmla="*/ 55 h 84"/>
                <a:gd name="T8" fmla="*/ 205 w 1597"/>
                <a:gd name="T9" fmla="*/ 34 h 84"/>
                <a:gd name="T10" fmla="*/ 258 w 1597"/>
                <a:gd name="T11" fmla="*/ 25 h 84"/>
                <a:gd name="T12" fmla="*/ 310 w 1597"/>
                <a:gd name="T13" fmla="*/ 0 h 84"/>
                <a:gd name="T14" fmla="*/ 363 w 1597"/>
                <a:gd name="T15" fmla="*/ 8 h 84"/>
                <a:gd name="T16" fmla="*/ 411 w 1597"/>
                <a:gd name="T17" fmla="*/ 55 h 84"/>
                <a:gd name="T18" fmla="*/ 464 w 1597"/>
                <a:gd name="T19" fmla="*/ 84 h 84"/>
                <a:gd name="T20" fmla="*/ 516 w 1597"/>
                <a:gd name="T21" fmla="*/ 63 h 84"/>
                <a:gd name="T22" fmla="*/ 568 w 1597"/>
                <a:gd name="T23" fmla="*/ 25 h 84"/>
                <a:gd name="T24" fmla="*/ 617 w 1597"/>
                <a:gd name="T25" fmla="*/ 72 h 84"/>
                <a:gd name="T26" fmla="*/ 669 w 1597"/>
                <a:gd name="T27" fmla="*/ 46 h 84"/>
                <a:gd name="T28" fmla="*/ 722 w 1597"/>
                <a:gd name="T29" fmla="*/ 29 h 84"/>
                <a:gd name="T30" fmla="*/ 774 w 1597"/>
                <a:gd name="T31" fmla="*/ 67 h 84"/>
                <a:gd name="T32" fmla="*/ 823 w 1597"/>
                <a:gd name="T33" fmla="*/ 55 h 84"/>
                <a:gd name="T34" fmla="*/ 875 w 1597"/>
                <a:gd name="T35" fmla="*/ 21 h 84"/>
                <a:gd name="T36" fmla="*/ 927 w 1597"/>
                <a:gd name="T37" fmla="*/ 55 h 84"/>
                <a:gd name="T38" fmla="*/ 980 w 1597"/>
                <a:gd name="T39" fmla="*/ 59 h 84"/>
                <a:gd name="T40" fmla="*/ 1028 w 1597"/>
                <a:gd name="T41" fmla="*/ 72 h 84"/>
                <a:gd name="T42" fmla="*/ 1081 w 1597"/>
                <a:gd name="T43" fmla="*/ 55 h 84"/>
                <a:gd name="T44" fmla="*/ 1133 w 1597"/>
                <a:gd name="T45" fmla="*/ 55 h 84"/>
                <a:gd name="T46" fmla="*/ 1186 w 1597"/>
                <a:gd name="T47" fmla="*/ 67 h 84"/>
                <a:gd name="T48" fmla="*/ 1234 w 1597"/>
                <a:gd name="T49" fmla="*/ 72 h 84"/>
                <a:gd name="T50" fmla="*/ 1286 w 1597"/>
                <a:gd name="T51" fmla="*/ 76 h 84"/>
                <a:gd name="T52" fmla="*/ 1339 w 1597"/>
                <a:gd name="T53" fmla="*/ 63 h 84"/>
                <a:gd name="T54" fmla="*/ 1391 w 1597"/>
                <a:gd name="T55" fmla="*/ 50 h 84"/>
                <a:gd name="T56" fmla="*/ 1440 w 1597"/>
                <a:gd name="T57" fmla="*/ 25 h 84"/>
                <a:gd name="T58" fmla="*/ 1492 w 1597"/>
                <a:gd name="T59" fmla="*/ 21 h 84"/>
                <a:gd name="T60" fmla="*/ 1545 w 1597"/>
                <a:gd name="T61" fmla="*/ 25 h 84"/>
                <a:gd name="T62" fmla="*/ 1597 w 1597"/>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84">
                  <a:moveTo>
                    <a:pt x="0" y="38"/>
                  </a:moveTo>
                  <a:lnTo>
                    <a:pt x="52" y="67"/>
                  </a:lnTo>
                  <a:lnTo>
                    <a:pt x="105" y="59"/>
                  </a:lnTo>
                  <a:lnTo>
                    <a:pt x="157" y="55"/>
                  </a:lnTo>
                  <a:lnTo>
                    <a:pt x="205" y="34"/>
                  </a:lnTo>
                  <a:lnTo>
                    <a:pt x="258" y="25"/>
                  </a:lnTo>
                  <a:lnTo>
                    <a:pt x="310" y="0"/>
                  </a:lnTo>
                  <a:lnTo>
                    <a:pt x="363" y="8"/>
                  </a:lnTo>
                  <a:lnTo>
                    <a:pt x="411" y="55"/>
                  </a:lnTo>
                  <a:lnTo>
                    <a:pt x="464" y="84"/>
                  </a:lnTo>
                  <a:lnTo>
                    <a:pt x="516" y="63"/>
                  </a:lnTo>
                  <a:lnTo>
                    <a:pt x="568" y="25"/>
                  </a:lnTo>
                  <a:lnTo>
                    <a:pt x="617" y="72"/>
                  </a:lnTo>
                  <a:lnTo>
                    <a:pt x="669" y="46"/>
                  </a:lnTo>
                  <a:lnTo>
                    <a:pt x="722" y="29"/>
                  </a:lnTo>
                  <a:lnTo>
                    <a:pt x="774" y="67"/>
                  </a:lnTo>
                  <a:lnTo>
                    <a:pt x="823" y="55"/>
                  </a:lnTo>
                  <a:lnTo>
                    <a:pt x="875" y="21"/>
                  </a:lnTo>
                  <a:lnTo>
                    <a:pt x="927" y="55"/>
                  </a:lnTo>
                  <a:lnTo>
                    <a:pt x="980" y="59"/>
                  </a:lnTo>
                  <a:lnTo>
                    <a:pt x="1028" y="72"/>
                  </a:lnTo>
                  <a:lnTo>
                    <a:pt x="1081" y="55"/>
                  </a:lnTo>
                  <a:lnTo>
                    <a:pt x="1133" y="55"/>
                  </a:lnTo>
                  <a:lnTo>
                    <a:pt x="1186" y="67"/>
                  </a:lnTo>
                  <a:lnTo>
                    <a:pt x="1234" y="72"/>
                  </a:lnTo>
                  <a:lnTo>
                    <a:pt x="1286" y="76"/>
                  </a:lnTo>
                  <a:lnTo>
                    <a:pt x="1339" y="63"/>
                  </a:lnTo>
                  <a:lnTo>
                    <a:pt x="1391" y="50"/>
                  </a:lnTo>
                  <a:lnTo>
                    <a:pt x="1440" y="25"/>
                  </a:lnTo>
                  <a:lnTo>
                    <a:pt x="1492" y="21"/>
                  </a:lnTo>
                  <a:lnTo>
                    <a:pt x="1545" y="25"/>
                  </a:lnTo>
                  <a:lnTo>
                    <a:pt x="1597" y="0"/>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Rectangle 123"/>
            <p:cNvSpPr>
              <a:spLocks noChangeArrowheads="1"/>
            </p:cNvSpPr>
            <p:nvPr/>
          </p:nvSpPr>
          <p:spPr bwMode="auto">
            <a:xfrm>
              <a:off x="6068144" y="3686104"/>
              <a:ext cx="2697163" cy="309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Rectangle 124"/>
            <p:cNvSpPr>
              <a:spLocks noChangeArrowheads="1"/>
            </p:cNvSpPr>
            <p:nvPr/>
          </p:nvSpPr>
          <p:spPr bwMode="auto">
            <a:xfrm>
              <a:off x="6068144" y="3686104"/>
              <a:ext cx="2697163" cy="3095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125"/>
            <p:cNvSpPr>
              <a:spLocks noChangeShapeType="1"/>
            </p:cNvSpPr>
            <p:nvPr/>
          </p:nvSpPr>
          <p:spPr bwMode="auto">
            <a:xfrm>
              <a:off x="6068144" y="3995666"/>
              <a:ext cx="2697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126"/>
            <p:cNvSpPr>
              <a:spLocks noChangeShapeType="1"/>
            </p:cNvSpPr>
            <p:nvPr/>
          </p:nvSpPr>
          <p:spPr bwMode="auto">
            <a:xfrm flipV="1">
              <a:off x="6068144" y="3686104"/>
              <a:ext cx="0" cy="3095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27"/>
            <p:cNvSpPr>
              <a:spLocks noChangeShapeType="1"/>
            </p:cNvSpPr>
            <p:nvPr/>
          </p:nvSpPr>
          <p:spPr bwMode="auto">
            <a:xfrm flipV="1">
              <a:off x="6145931"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28"/>
            <p:cNvSpPr>
              <a:spLocks noChangeShapeType="1"/>
            </p:cNvSpPr>
            <p:nvPr/>
          </p:nvSpPr>
          <p:spPr bwMode="auto">
            <a:xfrm flipV="1">
              <a:off x="6638056"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29"/>
            <p:cNvSpPr>
              <a:spLocks noChangeShapeType="1"/>
            </p:cNvSpPr>
            <p:nvPr/>
          </p:nvSpPr>
          <p:spPr bwMode="auto">
            <a:xfrm flipV="1">
              <a:off x="7125419"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30"/>
            <p:cNvSpPr>
              <a:spLocks noChangeShapeType="1"/>
            </p:cNvSpPr>
            <p:nvPr/>
          </p:nvSpPr>
          <p:spPr bwMode="auto">
            <a:xfrm flipV="1">
              <a:off x="7617544"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31"/>
            <p:cNvSpPr>
              <a:spLocks noChangeShapeType="1"/>
            </p:cNvSpPr>
            <p:nvPr/>
          </p:nvSpPr>
          <p:spPr bwMode="auto">
            <a:xfrm flipV="1">
              <a:off x="8104906"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32"/>
            <p:cNvSpPr>
              <a:spLocks noChangeShapeType="1"/>
            </p:cNvSpPr>
            <p:nvPr/>
          </p:nvSpPr>
          <p:spPr bwMode="auto">
            <a:xfrm flipV="1">
              <a:off x="8598619" y="396232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33"/>
            <p:cNvSpPr>
              <a:spLocks noChangeShapeType="1"/>
            </p:cNvSpPr>
            <p:nvPr/>
          </p:nvSpPr>
          <p:spPr bwMode="auto">
            <a:xfrm>
              <a:off x="6068144" y="3995666"/>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Rectangle 134"/>
            <p:cNvSpPr>
              <a:spLocks noChangeArrowheads="1"/>
            </p:cNvSpPr>
            <p:nvPr/>
          </p:nvSpPr>
          <p:spPr bwMode="auto">
            <a:xfrm>
              <a:off x="5985594" y="3935341"/>
              <a:ext cx="1031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8" name="Line 135"/>
            <p:cNvSpPr>
              <a:spLocks noChangeShapeType="1"/>
            </p:cNvSpPr>
            <p:nvPr/>
          </p:nvSpPr>
          <p:spPr bwMode="auto">
            <a:xfrm>
              <a:off x="6068144" y="3848029"/>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Rectangle 136"/>
            <p:cNvSpPr>
              <a:spLocks noChangeArrowheads="1"/>
            </p:cNvSpPr>
            <p:nvPr/>
          </p:nvSpPr>
          <p:spPr bwMode="auto">
            <a:xfrm>
              <a:off x="5928444" y="3787704"/>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el"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0" name="Freeform 137"/>
            <p:cNvSpPr>
              <a:spLocks/>
            </p:cNvSpPr>
            <p:nvPr/>
          </p:nvSpPr>
          <p:spPr bwMode="auto">
            <a:xfrm>
              <a:off x="6145931" y="3868666"/>
              <a:ext cx="2535238" cy="120650"/>
            </a:xfrm>
            <a:custGeom>
              <a:avLst/>
              <a:gdLst>
                <a:gd name="T0" fmla="*/ 0 w 1597"/>
                <a:gd name="T1" fmla="*/ 67 h 76"/>
                <a:gd name="T2" fmla="*/ 52 w 1597"/>
                <a:gd name="T3" fmla="*/ 50 h 76"/>
                <a:gd name="T4" fmla="*/ 105 w 1597"/>
                <a:gd name="T5" fmla="*/ 76 h 76"/>
                <a:gd name="T6" fmla="*/ 157 w 1597"/>
                <a:gd name="T7" fmla="*/ 72 h 76"/>
                <a:gd name="T8" fmla="*/ 205 w 1597"/>
                <a:gd name="T9" fmla="*/ 55 h 76"/>
                <a:gd name="T10" fmla="*/ 258 w 1597"/>
                <a:gd name="T11" fmla="*/ 63 h 76"/>
                <a:gd name="T12" fmla="*/ 310 w 1597"/>
                <a:gd name="T13" fmla="*/ 42 h 76"/>
                <a:gd name="T14" fmla="*/ 363 w 1597"/>
                <a:gd name="T15" fmla="*/ 38 h 76"/>
                <a:gd name="T16" fmla="*/ 411 w 1597"/>
                <a:gd name="T17" fmla="*/ 76 h 76"/>
                <a:gd name="T18" fmla="*/ 464 w 1597"/>
                <a:gd name="T19" fmla="*/ 38 h 76"/>
                <a:gd name="T20" fmla="*/ 516 w 1597"/>
                <a:gd name="T21" fmla="*/ 67 h 76"/>
                <a:gd name="T22" fmla="*/ 568 w 1597"/>
                <a:gd name="T23" fmla="*/ 59 h 76"/>
                <a:gd name="T24" fmla="*/ 617 w 1597"/>
                <a:gd name="T25" fmla="*/ 63 h 76"/>
                <a:gd name="T26" fmla="*/ 669 w 1597"/>
                <a:gd name="T27" fmla="*/ 76 h 76"/>
                <a:gd name="T28" fmla="*/ 722 w 1597"/>
                <a:gd name="T29" fmla="*/ 38 h 76"/>
                <a:gd name="T30" fmla="*/ 774 w 1597"/>
                <a:gd name="T31" fmla="*/ 72 h 76"/>
                <a:gd name="T32" fmla="*/ 823 w 1597"/>
                <a:gd name="T33" fmla="*/ 67 h 76"/>
                <a:gd name="T34" fmla="*/ 875 w 1597"/>
                <a:gd name="T35" fmla="*/ 63 h 76"/>
                <a:gd name="T36" fmla="*/ 927 w 1597"/>
                <a:gd name="T37" fmla="*/ 59 h 76"/>
                <a:gd name="T38" fmla="*/ 980 w 1597"/>
                <a:gd name="T39" fmla="*/ 21 h 76"/>
                <a:gd name="T40" fmla="*/ 1028 w 1597"/>
                <a:gd name="T41" fmla="*/ 0 h 76"/>
                <a:gd name="T42" fmla="*/ 1081 w 1597"/>
                <a:gd name="T43" fmla="*/ 12 h 76"/>
                <a:gd name="T44" fmla="*/ 1133 w 1597"/>
                <a:gd name="T45" fmla="*/ 12 h 76"/>
                <a:gd name="T46" fmla="*/ 1186 w 1597"/>
                <a:gd name="T47" fmla="*/ 25 h 76"/>
                <a:gd name="T48" fmla="*/ 1234 w 1597"/>
                <a:gd name="T49" fmla="*/ 25 h 76"/>
                <a:gd name="T50" fmla="*/ 1286 w 1597"/>
                <a:gd name="T51" fmla="*/ 12 h 76"/>
                <a:gd name="T52" fmla="*/ 1339 w 1597"/>
                <a:gd name="T53" fmla="*/ 12 h 76"/>
                <a:gd name="T54" fmla="*/ 1391 w 1597"/>
                <a:gd name="T55" fmla="*/ 17 h 76"/>
                <a:gd name="T56" fmla="*/ 1440 w 1597"/>
                <a:gd name="T57" fmla="*/ 46 h 76"/>
                <a:gd name="T58" fmla="*/ 1492 w 1597"/>
                <a:gd name="T59" fmla="*/ 63 h 76"/>
                <a:gd name="T60" fmla="*/ 1545 w 1597"/>
                <a:gd name="T61" fmla="*/ 63 h 76"/>
                <a:gd name="T62" fmla="*/ 1597 w 1597"/>
                <a:gd name="T63"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76">
                  <a:moveTo>
                    <a:pt x="0" y="67"/>
                  </a:moveTo>
                  <a:lnTo>
                    <a:pt x="52" y="50"/>
                  </a:lnTo>
                  <a:lnTo>
                    <a:pt x="105" y="76"/>
                  </a:lnTo>
                  <a:lnTo>
                    <a:pt x="157" y="72"/>
                  </a:lnTo>
                  <a:lnTo>
                    <a:pt x="205" y="55"/>
                  </a:lnTo>
                  <a:lnTo>
                    <a:pt x="258" y="63"/>
                  </a:lnTo>
                  <a:lnTo>
                    <a:pt x="310" y="42"/>
                  </a:lnTo>
                  <a:lnTo>
                    <a:pt x="363" y="38"/>
                  </a:lnTo>
                  <a:lnTo>
                    <a:pt x="411" y="76"/>
                  </a:lnTo>
                  <a:lnTo>
                    <a:pt x="464" y="38"/>
                  </a:lnTo>
                  <a:lnTo>
                    <a:pt x="516" y="67"/>
                  </a:lnTo>
                  <a:lnTo>
                    <a:pt x="568" y="59"/>
                  </a:lnTo>
                  <a:lnTo>
                    <a:pt x="617" y="63"/>
                  </a:lnTo>
                  <a:lnTo>
                    <a:pt x="669" y="76"/>
                  </a:lnTo>
                  <a:lnTo>
                    <a:pt x="722" y="38"/>
                  </a:lnTo>
                  <a:lnTo>
                    <a:pt x="774" y="72"/>
                  </a:lnTo>
                  <a:lnTo>
                    <a:pt x="823" y="67"/>
                  </a:lnTo>
                  <a:lnTo>
                    <a:pt x="875" y="63"/>
                  </a:lnTo>
                  <a:lnTo>
                    <a:pt x="927" y="59"/>
                  </a:lnTo>
                  <a:lnTo>
                    <a:pt x="980" y="21"/>
                  </a:lnTo>
                  <a:lnTo>
                    <a:pt x="1028" y="0"/>
                  </a:lnTo>
                  <a:lnTo>
                    <a:pt x="1081" y="12"/>
                  </a:lnTo>
                  <a:lnTo>
                    <a:pt x="1133" y="12"/>
                  </a:lnTo>
                  <a:lnTo>
                    <a:pt x="1186" y="25"/>
                  </a:lnTo>
                  <a:lnTo>
                    <a:pt x="1234" y="25"/>
                  </a:lnTo>
                  <a:lnTo>
                    <a:pt x="1286" y="12"/>
                  </a:lnTo>
                  <a:lnTo>
                    <a:pt x="1339" y="12"/>
                  </a:lnTo>
                  <a:lnTo>
                    <a:pt x="1391" y="17"/>
                  </a:lnTo>
                  <a:lnTo>
                    <a:pt x="1440" y="46"/>
                  </a:lnTo>
                  <a:lnTo>
                    <a:pt x="1492" y="63"/>
                  </a:lnTo>
                  <a:lnTo>
                    <a:pt x="1545" y="63"/>
                  </a:lnTo>
                  <a:lnTo>
                    <a:pt x="1597"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8" name="Content Placeholder 2"/>
          <p:cNvSpPr txBox="1">
            <a:spLocks/>
          </p:cNvSpPr>
          <p:nvPr/>
        </p:nvSpPr>
        <p:spPr>
          <a:xfrm>
            <a:off x="564994" y="4219678"/>
            <a:ext cx="8331111" cy="892696"/>
          </a:xfrm>
          <a:prstGeom prst="rect">
            <a:avLst/>
          </a:prstGeom>
        </p:spPr>
        <p:txBody>
          <a:bodyPr>
            <a:normAutofit/>
          </a:bodyPr>
          <a:lstStyle/>
          <a:p>
            <a:pPr marL="342900" lvl="0" indent="-342900">
              <a:lnSpc>
                <a:spcPct val="110000"/>
              </a:lnSpc>
              <a:spcBef>
                <a:spcPct val="20000"/>
              </a:spcBef>
              <a:buClr>
                <a:schemeClr val="tx2"/>
              </a:buClr>
              <a:buFontTx/>
              <a:buChar char="•"/>
            </a:pPr>
            <a:r>
              <a:rPr lang="en-GB" sz="2100" kern="0" dirty="0">
                <a:latin typeface="+mn-lt"/>
                <a:cs typeface="Arial" charset="0"/>
              </a:rPr>
              <a:t>Spectral distances between channels of 2 BRIRs in each </a:t>
            </a:r>
            <a:r>
              <a:rPr lang="en-GB" sz="2100" kern="0" dirty="0" smtClean="0">
                <a:latin typeface="+mn-lt"/>
                <a:cs typeface="Arial" charset="0"/>
              </a:rPr>
              <a:t>position-pair</a:t>
            </a:r>
          </a:p>
          <a:p>
            <a:pPr lvl="0">
              <a:lnSpc>
                <a:spcPct val="110000"/>
              </a:lnSpc>
              <a:spcBef>
                <a:spcPts val="0"/>
              </a:spcBef>
              <a:buClr>
                <a:schemeClr val="tx2"/>
              </a:buClr>
            </a:pPr>
            <a:r>
              <a:rPr lang="en-GB" sz="2100" kern="0" dirty="0">
                <a:latin typeface="+mn-lt"/>
                <a:cs typeface="Arial" charset="0"/>
              </a:rPr>
              <a:t> </a:t>
            </a:r>
            <a:r>
              <a:rPr lang="en-GB" sz="2100" kern="0" dirty="0" smtClean="0">
                <a:latin typeface="+mn-lt"/>
                <a:cs typeface="Arial" charset="0"/>
              </a:rPr>
              <a:t>     – </a:t>
            </a:r>
            <a:r>
              <a:rPr lang="en-GB" sz="2100" kern="0" dirty="0">
                <a:latin typeface="+mn-lt"/>
                <a:cs typeface="Arial" charset="0"/>
              </a:rPr>
              <a:t>which differ among positions </a:t>
            </a:r>
            <a:endParaRPr kumimoji="0" lang="en-GB" sz="2100" b="0" i="0" u="none" strike="noStrike" kern="0" cap="none" spc="0" normalizeH="0" baseline="0" noProof="0" dirty="0" smtClean="0">
              <a:ln>
                <a:noFill/>
              </a:ln>
              <a:solidFill>
                <a:schemeClr val="tx1"/>
              </a:solidFill>
              <a:effectLst/>
              <a:uLnTx/>
              <a:uFillTx/>
              <a:latin typeface="+mn-lt"/>
            </a:endParaRPr>
          </a:p>
        </p:txBody>
      </p:sp>
      <p:sp>
        <p:nvSpPr>
          <p:cNvPr id="229" name="Content Placeholder 2"/>
          <p:cNvSpPr txBox="1">
            <a:spLocks/>
          </p:cNvSpPr>
          <p:nvPr/>
        </p:nvSpPr>
        <p:spPr>
          <a:xfrm>
            <a:off x="4483111" y="4591961"/>
            <a:ext cx="2547976" cy="448384"/>
          </a:xfrm>
          <a:prstGeom prst="rect">
            <a:avLst/>
          </a:prstGeom>
        </p:spPr>
        <p:txBody>
          <a:bodyPr>
            <a:normAutofit fontScale="40000" lnSpcReduction="20000"/>
          </a:bodyPr>
          <a:lstStyle/>
          <a:p>
            <a:pPr lvl="0">
              <a:lnSpc>
                <a:spcPct val="110000"/>
              </a:lnSpc>
              <a:spcBef>
                <a:spcPct val="20000"/>
              </a:spcBef>
              <a:buClr>
                <a:schemeClr val="tx2"/>
              </a:buClr>
            </a:pPr>
            <a:r>
              <a:rPr lang="en-GB" sz="5500" kern="0" dirty="0">
                <a:latin typeface="+mn-lt"/>
                <a:cs typeface="Arial" charset="0"/>
              </a:rPr>
              <a:t>– and between </a:t>
            </a:r>
            <a:r>
              <a:rPr lang="en-GB" sz="5500" kern="0" dirty="0" smtClean="0">
                <a:latin typeface="+mn-lt"/>
                <a:cs typeface="Arial" charset="0"/>
              </a:rPr>
              <a:t>ears</a:t>
            </a:r>
            <a:endParaRPr lang="en-GB" sz="5500" kern="0" dirty="0">
              <a:latin typeface="+mn-lt"/>
              <a:cs typeface="Arial" charset="0"/>
            </a:endParaRPr>
          </a:p>
        </p:txBody>
      </p:sp>
      <p:sp>
        <p:nvSpPr>
          <p:cNvPr id="230" name="Content Placeholder 2"/>
          <p:cNvSpPr txBox="1">
            <a:spLocks/>
          </p:cNvSpPr>
          <p:nvPr/>
        </p:nvSpPr>
        <p:spPr>
          <a:xfrm>
            <a:off x="1466422" y="5296769"/>
            <a:ext cx="5819205" cy="448384"/>
          </a:xfrm>
          <a:prstGeom prst="rect">
            <a:avLst/>
          </a:prstGeom>
        </p:spPr>
        <p:txBody>
          <a:bodyPr>
            <a:normAutofit/>
          </a:bodyPr>
          <a:lstStyle/>
          <a:p>
            <a:pPr lvl="0">
              <a:lnSpc>
                <a:spcPct val="110000"/>
              </a:lnSpc>
              <a:spcBef>
                <a:spcPct val="20000"/>
              </a:spcBef>
              <a:buClr>
                <a:schemeClr val="tx2"/>
              </a:buClr>
            </a:pPr>
            <a:r>
              <a:rPr lang="en-GB" sz="2100" kern="0" dirty="0">
                <a:latin typeface="+mn-lt"/>
                <a:cs typeface="Arial" charset="0"/>
              </a:rPr>
              <a:t>– which also differs widely among room positions</a:t>
            </a:r>
          </a:p>
        </p:txBody>
      </p:sp>
      <p:sp>
        <p:nvSpPr>
          <p:cNvPr id="231" name="TextBox 230"/>
          <p:cNvSpPr txBox="1"/>
          <p:nvPr/>
        </p:nvSpPr>
        <p:spPr>
          <a:xfrm>
            <a:off x="1562835" y="2645605"/>
            <a:ext cx="754937" cy="292388"/>
          </a:xfrm>
          <a:prstGeom prst="rect">
            <a:avLst/>
          </a:prstGeom>
          <a:noFill/>
        </p:spPr>
        <p:txBody>
          <a:bodyPr wrap="square" rtlCol="0">
            <a:spAutoFit/>
          </a:bodyPr>
          <a:lstStyle/>
          <a:p>
            <a:pPr algn="ctr"/>
            <a:r>
              <a:rPr lang="en-GB" sz="1300" dirty="0"/>
              <a:t>d</a:t>
            </a:r>
            <a:r>
              <a:rPr lang="en-GB" sz="1300" dirty="0" smtClean="0"/>
              <a:t> = 25</a:t>
            </a:r>
            <a:endParaRPr lang="en-GB" sz="1300" dirty="0"/>
          </a:p>
        </p:txBody>
      </p:sp>
      <p:sp>
        <p:nvSpPr>
          <p:cNvPr id="233" name="TextBox 232"/>
          <p:cNvSpPr txBox="1"/>
          <p:nvPr/>
        </p:nvSpPr>
        <p:spPr>
          <a:xfrm>
            <a:off x="1524047" y="3639430"/>
            <a:ext cx="882155" cy="292388"/>
          </a:xfrm>
          <a:prstGeom prst="rect">
            <a:avLst/>
          </a:prstGeom>
          <a:noFill/>
        </p:spPr>
        <p:txBody>
          <a:bodyPr wrap="square" rtlCol="0">
            <a:spAutoFit/>
          </a:bodyPr>
          <a:lstStyle/>
          <a:p>
            <a:pPr algn="ctr"/>
            <a:r>
              <a:rPr lang="en-GB" sz="1300" dirty="0"/>
              <a:t>d</a:t>
            </a:r>
            <a:r>
              <a:rPr lang="en-GB" sz="1300" dirty="0" smtClean="0"/>
              <a:t> = 16.6</a:t>
            </a:r>
            <a:endParaRPr lang="en-GB" sz="1300" dirty="0"/>
          </a:p>
        </p:txBody>
      </p:sp>
      <p:grpSp>
        <p:nvGrpSpPr>
          <p:cNvPr id="928" name="Group 927"/>
          <p:cNvGrpSpPr/>
          <p:nvPr/>
        </p:nvGrpSpPr>
        <p:grpSpPr>
          <a:xfrm>
            <a:off x="4043665" y="2594587"/>
            <a:ext cx="800657" cy="1363270"/>
            <a:chOff x="4269320" y="2630753"/>
            <a:chExt cx="800657" cy="1363270"/>
          </a:xfrm>
        </p:grpSpPr>
        <p:sp>
          <p:nvSpPr>
            <p:cNvPr id="234" name="TextBox 233"/>
            <p:cNvSpPr txBox="1"/>
            <p:nvPr/>
          </p:nvSpPr>
          <p:spPr>
            <a:xfrm>
              <a:off x="4269784" y="2630753"/>
              <a:ext cx="800193" cy="292388"/>
            </a:xfrm>
            <a:prstGeom prst="rect">
              <a:avLst/>
            </a:prstGeom>
            <a:noFill/>
          </p:spPr>
          <p:txBody>
            <a:bodyPr wrap="square" rtlCol="0">
              <a:spAutoFit/>
            </a:bodyPr>
            <a:lstStyle/>
            <a:p>
              <a:pPr algn="ctr"/>
              <a:r>
                <a:rPr lang="en-GB" sz="1300" dirty="0"/>
                <a:t>d</a:t>
              </a:r>
              <a:r>
                <a:rPr lang="en-GB" sz="1300" dirty="0" smtClean="0"/>
                <a:t> = 43.5</a:t>
              </a:r>
              <a:endParaRPr lang="en-GB" sz="1300" dirty="0"/>
            </a:p>
          </p:txBody>
        </p:sp>
        <p:sp>
          <p:nvSpPr>
            <p:cNvPr id="235" name="TextBox 234"/>
            <p:cNvSpPr txBox="1"/>
            <p:nvPr/>
          </p:nvSpPr>
          <p:spPr>
            <a:xfrm>
              <a:off x="4269320" y="3701635"/>
              <a:ext cx="800657" cy="292388"/>
            </a:xfrm>
            <a:prstGeom prst="rect">
              <a:avLst/>
            </a:prstGeom>
            <a:noFill/>
          </p:spPr>
          <p:txBody>
            <a:bodyPr wrap="square" rtlCol="0">
              <a:spAutoFit/>
            </a:bodyPr>
            <a:lstStyle/>
            <a:p>
              <a:pPr algn="ctr"/>
              <a:r>
                <a:rPr lang="en-GB" sz="1300" dirty="0"/>
                <a:t>d</a:t>
              </a:r>
              <a:r>
                <a:rPr lang="en-GB" sz="1300" dirty="0" smtClean="0"/>
                <a:t> = 25.5</a:t>
              </a:r>
              <a:endParaRPr lang="en-GB" sz="1300" dirty="0"/>
            </a:p>
          </p:txBody>
        </p:sp>
      </p:grpSp>
      <p:grpSp>
        <p:nvGrpSpPr>
          <p:cNvPr id="236" name="Group 235"/>
          <p:cNvGrpSpPr/>
          <p:nvPr/>
        </p:nvGrpSpPr>
        <p:grpSpPr>
          <a:xfrm>
            <a:off x="6817413" y="2587460"/>
            <a:ext cx="800595" cy="1363270"/>
            <a:chOff x="4269320" y="2630753"/>
            <a:chExt cx="800595" cy="1363270"/>
          </a:xfrm>
        </p:grpSpPr>
        <p:sp>
          <p:nvSpPr>
            <p:cNvPr id="237" name="TextBox 236"/>
            <p:cNvSpPr txBox="1"/>
            <p:nvPr/>
          </p:nvSpPr>
          <p:spPr>
            <a:xfrm>
              <a:off x="4269784" y="2630753"/>
              <a:ext cx="799667" cy="292388"/>
            </a:xfrm>
            <a:prstGeom prst="rect">
              <a:avLst/>
            </a:prstGeom>
            <a:noFill/>
          </p:spPr>
          <p:txBody>
            <a:bodyPr wrap="square" rtlCol="0">
              <a:spAutoFit/>
            </a:bodyPr>
            <a:lstStyle/>
            <a:p>
              <a:pPr algn="ctr"/>
              <a:r>
                <a:rPr lang="en-GB" sz="1300" dirty="0"/>
                <a:t>d</a:t>
              </a:r>
              <a:r>
                <a:rPr lang="en-GB" sz="1300" dirty="0" smtClean="0"/>
                <a:t> = 43.8</a:t>
              </a:r>
              <a:endParaRPr lang="en-GB" sz="1300" dirty="0"/>
            </a:p>
          </p:txBody>
        </p:sp>
        <p:sp>
          <p:nvSpPr>
            <p:cNvPr id="238" name="TextBox 237"/>
            <p:cNvSpPr txBox="1"/>
            <p:nvPr/>
          </p:nvSpPr>
          <p:spPr>
            <a:xfrm>
              <a:off x="4269320" y="3701635"/>
              <a:ext cx="800595" cy="292388"/>
            </a:xfrm>
            <a:prstGeom prst="rect">
              <a:avLst/>
            </a:prstGeom>
            <a:noFill/>
          </p:spPr>
          <p:txBody>
            <a:bodyPr wrap="square" rtlCol="0">
              <a:spAutoFit/>
            </a:bodyPr>
            <a:lstStyle/>
            <a:p>
              <a:pPr algn="ctr"/>
              <a:r>
                <a:rPr lang="en-GB" sz="1300" dirty="0"/>
                <a:t>d</a:t>
              </a:r>
              <a:r>
                <a:rPr lang="en-GB" sz="1300" dirty="0" smtClean="0"/>
                <a:t> = 16.6</a:t>
              </a:r>
              <a:endParaRPr lang="en-GB" sz="1300" dirty="0"/>
            </a:p>
          </p:txBody>
        </p:sp>
      </p:grpSp>
    </p:spTree>
    <p:extLst>
      <p:ext uri="{BB962C8B-B14F-4D97-AF65-F5344CB8AC3E}">
        <p14:creationId xmlns:p14="http://schemas.microsoft.com/office/powerpoint/2010/main" val="1333821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0">
                                            <p:txEl>
                                              <p:pRg st="0" end="0"/>
                                            </p:txEl>
                                          </p:spTgt>
                                        </p:tgtEl>
                                        <p:attrNameLst>
                                          <p:attrName>style.visibility</p:attrName>
                                        </p:attrNameLst>
                                      </p:cBhvr>
                                      <p:to>
                                        <p:strVal val="visible"/>
                                      </p:to>
                                    </p:set>
                                    <p:animEffect transition="in" filter="fade">
                                      <p:cBhvr>
                                        <p:cTn id="12" dur="500"/>
                                        <p:tgtEl>
                                          <p:spTgt spid="2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3"/>
                                        </p:tgtEl>
                                        <p:attrNameLst>
                                          <p:attrName>style.visibility</p:attrName>
                                        </p:attrNameLst>
                                      </p:cBhvr>
                                      <p:to>
                                        <p:strVal val="visible"/>
                                      </p:to>
                                    </p:set>
                                    <p:animEffect transition="in" filter="wipe(up)">
                                      <p:cBhvr>
                                        <p:cTn id="17" dur="500"/>
                                        <p:tgtEl>
                                          <p:spTgt spid="543"/>
                                        </p:tgtEl>
                                      </p:cBhvr>
                                    </p:animEffect>
                                  </p:childTnLst>
                                </p:cTn>
                              </p:par>
                              <p:par>
                                <p:cTn id="18" presetID="22" presetClass="entr" presetSubtype="8" fill="hold" nodeType="withEffect">
                                  <p:stCondLst>
                                    <p:cond delay="0"/>
                                  </p:stCondLst>
                                  <p:childTnLst>
                                    <p:set>
                                      <p:cBhvr>
                                        <p:cTn id="19" dur="1" fill="hold">
                                          <p:stCondLst>
                                            <p:cond delay="0"/>
                                          </p:stCondLst>
                                        </p:cTn>
                                        <p:tgtEl>
                                          <p:spTgt spid="544"/>
                                        </p:tgtEl>
                                        <p:attrNameLst>
                                          <p:attrName>style.visibility</p:attrName>
                                        </p:attrNameLst>
                                      </p:cBhvr>
                                      <p:to>
                                        <p:strVal val="visible"/>
                                      </p:to>
                                    </p:set>
                                    <p:animEffect transition="in" filter="wipe(left)">
                                      <p:cBhvr>
                                        <p:cTn id="20" dur="500"/>
                                        <p:tgtEl>
                                          <p:spTgt spid="54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545"/>
                                        </p:tgtEl>
                                        <p:attrNameLst>
                                          <p:attrName>style.visibility</p:attrName>
                                        </p:attrNameLst>
                                      </p:cBhvr>
                                      <p:to>
                                        <p:strVal val="visible"/>
                                      </p:to>
                                    </p:set>
                                    <p:animEffect transition="in" filter="wipe(up)">
                                      <p:cBhvr>
                                        <p:cTn id="24" dur="500"/>
                                        <p:tgtEl>
                                          <p:spTgt spid="54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500"/>
                                        <p:tgtEl>
                                          <p:spTgt spid="68"/>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547"/>
                                        </p:tgtEl>
                                        <p:attrNameLst>
                                          <p:attrName>style.visibility</p:attrName>
                                        </p:attrNameLst>
                                      </p:cBhvr>
                                      <p:to>
                                        <p:strVal val="visible"/>
                                      </p:to>
                                    </p:set>
                                    <p:animEffect transition="in" filter="wipe(left)">
                                      <p:cBhvr>
                                        <p:cTn id="31" dur="500"/>
                                        <p:tgtEl>
                                          <p:spTgt spid="54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646"/>
                                        </p:tgtEl>
                                        <p:attrNameLst>
                                          <p:attrName>style.visibility</p:attrName>
                                        </p:attrNameLst>
                                      </p:cBhvr>
                                      <p:to>
                                        <p:strVal val="visible"/>
                                      </p:to>
                                    </p:set>
                                    <p:animEffect transition="in" filter="barn(outVertical)">
                                      <p:cBhvr>
                                        <p:cTn id="36" dur="500"/>
                                        <p:tgtEl>
                                          <p:spTgt spid="6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84"/>
                                        </p:tgtEl>
                                        <p:attrNameLst>
                                          <p:attrName>style.visibility</p:attrName>
                                        </p:attrNameLst>
                                      </p:cBhvr>
                                      <p:to>
                                        <p:strVal val="visible"/>
                                      </p:to>
                                    </p:set>
                                    <p:animEffect transition="in" filter="wipe(left)">
                                      <p:cBhvr>
                                        <p:cTn id="41" dur="500"/>
                                        <p:tgtEl>
                                          <p:spTgt spid="58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77"/>
                                        </p:tgtEl>
                                        <p:attrNameLst>
                                          <p:attrName>style.visibility</p:attrName>
                                        </p:attrNameLst>
                                      </p:cBhvr>
                                      <p:to>
                                        <p:strVal val="visible"/>
                                      </p:to>
                                    </p:set>
                                    <p:animEffect transition="in" filter="wipe(left)">
                                      <p:cBhvr>
                                        <p:cTn id="45" dur="500"/>
                                        <p:tgtEl>
                                          <p:spTgt spid="5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10"/>
                                        </p:tgtEl>
                                        <p:attrNameLst>
                                          <p:attrName>style.visibility</p:attrName>
                                        </p:attrNameLst>
                                      </p:cBhvr>
                                      <p:to>
                                        <p:strVal val="visible"/>
                                      </p:to>
                                    </p:set>
                                    <p:animEffect transition="in" filter="wipe(left)">
                                      <p:cBhvr>
                                        <p:cTn id="50" dur="500"/>
                                        <p:tgtEl>
                                          <p:spTgt spid="61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612"/>
                                        </p:tgtEl>
                                        <p:attrNameLst>
                                          <p:attrName>style.visibility</p:attrName>
                                        </p:attrNameLst>
                                      </p:cBhvr>
                                      <p:to>
                                        <p:strVal val="visible"/>
                                      </p:to>
                                    </p:set>
                                    <p:animEffect transition="in" filter="wipe(left)">
                                      <p:cBhvr>
                                        <p:cTn id="54" dur="500"/>
                                        <p:tgtEl>
                                          <p:spTgt spid="6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547"/>
                                        </p:tgtEl>
                                      </p:cBhvr>
                                    </p:animEffect>
                                    <p:set>
                                      <p:cBhvr>
                                        <p:cTn id="59" dur="1" fill="hold">
                                          <p:stCondLst>
                                            <p:cond delay="499"/>
                                          </p:stCondLst>
                                        </p:cTn>
                                        <p:tgtEl>
                                          <p:spTgt spid="547"/>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15"/>
                                        </p:tgtEl>
                                        <p:attrNameLst>
                                          <p:attrName>style.visibility</p:attrName>
                                        </p:attrNameLst>
                                      </p:cBhvr>
                                      <p:to>
                                        <p:strVal val="visible"/>
                                      </p:to>
                                    </p:set>
                                    <p:animEffect transition="in" filter="wipe(left)">
                                      <p:cBhvr>
                                        <p:cTn id="63" dur="500"/>
                                        <p:tgtEl>
                                          <p:spTgt spid="6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35"/>
                                        </p:tgtEl>
                                        <p:attrNameLst>
                                          <p:attrName>style.visibility</p:attrName>
                                        </p:attrNameLst>
                                      </p:cBhvr>
                                      <p:to>
                                        <p:strVal val="visible"/>
                                      </p:to>
                                    </p:set>
                                    <p:animEffect transition="in" filter="wipe(left)">
                                      <p:cBhvr>
                                        <p:cTn id="68" dur="500"/>
                                        <p:tgtEl>
                                          <p:spTgt spid="63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31"/>
                                        </p:tgtEl>
                                        <p:attrNameLst>
                                          <p:attrName>style.visibility</p:attrName>
                                        </p:attrNameLst>
                                      </p:cBhvr>
                                      <p:to>
                                        <p:strVal val="visible"/>
                                      </p:to>
                                    </p:set>
                                    <p:animEffect transition="in" filter="wipe(left)">
                                      <p:cBhvr>
                                        <p:cTn id="73" dur="500"/>
                                        <p:tgtEl>
                                          <p:spTgt spid="23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8">
                                            <p:txEl>
                                              <p:pRg st="0" end="0"/>
                                            </p:txEl>
                                          </p:spTgt>
                                        </p:tgtEl>
                                        <p:attrNameLst>
                                          <p:attrName>style.visibility</p:attrName>
                                        </p:attrNameLst>
                                      </p:cBhvr>
                                      <p:to>
                                        <p:strVal val="visible"/>
                                      </p:to>
                                    </p:set>
                                    <p:animEffect transition="in" filter="fade">
                                      <p:cBhvr>
                                        <p:cTn id="78" dur="500"/>
                                        <p:tgtEl>
                                          <p:spTgt spid="228">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left)">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500"/>
                                        <p:tgtEl>
                                          <p:spTgt spid="5"/>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546"/>
                                        </p:tgtEl>
                                        <p:attrNameLst>
                                          <p:attrName>style.visibility</p:attrName>
                                        </p:attrNameLst>
                                      </p:cBhvr>
                                      <p:to>
                                        <p:strVal val="visible"/>
                                      </p:to>
                                    </p:set>
                                    <p:animEffect transition="in" filter="wipe(left)">
                                      <p:cBhvr>
                                        <p:cTn id="92" dur="500"/>
                                        <p:tgtEl>
                                          <p:spTgt spid="546"/>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wipe(left)">
                                      <p:cBhvr>
                                        <p:cTn id="96" dur="500"/>
                                        <p:tgtEl>
                                          <p:spTgt spid="7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28">
                                            <p:txEl>
                                              <p:pRg st="1" end="1"/>
                                            </p:txEl>
                                          </p:spTgt>
                                        </p:tgtEl>
                                        <p:attrNameLst>
                                          <p:attrName>style.visibility</p:attrName>
                                        </p:attrNameLst>
                                      </p:cBhvr>
                                      <p:to>
                                        <p:strVal val="visible"/>
                                      </p:to>
                                    </p:set>
                                    <p:animEffect transition="in" filter="fade">
                                      <p:cBhvr>
                                        <p:cTn id="101" dur="500"/>
                                        <p:tgtEl>
                                          <p:spTgt spid="228">
                                            <p:txEl>
                                              <p:pRg st="1" end="1"/>
                                            </p:tx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33"/>
                                        </p:tgtEl>
                                        <p:attrNameLst>
                                          <p:attrName>style.visibility</p:attrName>
                                        </p:attrNameLst>
                                      </p:cBhvr>
                                      <p:to>
                                        <p:strVal val="visible"/>
                                      </p:to>
                                    </p:set>
                                    <p:animEffect transition="in" filter="wipe(left)">
                                      <p:cBhvr>
                                        <p:cTn id="105" dur="500"/>
                                        <p:tgtEl>
                                          <p:spTgt spid="233"/>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37" fill="hold" grpId="0" nodeType="clickEffect">
                                  <p:stCondLst>
                                    <p:cond delay="0"/>
                                  </p:stCondLst>
                                  <p:childTnLst>
                                    <p:set>
                                      <p:cBhvr>
                                        <p:cTn id="109" dur="1" fill="hold">
                                          <p:stCondLst>
                                            <p:cond delay="0"/>
                                          </p:stCondLst>
                                        </p:cTn>
                                        <p:tgtEl>
                                          <p:spTgt spid="647"/>
                                        </p:tgtEl>
                                        <p:attrNameLst>
                                          <p:attrName>style.visibility</p:attrName>
                                        </p:attrNameLst>
                                      </p:cBhvr>
                                      <p:to>
                                        <p:strVal val="visible"/>
                                      </p:to>
                                    </p:set>
                                    <p:animEffect transition="in" filter="barn(outVertical)">
                                      <p:cBhvr>
                                        <p:cTn id="110" dur="500"/>
                                        <p:tgtEl>
                                          <p:spTgt spid="647"/>
                                        </p:tgtEl>
                                      </p:cBhvr>
                                    </p:animEffect>
                                  </p:childTnLst>
                                </p:cTn>
                              </p:par>
                            </p:childTnLst>
                          </p:cTn>
                        </p:par>
                        <p:par>
                          <p:cTn id="111" fill="hold">
                            <p:stCondLst>
                              <p:cond delay="500"/>
                            </p:stCondLst>
                            <p:childTnLst>
                              <p:par>
                                <p:cTn id="112" presetID="22" presetClass="entr" presetSubtype="1" fill="hold" nodeType="afterEffect">
                                  <p:stCondLst>
                                    <p:cond delay="0"/>
                                  </p:stCondLst>
                                  <p:childTnLst>
                                    <p:set>
                                      <p:cBhvr>
                                        <p:cTn id="113" dur="1" fill="hold">
                                          <p:stCondLst>
                                            <p:cond delay="0"/>
                                          </p:stCondLst>
                                        </p:cTn>
                                        <p:tgtEl>
                                          <p:spTgt spid="955"/>
                                        </p:tgtEl>
                                        <p:attrNameLst>
                                          <p:attrName>style.visibility</p:attrName>
                                        </p:attrNameLst>
                                      </p:cBhvr>
                                      <p:to>
                                        <p:strVal val="visible"/>
                                      </p:to>
                                    </p:set>
                                    <p:animEffect transition="in" filter="wipe(up)">
                                      <p:cBhvr>
                                        <p:cTn id="114" dur="500"/>
                                        <p:tgtEl>
                                          <p:spTgt spid="955"/>
                                        </p:tgtEl>
                                      </p:cBhvr>
                                    </p:animEffect>
                                  </p:childTnLst>
                                </p:cTn>
                              </p:par>
                            </p:childTnLst>
                          </p:cTn>
                        </p:par>
                        <p:par>
                          <p:cTn id="115" fill="hold">
                            <p:stCondLst>
                              <p:cond delay="1000"/>
                            </p:stCondLst>
                            <p:childTnLst>
                              <p:par>
                                <p:cTn id="116" presetID="22" presetClass="entr" presetSubtype="8" fill="hold" nodeType="afterEffect">
                                  <p:stCondLst>
                                    <p:cond delay="0"/>
                                  </p:stCondLst>
                                  <p:childTnLst>
                                    <p:set>
                                      <p:cBhvr>
                                        <p:cTn id="117" dur="1" fill="hold">
                                          <p:stCondLst>
                                            <p:cond delay="0"/>
                                          </p:stCondLst>
                                        </p:cTn>
                                        <p:tgtEl>
                                          <p:spTgt spid="639"/>
                                        </p:tgtEl>
                                        <p:attrNameLst>
                                          <p:attrName>style.visibility</p:attrName>
                                        </p:attrNameLst>
                                      </p:cBhvr>
                                      <p:to>
                                        <p:strVal val="visible"/>
                                      </p:to>
                                    </p:set>
                                    <p:animEffect transition="in" filter="wipe(left)">
                                      <p:cBhvr>
                                        <p:cTn id="118" dur="500"/>
                                        <p:tgtEl>
                                          <p:spTgt spid="63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29">
                                            <p:txEl>
                                              <p:pRg st="0" end="0"/>
                                            </p:txEl>
                                          </p:spTgt>
                                        </p:tgtEl>
                                        <p:attrNameLst>
                                          <p:attrName>style.visibility</p:attrName>
                                        </p:attrNameLst>
                                      </p:cBhvr>
                                      <p:to>
                                        <p:strVal val="visible"/>
                                      </p:to>
                                    </p:set>
                                    <p:animEffect transition="in" filter="fade">
                                      <p:cBhvr>
                                        <p:cTn id="123" dur="500"/>
                                        <p:tgtEl>
                                          <p:spTgt spid="229">
                                            <p:txEl>
                                              <p:pRg st="0" end="0"/>
                                            </p:txEl>
                                          </p:spTgt>
                                        </p:tgtEl>
                                      </p:cBhvr>
                                    </p:animEffect>
                                  </p:childTnLst>
                                </p:cTn>
                              </p:par>
                            </p:childTnLst>
                          </p:cTn>
                        </p:par>
                        <p:par>
                          <p:cTn id="124" fill="hold">
                            <p:stCondLst>
                              <p:cond delay="500"/>
                            </p:stCondLst>
                            <p:childTnLst>
                              <p:par>
                                <p:cTn id="125" presetID="22" presetClass="entr" presetSubtype="8" fill="hold" nodeType="afterEffect">
                                  <p:stCondLst>
                                    <p:cond delay="0"/>
                                  </p:stCondLst>
                                  <p:childTnLst>
                                    <p:set>
                                      <p:cBhvr>
                                        <p:cTn id="126" dur="1" fill="hold">
                                          <p:stCondLst>
                                            <p:cond delay="0"/>
                                          </p:stCondLst>
                                        </p:cTn>
                                        <p:tgtEl>
                                          <p:spTgt spid="928"/>
                                        </p:tgtEl>
                                        <p:attrNameLst>
                                          <p:attrName>style.visibility</p:attrName>
                                        </p:attrNameLst>
                                      </p:cBhvr>
                                      <p:to>
                                        <p:strVal val="visible"/>
                                      </p:to>
                                    </p:set>
                                    <p:animEffect transition="in" filter="wipe(left)">
                                      <p:cBhvr>
                                        <p:cTn id="127" dur="500"/>
                                        <p:tgtEl>
                                          <p:spTgt spid="92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0">
                                            <p:txEl>
                                              <p:pRg st="9" end="9"/>
                                            </p:txEl>
                                          </p:spTgt>
                                        </p:tgtEl>
                                        <p:attrNameLst>
                                          <p:attrName>style.visibility</p:attrName>
                                        </p:attrNameLst>
                                      </p:cBhvr>
                                      <p:to>
                                        <p:strVal val="visible"/>
                                      </p:to>
                                    </p:set>
                                    <p:animEffect transition="in" filter="fade">
                                      <p:cBhvr>
                                        <p:cTn id="132" dur="500"/>
                                        <p:tgtEl>
                                          <p:spTgt spid="280">
                                            <p:txEl>
                                              <p:pRg st="9" end="9"/>
                                            </p:txEl>
                                          </p:spTgt>
                                        </p:tgtEl>
                                      </p:cBhvr>
                                    </p:animEffect>
                                  </p:childTnLst>
                                </p:cTn>
                              </p:par>
                            </p:childTnLst>
                          </p:cTn>
                        </p:par>
                        <p:par>
                          <p:cTn id="133" fill="hold">
                            <p:stCondLst>
                              <p:cond delay="500"/>
                            </p:stCondLst>
                            <p:childTnLst>
                              <p:par>
                                <p:cTn id="134" presetID="16" presetClass="entr" presetSubtype="37"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Effect transition="in" filter="barn(outVertical)">
                                      <p:cBhvr>
                                        <p:cTn id="136" dur="500"/>
                                        <p:tgtEl>
                                          <p:spTgt spid="343"/>
                                        </p:tgtEl>
                                      </p:cBhvr>
                                    </p:animEffect>
                                  </p:childTnLst>
                                </p:cTn>
                              </p:par>
                            </p:childTnLst>
                          </p:cTn>
                        </p:par>
                        <p:par>
                          <p:cTn id="137" fill="hold">
                            <p:stCondLst>
                              <p:cond delay="1000"/>
                            </p:stCondLst>
                            <p:childTnLst>
                              <p:par>
                                <p:cTn id="138" presetID="22" presetClass="entr" presetSubtype="1" fill="hold" nodeType="afterEffect">
                                  <p:stCondLst>
                                    <p:cond delay="0"/>
                                  </p:stCondLst>
                                  <p:childTnLst>
                                    <p:set>
                                      <p:cBhvr>
                                        <p:cTn id="139" dur="1" fill="hold">
                                          <p:stCondLst>
                                            <p:cond delay="0"/>
                                          </p:stCondLst>
                                        </p:cTn>
                                        <p:tgtEl>
                                          <p:spTgt spid="956"/>
                                        </p:tgtEl>
                                        <p:attrNameLst>
                                          <p:attrName>style.visibility</p:attrName>
                                        </p:attrNameLst>
                                      </p:cBhvr>
                                      <p:to>
                                        <p:strVal val="visible"/>
                                      </p:to>
                                    </p:set>
                                    <p:animEffect transition="in" filter="wipe(up)">
                                      <p:cBhvr>
                                        <p:cTn id="140" dur="500"/>
                                        <p:tgtEl>
                                          <p:spTgt spid="956"/>
                                        </p:tgtEl>
                                      </p:cBhvr>
                                    </p:animEffect>
                                  </p:childTnLst>
                                </p:cTn>
                              </p:par>
                            </p:childTnLst>
                          </p:cTn>
                        </p:par>
                        <p:par>
                          <p:cTn id="141" fill="hold">
                            <p:stCondLst>
                              <p:cond delay="1500"/>
                            </p:stCondLst>
                            <p:childTnLst>
                              <p:par>
                                <p:cTn id="142" presetID="22" presetClass="entr" presetSubtype="8" fill="hold" nodeType="afterEffect">
                                  <p:stCondLst>
                                    <p:cond delay="0"/>
                                  </p:stCondLst>
                                  <p:childTnLst>
                                    <p:set>
                                      <p:cBhvr>
                                        <p:cTn id="143" dur="1" fill="hold">
                                          <p:stCondLst>
                                            <p:cond delay="0"/>
                                          </p:stCondLst>
                                        </p:cTn>
                                        <p:tgtEl>
                                          <p:spTgt spid="344"/>
                                        </p:tgtEl>
                                        <p:attrNameLst>
                                          <p:attrName>style.visibility</p:attrName>
                                        </p:attrNameLst>
                                      </p:cBhvr>
                                      <p:to>
                                        <p:strVal val="visible"/>
                                      </p:to>
                                    </p:set>
                                    <p:animEffect transition="in" filter="wipe(left)">
                                      <p:cBhvr>
                                        <p:cTn id="144" dur="500"/>
                                        <p:tgtEl>
                                          <p:spTgt spid="34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30">
                                            <p:txEl>
                                              <p:pRg st="0" end="0"/>
                                            </p:txEl>
                                          </p:spTgt>
                                        </p:tgtEl>
                                        <p:attrNameLst>
                                          <p:attrName>style.visibility</p:attrName>
                                        </p:attrNameLst>
                                      </p:cBhvr>
                                      <p:to>
                                        <p:strVal val="visible"/>
                                      </p:to>
                                    </p:set>
                                    <p:animEffect transition="in" filter="fade">
                                      <p:cBhvr>
                                        <p:cTn id="149" dur="500"/>
                                        <p:tgtEl>
                                          <p:spTgt spid="230">
                                            <p:txEl>
                                              <p:pRg st="0" end="0"/>
                                            </p:txEl>
                                          </p:spTgt>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236"/>
                                        </p:tgtEl>
                                        <p:attrNameLst>
                                          <p:attrName>style.visibility</p:attrName>
                                        </p:attrNameLst>
                                      </p:cBhvr>
                                      <p:to>
                                        <p:strVal val="visible"/>
                                      </p:to>
                                    </p:set>
                                    <p:animEffect transition="in" filter="wipe(left)">
                                      <p:cBhvr>
                                        <p:cTn id="153" dur="500"/>
                                        <p:tgtEl>
                                          <p:spTgt spid="23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80">
                                            <p:txEl>
                                              <p:pRg st="10" end="10"/>
                                            </p:txEl>
                                          </p:spTgt>
                                        </p:tgtEl>
                                        <p:attrNameLst>
                                          <p:attrName>style.visibility</p:attrName>
                                        </p:attrNameLst>
                                      </p:cBhvr>
                                      <p:to>
                                        <p:strVal val="visible"/>
                                      </p:to>
                                    </p:set>
                                    <p:animEffect transition="in" filter="fade">
                                      <p:cBhvr>
                                        <p:cTn id="158" dur="500"/>
                                        <p:tgtEl>
                                          <p:spTgt spid="2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uiExpand="1" build="p" bldLvl="5"/>
      <p:bldP spid="2" grpId="0"/>
      <p:bldP spid="68" grpId="0"/>
      <p:bldP spid="72" grpId="0"/>
      <p:bldP spid="75" grpId="0"/>
      <p:bldP spid="577" grpId="0" animBg="1"/>
      <p:bldP spid="635" grpId="0" animBg="1"/>
      <p:bldP spid="646" grpId="0"/>
      <p:bldP spid="647" grpId="0"/>
      <p:bldP spid="343" grpId="0"/>
      <p:bldP spid="229" grpId="0" build="allAtOnce"/>
      <p:bldP spid="230" grpId="0" build="allAtOnce"/>
      <p:bldP spid="231" grpId="0"/>
      <p:bldP spid="23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Correlation with Spectral Distances</a:t>
            </a:r>
            <a:endParaRPr lang="en-US" dirty="0"/>
          </a:p>
        </p:txBody>
      </p:sp>
      <p:sp>
        <p:nvSpPr>
          <p:cNvPr id="7" name="Text Placeholder 6"/>
          <p:cNvSpPr>
            <a:spLocks noGrp="1"/>
          </p:cNvSpPr>
          <p:nvPr>
            <p:ph type="body" sz="quarter" idx="3"/>
          </p:nvPr>
        </p:nvSpPr>
        <p:spPr>
          <a:xfrm>
            <a:off x="4618753" y="1461302"/>
            <a:ext cx="4114800" cy="453727"/>
          </a:xfrm>
        </p:spPr>
        <p:txBody>
          <a:bodyPr/>
          <a:lstStyle/>
          <a:p>
            <a:pPr algn="ctr"/>
            <a:r>
              <a:rPr lang="en-US" dirty="0" smtClean="0"/>
              <a:t>Dichotic</a:t>
            </a:r>
            <a:endParaRPr lang="en-US" dirty="0"/>
          </a:p>
        </p:txBody>
      </p:sp>
      <p:sp>
        <p:nvSpPr>
          <p:cNvPr id="1560" name="Rectangle 1237"/>
          <p:cNvSpPr>
            <a:spLocks noChangeArrowheads="1"/>
          </p:cNvSpPr>
          <p:nvPr/>
        </p:nvSpPr>
        <p:spPr bwMode="auto">
          <a:xfrm>
            <a:off x="775398" y="1920037"/>
            <a:ext cx="3946863" cy="129381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487" name="Group 2486"/>
          <p:cNvGrpSpPr/>
          <p:nvPr/>
        </p:nvGrpSpPr>
        <p:grpSpPr>
          <a:xfrm>
            <a:off x="1154811" y="2653495"/>
            <a:ext cx="2466626" cy="504829"/>
            <a:chOff x="1004888" y="4232308"/>
            <a:chExt cx="2997200" cy="504829"/>
          </a:xfrm>
        </p:grpSpPr>
        <p:sp>
          <p:nvSpPr>
            <p:cNvPr id="1055" name="Oval 1534"/>
            <p:cNvSpPr>
              <a:spLocks noChangeArrowheads="1"/>
            </p:cNvSpPr>
            <p:nvPr/>
          </p:nvSpPr>
          <p:spPr bwMode="auto">
            <a:xfrm>
              <a:off x="2335152" y="4503758"/>
              <a:ext cx="17462"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Oval 1535"/>
            <p:cNvSpPr>
              <a:spLocks noChangeArrowheads="1"/>
            </p:cNvSpPr>
            <p:nvPr/>
          </p:nvSpPr>
          <p:spPr bwMode="auto">
            <a:xfrm>
              <a:off x="2335152" y="4625996"/>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Line 1536"/>
            <p:cNvSpPr>
              <a:spLocks noChangeShapeType="1"/>
            </p:cNvSpPr>
            <p:nvPr/>
          </p:nvSpPr>
          <p:spPr bwMode="auto">
            <a:xfrm>
              <a:off x="2317690" y="4570433"/>
              <a:ext cx="444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Line 1537"/>
            <p:cNvSpPr>
              <a:spLocks noChangeShapeType="1"/>
            </p:cNvSpPr>
            <p:nvPr/>
          </p:nvSpPr>
          <p:spPr bwMode="auto">
            <a:xfrm>
              <a:off x="2339914" y="454027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1538"/>
            <p:cNvSpPr>
              <a:spLocks noChangeShapeType="1"/>
            </p:cNvSpPr>
            <p:nvPr/>
          </p:nvSpPr>
          <p:spPr bwMode="auto">
            <a:xfrm>
              <a:off x="2327214" y="4552971"/>
              <a:ext cx="25399"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1539"/>
            <p:cNvSpPr>
              <a:spLocks noChangeShapeType="1"/>
            </p:cNvSpPr>
            <p:nvPr/>
          </p:nvSpPr>
          <p:spPr bwMode="auto">
            <a:xfrm flipH="1">
              <a:off x="2327214" y="4552971"/>
              <a:ext cx="25399"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485" name="Group 2484"/>
            <p:cNvGrpSpPr/>
            <p:nvPr/>
          </p:nvGrpSpPr>
          <p:grpSpPr>
            <a:xfrm>
              <a:off x="1004888" y="4232308"/>
              <a:ext cx="2997200" cy="504829"/>
              <a:chOff x="1004888" y="4232308"/>
              <a:chExt cx="2997200" cy="504829"/>
            </a:xfrm>
          </p:grpSpPr>
          <p:grpSp>
            <p:nvGrpSpPr>
              <p:cNvPr id="2461" name="Group 2460"/>
              <p:cNvGrpSpPr/>
              <p:nvPr/>
            </p:nvGrpSpPr>
            <p:grpSpPr>
              <a:xfrm>
                <a:off x="1004888" y="4232308"/>
                <a:ext cx="2997200" cy="504829"/>
                <a:chOff x="1004888" y="4232308"/>
                <a:chExt cx="2997200" cy="504829"/>
              </a:xfrm>
            </p:grpSpPr>
            <p:sp>
              <p:nvSpPr>
                <p:cNvPr id="1581" name="Line 1258"/>
                <p:cNvSpPr>
                  <a:spLocks noChangeShapeType="1"/>
                </p:cNvSpPr>
                <p:nvPr/>
              </p:nvSpPr>
              <p:spPr bwMode="auto">
                <a:xfrm>
                  <a:off x="1744662" y="4386262"/>
                  <a:ext cx="0" cy="177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2" name="Oval 1259"/>
                <p:cNvSpPr>
                  <a:spLocks noChangeArrowheads="1"/>
                </p:cNvSpPr>
                <p:nvPr/>
              </p:nvSpPr>
              <p:spPr bwMode="auto">
                <a:xfrm>
                  <a:off x="1739900" y="4379912"/>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3" name="Oval 1260"/>
                <p:cNvSpPr>
                  <a:spLocks noChangeArrowheads="1"/>
                </p:cNvSpPr>
                <p:nvPr/>
              </p:nvSpPr>
              <p:spPr bwMode="auto">
                <a:xfrm>
                  <a:off x="1739900" y="4559300"/>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4" name="Line 1261"/>
                <p:cNvSpPr>
                  <a:spLocks noChangeShapeType="1"/>
                </p:cNvSpPr>
                <p:nvPr/>
              </p:nvSpPr>
              <p:spPr bwMode="auto">
                <a:xfrm>
                  <a:off x="1722437" y="447833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5" name="Line 1262"/>
                <p:cNvSpPr>
                  <a:spLocks noChangeShapeType="1"/>
                </p:cNvSpPr>
                <p:nvPr/>
              </p:nvSpPr>
              <p:spPr bwMode="auto">
                <a:xfrm>
                  <a:off x="1744662" y="4448175"/>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6" name="Line 1263"/>
                <p:cNvSpPr>
                  <a:spLocks noChangeShapeType="1"/>
                </p:cNvSpPr>
                <p:nvPr/>
              </p:nvSpPr>
              <p:spPr bwMode="auto">
                <a:xfrm>
                  <a:off x="1731962" y="4459287"/>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7" name="Line 1264"/>
                <p:cNvSpPr>
                  <a:spLocks noChangeShapeType="1"/>
                </p:cNvSpPr>
                <p:nvPr/>
              </p:nvSpPr>
              <p:spPr bwMode="auto">
                <a:xfrm flipH="1">
                  <a:off x="1731962" y="4459287"/>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8" name="Line 1265"/>
                <p:cNvSpPr>
                  <a:spLocks noChangeShapeType="1"/>
                </p:cNvSpPr>
                <p:nvPr/>
              </p:nvSpPr>
              <p:spPr bwMode="auto">
                <a:xfrm>
                  <a:off x="1577975" y="4429125"/>
                  <a:ext cx="0" cy="1730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9" name="Oval 1266"/>
                <p:cNvSpPr>
                  <a:spLocks noChangeArrowheads="1"/>
                </p:cNvSpPr>
                <p:nvPr/>
              </p:nvSpPr>
              <p:spPr bwMode="auto">
                <a:xfrm>
                  <a:off x="1573212" y="4422775"/>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0" name="Oval 1267"/>
                <p:cNvSpPr>
                  <a:spLocks noChangeArrowheads="1"/>
                </p:cNvSpPr>
                <p:nvPr/>
              </p:nvSpPr>
              <p:spPr bwMode="auto">
                <a:xfrm>
                  <a:off x="1573212" y="4595812"/>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1" name="Line 1268"/>
                <p:cNvSpPr>
                  <a:spLocks noChangeShapeType="1"/>
                </p:cNvSpPr>
                <p:nvPr/>
              </p:nvSpPr>
              <p:spPr bwMode="auto">
                <a:xfrm>
                  <a:off x="1555750" y="4514850"/>
                  <a:ext cx="42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2" name="Line 1269"/>
                <p:cNvSpPr>
                  <a:spLocks noChangeShapeType="1"/>
                </p:cNvSpPr>
                <p:nvPr/>
              </p:nvSpPr>
              <p:spPr bwMode="auto">
                <a:xfrm>
                  <a:off x="1577975" y="4484687"/>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3" name="Line 1270"/>
                <p:cNvSpPr>
                  <a:spLocks noChangeShapeType="1"/>
                </p:cNvSpPr>
                <p:nvPr/>
              </p:nvSpPr>
              <p:spPr bwMode="auto">
                <a:xfrm>
                  <a:off x="1563687" y="4497387"/>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4" name="Line 1271"/>
                <p:cNvSpPr>
                  <a:spLocks noChangeShapeType="1"/>
                </p:cNvSpPr>
                <p:nvPr/>
              </p:nvSpPr>
              <p:spPr bwMode="auto">
                <a:xfrm flipH="1">
                  <a:off x="1563687" y="4497387"/>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5" name="Line 1272"/>
                <p:cNvSpPr>
                  <a:spLocks noChangeShapeType="1"/>
                </p:cNvSpPr>
                <p:nvPr/>
              </p:nvSpPr>
              <p:spPr bwMode="auto">
                <a:xfrm>
                  <a:off x="1131887" y="4521200"/>
                  <a:ext cx="0" cy="98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6" name="Oval 1273"/>
                <p:cNvSpPr>
                  <a:spLocks noChangeArrowheads="1"/>
                </p:cNvSpPr>
                <p:nvPr/>
              </p:nvSpPr>
              <p:spPr bwMode="auto">
                <a:xfrm>
                  <a:off x="1127125" y="4514850"/>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7" name="Oval 1274"/>
                <p:cNvSpPr>
                  <a:spLocks noChangeArrowheads="1"/>
                </p:cNvSpPr>
                <p:nvPr/>
              </p:nvSpPr>
              <p:spPr bwMode="auto">
                <a:xfrm>
                  <a:off x="1127125" y="4614862"/>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8" name="Line 1275"/>
                <p:cNvSpPr>
                  <a:spLocks noChangeShapeType="1"/>
                </p:cNvSpPr>
                <p:nvPr/>
              </p:nvSpPr>
              <p:spPr bwMode="auto">
                <a:xfrm>
                  <a:off x="1109662" y="4570412"/>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9" name="Line 1276"/>
                <p:cNvSpPr>
                  <a:spLocks noChangeShapeType="1"/>
                </p:cNvSpPr>
                <p:nvPr/>
              </p:nvSpPr>
              <p:spPr bwMode="auto">
                <a:xfrm>
                  <a:off x="1131887" y="45402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0" name="Line 1277"/>
                <p:cNvSpPr>
                  <a:spLocks noChangeShapeType="1"/>
                </p:cNvSpPr>
                <p:nvPr/>
              </p:nvSpPr>
              <p:spPr bwMode="auto">
                <a:xfrm>
                  <a:off x="1119187" y="4552950"/>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1" name="Line 1278"/>
                <p:cNvSpPr>
                  <a:spLocks noChangeShapeType="1"/>
                </p:cNvSpPr>
                <p:nvPr/>
              </p:nvSpPr>
              <p:spPr bwMode="auto">
                <a:xfrm flipH="1">
                  <a:off x="1119187" y="4552950"/>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2" name="Line 1279"/>
                <p:cNvSpPr>
                  <a:spLocks noChangeShapeType="1"/>
                </p:cNvSpPr>
                <p:nvPr/>
              </p:nvSpPr>
              <p:spPr bwMode="auto">
                <a:xfrm>
                  <a:off x="2476500" y="4392612"/>
                  <a:ext cx="0" cy="17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3" name="Oval 1280"/>
                <p:cNvSpPr>
                  <a:spLocks noChangeArrowheads="1"/>
                </p:cNvSpPr>
                <p:nvPr/>
              </p:nvSpPr>
              <p:spPr bwMode="auto">
                <a:xfrm>
                  <a:off x="2471737" y="4386262"/>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4" name="Oval 1281"/>
                <p:cNvSpPr>
                  <a:spLocks noChangeArrowheads="1"/>
                </p:cNvSpPr>
                <p:nvPr/>
              </p:nvSpPr>
              <p:spPr bwMode="auto">
                <a:xfrm>
                  <a:off x="2471737" y="4559300"/>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5" name="Line 1282"/>
                <p:cNvSpPr>
                  <a:spLocks noChangeShapeType="1"/>
                </p:cNvSpPr>
                <p:nvPr/>
              </p:nvSpPr>
              <p:spPr bwMode="auto">
                <a:xfrm>
                  <a:off x="2454275" y="447833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6" name="Line 1283"/>
                <p:cNvSpPr>
                  <a:spLocks noChangeShapeType="1"/>
                </p:cNvSpPr>
                <p:nvPr/>
              </p:nvSpPr>
              <p:spPr bwMode="auto">
                <a:xfrm>
                  <a:off x="2476500" y="4448175"/>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7" name="Line 1284"/>
                <p:cNvSpPr>
                  <a:spLocks noChangeShapeType="1"/>
                </p:cNvSpPr>
                <p:nvPr/>
              </p:nvSpPr>
              <p:spPr bwMode="auto">
                <a:xfrm>
                  <a:off x="2463800" y="4459287"/>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8" name="Line 1285"/>
                <p:cNvSpPr>
                  <a:spLocks noChangeShapeType="1"/>
                </p:cNvSpPr>
                <p:nvPr/>
              </p:nvSpPr>
              <p:spPr bwMode="auto">
                <a:xfrm flipH="1">
                  <a:off x="2463800" y="4459287"/>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9" name="Line 1286"/>
                <p:cNvSpPr>
                  <a:spLocks noChangeShapeType="1"/>
                </p:cNvSpPr>
                <p:nvPr/>
              </p:nvSpPr>
              <p:spPr bwMode="auto">
                <a:xfrm>
                  <a:off x="2079625" y="4441825"/>
                  <a:ext cx="0" cy="111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0" name="Oval 1287"/>
                <p:cNvSpPr>
                  <a:spLocks noChangeArrowheads="1"/>
                </p:cNvSpPr>
                <p:nvPr/>
              </p:nvSpPr>
              <p:spPr bwMode="auto">
                <a:xfrm>
                  <a:off x="2074862" y="4435475"/>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1" name="Oval 1288"/>
                <p:cNvSpPr>
                  <a:spLocks noChangeArrowheads="1"/>
                </p:cNvSpPr>
                <p:nvPr/>
              </p:nvSpPr>
              <p:spPr bwMode="auto">
                <a:xfrm>
                  <a:off x="2074862" y="4546600"/>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2" name="Line 1289"/>
                <p:cNvSpPr>
                  <a:spLocks noChangeShapeType="1"/>
                </p:cNvSpPr>
                <p:nvPr/>
              </p:nvSpPr>
              <p:spPr bwMode="auto">
                <a:xfrm>
                  <a:off x="2057400" y="449738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3" name="Line 1290"/>
                <p:cNvSpPr>
                  <a:spLocks noChangeShapeType="1"/>
                </p:cNvSpPr>
                <p:nvPr/>
              </p:nvSpPr>
              <p:spPr bwMode="auto">
                <a:xfrm>
                  <a:off x="2079625" y="4465637"/>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4" name="Line 1291"/>
                <p:cNvSpPr>
                  <a:spLocks noChangeShapeType="1"/>
                </p:cNvSpPr>
                <p:nvPr/>
              </p:nvSpPr>
              <p:spPr bwMode="auto">
                <a:xfrm>
                  <a:off x="2066925" y="4478337"/>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5" name="Line 1292"/>
                <p:cNvSpPr>
                  <a:spLocks noChangeShapeType="1"/>
                </p:cNvSpPr>
                <p:nvPr/>
              </p:nvSpPr>
              <p:spPr bwMode="auto">
                <a:xfrm flipH="1">
                  <a:off x="2066925" y="4478337"/>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6" name="Line 1293"/>
                <p:cNvSpPr>
                  <a:spLocks noChangeShapeType="1"/>
                </p:cNvSpPr>
                <p:nvPr/>
              </p:nvSpPr>
              <p:spPr bwMode="auto">
                <a:xfrm>
                  <a:off x="1577975" y="4491037"/>
                  <a:ext cx="0" cy="1238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7" name="Oval 1294"/>
                <p:cNvSpPr>
                  <a:spLocks noChangeArrowheads="1"/>
                </p:cNvSpPr>
                <p:nvPr/>
              </p:nvSpPr>
              <p:spPr bwMode="auto">
                <a:xfrm>
                  <a:off x="1573212" y="4484687"/>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8" name="Oval 1295"/>
                <p:cNvSpPr>
                  <a:spLocks noChangeArrowheads="1"/>
                </p:cNvSpPr>
                <p:nvPr/>
              </p:nvSpPr>
              <p:spPr bwMode="auto">
                <a:xfrm>
                  <a:off x="1573212" y="4608512"/>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9" name="Line 1296"/>
                <p:cNvSpPr>
                  <a:spLocks noChangeShapeType="1"/>
                </p:cNvSpPr>
                <p:nvPr/>
              </p:nvSpPr>
              <p:spPr bwMode="auto">
                <a:xfrm>
                  <a:off x="1555750" y="4552950"/>
                  <a:ext cx="42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0" name="Line 1297"/>
                <p:cNvSpPr>
                  <a:spLocks noChangeShapeType="1"/>
                </p:cNvSpPr>
                <p:nvPr/>
              </p:nvSpPr>
              <p:spPr bwMode="auto">
                <a:xfrm>
                  <a:off x="1577975" y="452120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1" name="Line 1298"/>
                <p:cNvSpPr>
                  <a:spLocks noChangeShapeType="1"/>
                </p:cNvSpPr>
                <p:nvPr/>
              </p:nvSpPr>
              <p:spPr bwMode="auto">
                <a:xfrm>
                  <a:off x="1563687" y="4533900"/>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2" name="Line 1299"/>
                <p:cNvSpPr>
                  <a:spLocks noChangeShapeType="1"/>
                </p:cNvSpPr>
                <p:nvPr/>
              </p:nvSpPr>
              <p:spPr bwMode="auto">
                <a:xfrm flipH="1">
                  <a:off x="1563687" y="4533900"/>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3" name="Line 1300"/>
                <p:cNvSpPr>
                  <a:spLocks noChangeShapeType="1"/>
                </p:cNvSpPr>
                <p:nvPr/>
              </p:nvSpPr>
              <p:spPr bwMode="auto">
                <a:xfrm>
                  <a:off x="1643062" y="4564062"/>
                  <a:ext cx="0" cy="1174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4" name="Oval 1301"/>
                <p:cNvSpPr>
                  <a:spLocks noChangeArrowheads="1"/>
                </p:cNvSpPr>
                <p:nvPr/>
              </p:nvSpPr>
              <p:spPr bwMode="auto">
                <a:xfrm>
                  <a:off x="1638300" y="4559300"/>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5" name="Oval 1302"/>
                <p:cNvSpPr>
                  <a:spLocks noChangeArrowheads="1"/>
                </p:cNvSpPr>
                <p:nvPr/>
              </p:nvSpPr>
              <p:spPr bwMode="auto">
                <a:xfrm>
                  <a:off x="1638300" y="4675187"/>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6" name="Line 1303"/>
                <p:cNvSpPr>
                  <a:spLocks noChangeShapeType="1"/>
                </p:cNvSpPr>
                <p:nvPr/>
              </p:nvSpPr>
              <p:spPr bwMode="auto">
                <a:xfrm>
                  <a:off x="1620837" y="462597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7" name="Line 1304"/>
                <p:cNvSpPr>
                  <a:spLocks noChangeShapeType="1"/>
                </p:cNvSpPr>
                <p:nvPr/>
              </p:nvSpPr>
              <p:spPr bwMode="auto">
                <a:xfrm>
                  <a:off x="1643062" y="4595812"/>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8" name="Line 1305"/>
                <p:cNvSpPr>
                  <a:spLocks noChangeShapeType="1"/>
                </p:cNvSpPr>
                <p:nvPr/>
              </p:nvSpPr>
              <p:spPr bwMode="auto">
                <a:xfrm>
                  <a:off x="1630362" y="4608512"/>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9" name="Line 1306"/>
                <p:cNvSpPr>
                  <a:spLocks noChangeShapeType="1"/>
                </p:cNvSpPr>
                <p:nvPr/>
              </p:nvSpPr>
              <p:spPr bwMode="auto">
                <a:xfrm flipH="1">
                  <a:off x="1630362" y="4608512"/>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0" name="Line 1307"/>
                <p:cNvSpPr>
                  <a:spLocks noChangeShapeType="1"/>
                </p:cNvSpPr>
                <p:nvPr/>
              </p:nvSpPr>
              <p:spPr bwMode="auto">
                <a:xfrm>
                  <a:off x="1449387" y="454025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1" name="Oval 1308"/>
                <p:cNvSpPr>
                  <a:spLocks noChangeArrowheads="1"/>
                </p:cNvSpPr>
                <p:nvPr/>
              </p:nvSpPr>
              <p:spPr bwMode="auto">
                <a:xfrm>
                  <a:off x="1444625" y="4533900"/>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2" name="Oval 1309"/>
                <p:cNvSpPr>
                  <a:spLocks noChangeArrowheads="1"/>
                </p:cNvSpPr>
                <p:nvPr/>
              </p:nvSpPr>
              <p:spPr bwMode="auto">
                <a:xfrm>
                  <a:off x="1444625" y="4625975"/>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3" name="Line 1310"/>
                <p:cNvSpPr>
                  <a:spLocks noChangeShapeType="1"/>
                </p:cNvSpPr>
                <p:nvPr/>
              </p:nvSpPr>
              <p:spPr bwMode="auto">
                <a:xfrm>
                  <a:off x="1427162" y="4589462"/>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4" name="Line 1311"/>
                <p:cNvSpPr>
                  <a:spLocks noChangeShapeType="1"/>
                </p:cNvSpPr>
                <p:nvPr/>
              </p:nvSpPr>
              <p:spPr bwMode="auto">
                <a:xfrm>
                  <a:off x="1449387" y="4559300"/>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5" name="Line 1312"/>
                <p:cNvSpPr>
                  <a:spLocks noChangeShapeType="1"/>
                </p:cNvSpPr>
                <p:nvPr/>
              </p:nvSpPr>
              <p:spPr bwMode="auto">
                <a:xfrm>
                  <a:off x="1436687" y="4570412"/>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6" name="Line 1313"/>
                <p:cNvSpPr>
                  <a:spLocks noChangeShapeType="1"/>
                </p:cNvSpPr>
                <p:nvPr/>
              </p:nvSpPr>
              <p:spPr bwMode="auto">
                <a:xfrm flipH="1">
                  <a:off x="1436687" y="4570412"/>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7" name="Line 1314"/>
                <p:cNvSpPr>
                  <a:spLocks noChangeShapeType="1"/>
                </p:cNvSpPr>
                <p:nvPr/>
              </p:nvSpPr>
              <p:spPr bwMode="auto">
                <a:xfrm>
                  <a:off x="1084262" y="4441825"/>
                  <a:ext cx="0" cy="141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8" name="Oval 1315"/>
                <p:cNvSpPr>
                  <a:spLocks noChangeArrowheads="1"/>
                </p:cNvSpPr>
                <p:nvPr/>
              </p:nvSpPr>
              <p:spPr bwMode="auto">
                <a:xfrm>
                  <a:off x="1079500" y="4435475"/>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9" name="Oval 1316"/>
                <p:cNvSpPr>
                  <a:spLocks noChangeArrowheads="1"/>
                </p:cNvSpPr>
                <p:nvPr/>
              </p:nvSpPr>
              <p:spPr bwMode="auto">
                <a:xfrm>
                  <a:off x="1079500" y="4576762"/>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0" name="Line 1317"/>
                <p:cNvSpPr>
                  <a:spLocks noChangeShapeType="1"/>
                </p:cNvSpPr>
                <p:nvPr/>
              </p:nvSpPr>
              <p:spPr bwMode="auto">
                <a:xfrm>
                  <a:off x="1062037" y="4514850"/>
                  <a:ext cx="42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1" name="Line 1318"/>
                <p:cNvSpPr>
                  <a:spLocks noChangeShapeType="1"/>
                </p:cNvSpPr>
                <p:nvPr/>
              </p:nvSpPr>
              <p:spPr bwMode="auto">
                <a:xfrm>
                  <a:off x="1084262" y="4484687"/>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2" name="Line 1319"/>
                <p:cNvSpPr>
                  <a:spLocks noChangeShapeType="1"/>
                </p:cNvSpPr>
                <p:nvPr/>
              </p:nvSpPr>
              <p:spPr bwMode="auto">
                <a:xfrm>
                  <a:off x="1069975" y="4497387"/>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3" name="Line 1320"/>
                <p:cNvSpPr>
                  <a:spLocks noChangeShapeType="1"/>
                </p:cNvSpPr>
                <p:nvPr/>
              </p:nvSpPr>
              <p:spPr bwMode="auto">
                <a:xfrm flipH="1">
                  <a:off x="1069975" y="4497387"/>
                  <a:ext cx="26987"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4" name="Line 1321"/>
                <p:cNvSpPr>
                  <a:spLocks noChangeShapeType="1"/>
                </p:cNvSpPr>
                <p:nvPr/>
              </p:nvSpPr>
              <p:spPr bwMode="auto">
                <a:xfrm>
                  <a:off x="1784350" y="4503737"/>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5" name="Oval 1322"/>
                <p:cNvSpPr>
                  <a:spLocks noChangeArrowheads="1"/>
                </p:cNvSpPr>
                <p:nvPr/>
              </p:nvSpPr>
              <p:spPr bwMode="auto">
                <a:xfrm>
                  <a:off x="1779587" y="4497387"/>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6" name="Oval 1323"/>
                <p:cNvSpPr>
                  <a:spLocks noChangeArrowheads="1"/>
                </p:cNvSpPr>
                <p:nvPr/>
              </p:nvSpPr>
              <p:spPr bwMode="auto">
                <a:xfrm>
                  <a:off x="1779587" y="4589462"/>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7" name="Line 1324"/>
                <p:cNvSpPr>
                  <a:spLocks noChangeShapeType="1"/>
                </p:cNvSpPr>
                <p:nvPr/>
              </p:nvSpPr>
              <p:spPr bwMode="auto">
                <a:xfrm>
                  <a:off x="1762125" y="4552950"/>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8" name="Line 1325"/>
                <p:cNvSpPr>
                  <a:spLocks noChangeShapeType="1"/>
                </p:cNvSpPr>
                <p:nvPr/>
              </p:nvSpPr>
              <p:spPr bwMode="auto">
                <a:xfrm>
                  <a:off x="1784350" y="452120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9" name="Line 1326"/>
                <p:cNvSpPr>
                  <a:spLocks noChangeShapeType="1"/>
                </p:cNvSpPr>
                <p:nvPr/>
              </p:nvSpPr>
              <p:spPr bwMode="auto">
                <a:xfrm>
                  <a:off x="1771650" y="4533900"/>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0" name="Line 1327"/>
                <p:cNvSpPr>
                  <a:spLocks noChangeShapeType="1"/>
                </p:cNvSpPr>
                <p:nvPr/>
              </p:nvSpPr>
              <p:spPr bwMode="auto">
                <a:xfrm flipH="1">
                  <a:off x="1771650" y="4533900"/>
                  <a:ext cx="25400" cy="36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1" name="Line 1328"/>
                <p:cNvSpPr>
                  <a:spLocks noChangeShapeType="1"/>
                </p:cNvSpPr>
                <p:nvPr/>
              </p:nvSpPr>
              <p:spPr bwMode="auto">
                <a:xfrm>
                  <a:off x="1695450" y="4287837"/>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2" name="Oval 1329"/>
                <p:cNvSpPr>
                  <a:spLocks noChangeArrowheads="1"/>
                </p:cNvSpPr>
                <p:nvPr/>
              </p:nvSpPr>
              <p:spPr bwMode="auto">
                <a:xfrm>
                  <a:off x="1692275" y="4281487"/>
                  <a:ext cx="17462" cy="238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3" name="Oval 1330"/>
                <p:cNvSpPr>
                  <a:spLocks noChangeArrowheads="1"/>
                </p:cNvSpPr>
                <p:nvPr/>
              </p:nvSpPr>
              <p:spPr bwMode="auto">
                <a:xfrm>
                  <a:off x="1692275" y="4471987"/>
                  <a:ext cx="17462"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4" name="Line 1331"/>
                <p:cNvSpPr>
                  <a:spLocks noChangeShapeType="1"/>
                </p:cNvSpPr>
                <p:nvPr/>
              </p:nvSpPr>
              <p:spPr bwMode="auto">
                <a:xfrm>
                  <a:off x="1674812" y="4386262"/>
                  <a:ext cx="42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Line 1333"/>
                <p:cNvSpPr>
                  <a:spLocks noChangeShapeType="1"/>
                </p:cNvSpPr>
                <p:nvPr/>
              </p:nvSpPr>
              <p:spPr bwMode="auto">
                <a:xfrm>
                  <a:off x="1695451" y="435454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Line 1334"/>
                <p:cNvSpPr>
                  <a:spLocks noChangeShapeType="1"/>
                </p:cNvSpPr>
                <p:nvPr/>
              </p:nvSpPr>
              <p:spPr bwMode="auto">
                <a:xfrm>
                  <a:off x="1682751" y="4367247"/>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Line 1335"/>
                <p:cNvSpPr>
                  <a:spLocks noChangeShapeType="1"/>
                </p:cNvSpPr>
                <p:nvPr/>
              </p:nvSpPr>
              <p:spPr bwMode="auto">
                <a:xfrm flipH="1">
                  <a:off x="1682751" y="4367247"/>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Line 1336"/>
                <p:cNvSpPr>
                  <a:spLocks noChangeShapeType="1"/>
                </p:cNvSpPr>
                <p:nvPr/>
              </p:nvSpPr>
              <p:spPr bwMode="auto">
                <a:xfrm>
                  <a:off x="1595438" y="4559336"/>
                  <a:ext cx="0" cy="920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Oval 1337"/>
                <p:cNvSpPr>
                  <a:spLocks noChangeArrowheads="1"/>
                </p:cNvSpPr>
                <p:nvPr/>
              </p:nvSpPr>
              <p:spPr bwMode="auto">
                <a:xfrm>
                  <a:off x="1590676" y="4552986"/>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0" name="Oval 1338"/>
                <p:cNvSpPr>
                  <a:spLocks noChangeArrowheads="1"/>
                </p:cNvSpPr>
                <p:nvPr/>
              </p:nvSpPr>
              <p:spPr bwMode="auto">
                <a:xfrm>
                  <a:off x="1590676" y="4645061"/>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1" name="Line 1339"/>
                <p:cNvSpPr>
                  <a:spLocks noChangeShapeType="1"/>
                </p:cNvSpPr>
                <p:nvPr/>
              </p:nvSpPr>
              <p:spPr bwMode="auto">
                <a:xfrm>
                  <a:off x="1573213" y="4608548"/>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Line 1340"/>
                <p:cNvSpPr>
                  <a:spLocks noChangeShapeType="1"/>
                </p:cNvSpPr>
                <p:nvPr/>
              </p:nvSpPr>
              <p:spPr bwMode="auto">
                <a:xfrm>
                  <a:off x="1595438" y="4576798"/>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Line 1341"/>
                <p:cNvSpPr>
                  <a:spLocks noChangeShapeType="1"/>
                </p:cNvSpPr>
                <p:nvPr/>
              </p:nvSpPr>
              <p:spPr bwMode="auto">
                <a:xfrm>
                  <a:off x="1581151" y="4589498"/>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Line 1342"/>
                <p:cNvSpPr>
                  <a:spLocks noChangeShapeType="1"/>
                </p:cNvSpPr>
                <p:nvPr/>
              </p:nvSpPr>
              <p:spPr bwMode="auto">
                <a:xfrm flipH="1">
                  <a:off x="1581151" y="4589498"/>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Line 1343"/>
                <p:cNvSpPr>
                  <a:spLocks noChangeShapeType="1"/>
                </p:cNvSpPr>
                <p:nvPr/>
              </p:nvSpPr>
              <p:spPr bwMode="auto">
                <a:xfrm>
                  <a:off x="1101726" y="4503773"/>
                  <a:ext cx="0" cy="1349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Oval 1344"/>
                <p:cNvSpPr>
                  <a:spLocks noChangeArrowheads="1"/>
                </p:cNvSpPr>
                <p:nvPr/>
              </p:nvSpPr>
              <p:spPr bwMode="auto">
                <a:xfrm>
                  <a:off x="1096963" y="4497423"/>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7" name="Oval 1345"/>
                <p:cNvSpPr>
                  <a:spLocks noChangeArrowheads="1"/>
                </p:cNvSpPr>
                <p:nvPr/>
              </p:nvSpPr>
              <p:spPr bwMode="auto">
                <a:xfrm>
                  <a:off x="1096963" y="4632361"/>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8" name="Line 1346"/>
                <p:cNvSpPr>
                  <a:spLocks noChangeShapeType="1"/>
                </p:cNvSpPr>
                <p:nvPr/>
              </p:nvSpPr>
              <p:spPr bwMode="auto">
                <a:xfrm>
                  <a:off x="1079501" y="4570448"/>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1347"/>
                <p:cNvSpPr>
                  <a:spLocks noChangeShapeType="1"/>
                </p:cNvSpPr>
                <p:nvPr/>
              </p:nvSpPr>
              <p:spPr bwMode="auto">
                <a:xfrm>
                  <a:off x="1101726" y="454028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Line 1348"/>
                <p:cNvSpPr>
                  <a:spLocks noChangeShapeType="1"/>
                </p:cNvSpPr>
                <p:nvPr/>
              </p:nvSpPr>
              <p:spPr bwMode="auto">
                <a:xfrm>
                  <a:off x="1087438" y="4552986"/>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Line 1349"/>
                <p:cNvSpPr>
                  <a:spLocks noChangeShapeType="1"/>
                </p:cNvSpPr>
                <p:nvPr/>
              </p:nvSpPr>
              <p:spPr bwMode="auto">
                <a:xfrm flipH="1">
                  <a:off x="1087438" y="4552986"/>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Line 1350"/>
                <p:cNvSpPr>
                  <a:spLocks noChangeShapeType="1"/>
                </p:cNvSpPr>
                <p:nvPr/>
              </p:nvSpPr>
              <p:spPr bwMode="auto">
                <a:xfrm>
                  <a:off x="1136651" y="4576798"/>
                  <a:ext cx="0" cy="1365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Oval 1351"/>
                <p:cNvSpPr>
                  <a:spLocks noChangeArrowheads="1"/>
                </p:cNvSpPr>
                <p:nvPr/>
              </p:nvSpPr>
              <p:spPr bwMode="auto">
                <a:xfrm>
                  <a:off x="1131888" y="457044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4" name="Oval 1352"/>
                <p:cNvSpPr>
                  <a:spLocks noChangeArrowheads="1"/>
                </p:cNvSpPr>
                <p:nvPr/>
              </p:nvSpPr>
              <p:spPr bwMode="auto">
                <a:xfrm>
                  <a:off x="1131888" y="4706974"/>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5" name="Line 1353"/>
                <p:cNvSpPr>
                  <a:spLocks noChangeShapeType="1"/>
                </p:cNvSpPr>
                <p:nvPr/>
              </p:nvSpPr>
              <p:spPr bwMode="auto">
                <a:xfrm>
                  <a:off x="1114426" y="4645061"/>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1354"/>
                <p:cNvSpPr>
                  <a:spLocks noChangeShapeType="1"/>
                </p:cNvSpPr>
                <p:nvPr/>
              </p:nvSpPr>
              <p:spPr bwMode="auto">
                <a:xfrm>
                  <a:off x="1136651" y="4614899"/>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1355"/>
                <p:cNvSpPr>
                  <a:spLocks noChangeShapeType="1"/>
                </p:cNvSpPr>
                <p:nvPr/>
              </p:nvSpPr>
              <p:spPr bwMode="auto">
                <a:xfrm>
                  <a:off x="1123951" y="4626011"/>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1356"/>
                <p:cNvSpPr>
                  <a:spLocks noChangeShapeType="1"/>
                </p:cNvSpPr>
                <p:nvPr/>
              </p:nvSpPr>
              <p:spPr bwMode="auto">
                <a:xfrm flipH="1">
                  <a:off x="1123951" y="4626011"/>
                  <a:ext cx="254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1357"/>
                <p:cNvSpPr>
                  <a:spLocks noChangeShapeType="1"/>
                </p:cNvSpPr>
                <p:nvPr/>
              </p:nvSpPr>
              <p:spPr bwMode="auto">
                <a:xfrm>
                  <a:off x="1025526" y="4497423"/>
                  <a:ext cx="0" cy="111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Oval 1358"/>
                <p:cNvSpPr>
                  <a:spLocks noChangeArrowheads="1"/>
                </p:cNvSpPr>
                <p:nvPr/>
              </p:nvSpPr>
              <p:spPr bwMode="auto">
                <a:xfrm>
                  <a:off x="1022351" y="4491073"/>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1" name="Oval 1359"/>
                <p:cNvSpPr>
                  <a:spLocks noChangeArrowheads="1"/>
                </p:cNvSpPr>
                <p:nvPr/>
              </p:nvSpPr>
              <p:spPr bwMode="auto">
                <a:xfrm>
                  <a:off x="1022351" y="460219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2" name="Line 1360"/>
                <p:cNvSpPr>
                  <a:spLocks noChangeShapeType="1"/>
                </p:cNvSpPr>
                <p:nvPr/>
              </p:nvSpPr>
              <p:spPr bwMode="auto">
                <a:xfrm>
                  <a:off x="1004888" y="4552986"/>
                  <a:ext cx="428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1361"/>
                <p:cNvSpPr>
                  <a:spLocks noChangeShapeType="1"/>
                </p:cNvSpPr>
                <p:nvPr/>
              </p:nvSpPr>
              <p:spPr bwMode="auto">
                <a:xfrm>
                  <a:off x="1025526" y="452123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1362"/>
                <p:cNvSpPr>
                  <a:spLocks noChangeShapeType="1"/>
                </p:cNvSpPr>
                <p:nvPr/>
              </p:nvSpPr>
              <p:spPr bwMode="auto">
                <a:xfrm>
                  <a:off x="1012826"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1363"/>
                <p:cNvSpPr>
                  <a:spLocks noChangeShapeType="1"/>
                </p:cNvSpPr>
                <p:nvPr/>
              </p:nvSpPr>
              <p:spPr bwMode="auto">
                <a:xfrm flipH="1">
                  <a:off x="1012826"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1364"/>
                <p:cNvSpPr>
                  <a:spLocks noChangeShapeType="1"/>
                </p:cNvSpPr>
                <p:nvPr/>
              </p:nvSpPr>
              <p:spPr bwMode="auto">
                <a:xfrm>
                  <a:off x="1223963" y="4484722"/>
                  <a:ext cx="0" cy="1349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Oval 1365"/>
                <p:cNvSpPr>
                  <a:spLocks noChangeArrowheads="1"/>
                </p:cNvSpPr>
                <p:nvPr/>
              </p:nvSpPr>
              <p:spPr bwMode="auto">
                <a:xfrm>
                  <a:off x="1220788" y="4478372"/>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8" name="Oval 1366"/>
                <p:cNvSpPr>
                  <a:spLocks noChangeArrowheads="1"/>
                </p:cNvSpPr>
                <p:nvPr/>
              </p:nvSpPr>
              <p:spPr bwMode="auto">
                <a:xfrm>
                  <a:off x="1220788" y="4614899"/>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9" name="Line 1367"/>
                <p:cNvSpPr>
                  <a:spLocks noChangeShapeType="1"/>
                </p:cNvSpPr>
                <p:nvPr/>
              </p:nvSpPr>
              <p:spPr bwMode="auto">
                <a:xfrm>
                  <a:off x="1203326" y="4552986"/>
                  <a:ext cx="428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Line 1368"/>
                <p:cNvSpPr>
                  <a:spLocks noChangeShapeType="1"/>
                </p:cNvSpPr>
                <p:nvPr/>
              </p:nvSpPr>
              <p:spPr bwMode="auto">
                <a:xfrm>
                  <a:off x="1223963" y="452123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Line 1369"/>
                <p:cNvSpPr>
                  <a:spLocks noChangeShapeType="1"/>
                </p:cNvSpPr>
                <p:nvPr/>
              </p:nvSpPr>
              <p:spPr bwMode="auto">
                <a:xfrm>
                  <a:off x="1211263"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Line 1370"/>
                <p:cNvSpPr>
                  <a:spLocks noChangeShapeType="1"/>
                </p:cNvSpPr>
                <p:nvPr/>
              </p:nvSpPr>
              <p:spPr bwMode="auto">
                <a:xfrm flipH="1">
                  <a:off x="1211263"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Line 1371"/>
                <p:cNvSpPr>
                  <a:spLocks noChangeShapeType="1"/>
                </p:cNvSpPr>
                <p:nvPr/>
              </p:nvSpPr>
              <p:spPr bwMode="auto">
                <a:xfrm>
                  <a:off x="1898651" y="4608548"/>
                  <a:ext cx="0" cy="1047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Oval 1372"/>
                <p:cNvSpPr>
                  <a:spLocks noChangeArrowheads="1"/>
                </p:cNvSpPr>
                <p:nvPr/>
              </p:nvSpPr>
              <p:spPr bwMode="auto">
                <a:xfrm>
                  <a:off x="1893888" y="4602198"/>
                  <a:ext cx="19050"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5" name="Oval 1373"/>
                <p:cNvSpPr>
                  <a:spLocks noChangeArrowheads="1"/>
                </p:cNvSpPr>
                <p:nvPr/>
              </p:nvSpPr>
              <p:spPr bwMode="auto">
                <a:xfrm>
                  <a:off x="1893888" y="4706974"/>
                  <a:ext cx="19050"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6" name="Line 1374"/>
                <p:cNvSpPr>
                  <a:spLocks noChangeShapeType="1"/>
                </p:cNvSpPr>
                <p:nvPr/>
              </p:nvSpPr>
              <p:spPr bwMode="auto">
                <a:xfrm>
                  <a:off x="1876426" y="4664111"/>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1375"/>
                <p:cNvSpPr>
                  <a:spLocks noChangeShapeType="1"/>
                </p:cNvSpPr>
                <p:nvPr/>
              </p:nvSpPr>
              <p:spPr bwMode="auto">
                <a:xfrm>
                  <a:off x="1898651" y="4632361"/>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1376"/>
                <p:cNvSpPr>
                  <a:spLocks noChangeShapeType="1"/>
                </p:cNvSpPr>
                <p:nvPr/>
              </p:nvSpPr>
              <p:spPr bwMode="auto">
                <a:xfrm>
                  <a:off x="1885951" y="4645061"/>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1377"/>
                <p:cNvSpPr>
                  <a:spLocks noChangeShapeType="1"/>
                </p:cNvSpPr>
                <p:nvPr/>
              </p:nvSpPr>
              <p:spPr bwMode="auto">
                <a:xfrm flipH="1">
                  <a:off x="1885951" y="4645061"/>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1378"/>
                <p:cNvSpPr>
                  <a:spLocks noChangeShapeType="1"/>
                </p:cNvSpPr>
                <p:nvPr/>
              </p:nvSpPr>
              <p:spPr bwMode="auto">
                <a:xfrm>
                  <a:off x="1533526" y="4602198"/>
                  <a:ext cx="0" cy="793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Oval 1379"/>
                <p:cNvSpPr>
                  <a:spLocks noChangeArrowheads="1"/>
                </p:cNvSpPr>
                <p:nvPr/>
              </p:nvSpPr>
              <p:spPr bwMode="auto">
                <a:xfrm>
                  <a:off x="1528763" y="459584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2" name="Oval 1380"/>
                <p:cNvSpPr>
                  <a:spLocks noChangeArrowheads="1"/>
                </p:cNvSpPr>
                <p:nvPr/>
              </p:nvSpPr>
              <p:spPr bwMode="auto">
                <a:xfrm>
                  <a:off x="1528763" y="4675224"/>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3" name="Line 1381"/>
                <p:cNvSpPr>
                  <a:spLocks noChangeShapeType="1"/>
                </p:cNvSpPr>
                <p:nvPr/>
              </p:nvSpPr>
              <p:spPr bwMode="auto">
                <a:xfrm>
                  <a:off x="1511301" y="4645061"/>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1382"/>
                <p:cNvSpPr>
                  <a:spLocks noChangeShapeType="1"/>
                </p:cNvSpPr>
                <p:nvPr/>
              </p:nvSpPr>
              <p:spPr bwMode="auto">
                <a:xfrm>
                  <a:off x="1533526" y="4614899"/>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1383"/>
                <p:cNvSpPr>
                  <a:spLocks noChangeShapeType="1"/>
                </p:cNvSpPr>
                <p:nvPr/>
              </p:nvSpPr>
              <p:spPr bwMode="auto">
                <a:xfrm>
                  <a:off x="1519238" y="4626011"/>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1384"/>
                <p:cNvSpPr>
                  <a:spLocks noChangeShapeType="1"/>
                </p:cNvSpPr>
                <p:nvPr/>
              </p:nvSpPr>
              <p:spPr bwMode="auto">
                <a:xfrm flipH="1">
                  <a:off x="1519238" y="4626011"/>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1385"/>
                <p:cNvSpPr>
                  <a:spLocks noChangeShapeType="1"/>
                </p:cNvSpPr>
                <p:nvPr/>
              </p:nvSpPr>
              <p:spPr bwMode="auto">
                <a:xfrm>
                  <a:off x="1419226" y="4602198"/>
                  <a:ext cx="0" cy="115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Oval 1386"/>
                <p:cNvSpPr>
                  <a:spLocks noChangeArrowheads="1"/>
                </p:cNvSpPr>
                <p:nvPr/>
              </p:nvSpPr>
              <p:spPr bwMode="auto">
                <a:xfrm>
                  <a:off x="1414463" y="459584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9" name="Oval 1387"/>
                <p:cNvSpPr>
                  <a:spLocks noChangeArrowheads="1"/>
                </p:cNvSpPr>
                <p:nvPr/>
              </p:nvSpPr>
              <p:spPr bwMode="auto">
                <a:xfrm>
                  <a:off x="1414463" y="4713324"/>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0" name="Line 1388"/>
                <p:cNvSpPr>
                  <a:spLocks noChangeShapeType="1"/>
                </p:cNvSpPr>
                <p:nvPr/>
              </p:nvSpPr>
              <p:spPr bwMode="auto">
                <a:xfrm>
                  <a:off x="1397001" y="4664111"/>
                  <a:ext cx="428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1389"/>
                <p:cNvSpPr>
                  <a:spLocks noChangeShapeType="1"/>
                </p:cNvSpPr>
                <p:nvPr/>
              </p:nvSpPr>
              <p:spPr bwMode="auto">
                <a:xfrm>
                  <a:off x="1419226" y="4632361"/>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1390"/>
                <p:cNvSpPr>
                  <a:spLocks noChangeShapeType="1"/>
                </p:cNvSpPr>
                <p:nvPr/>
              </p:nvSpPr>
              <p:spPr bwMode="auto">
                <a:xfrm>
                  <a:off x="1404938" y="4645061"/>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1391"/>
                <p:cNvSpPr>
                  <a:spLocks noChangeShapeType="1"/>
                </p:cNvSpPr>
                <p:nvPr/>
              </p:nvSpPr>
              <p:spPr bwMode="auto">
                <a:xfrm flipH="1">
                  <a:off x="1404938" y="4645061"/>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1392"/>
                <p:cNvSpPr>
                  <a:spLocks noChangeShapeType="1"/>
                </p:cNvSpPr>
                <p:nvPr/>
              </p:nvSpPr>
              <p:spPr bwMode="auto">
                <a:xfrm>
                  <a:off x="1617663" y="4510123"/>
                  <a:ext cx="0" cy="793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Oval 1393"/>
                <p:cNvSpPr>
                  <a:spLocks noChangeArrowheads="1"/>
                </p:cNvSpPr>
                <p:nvPr/>
              </p:nvSpPr>
              <p:spPr bwMode="auto">
                <a:xfrm>
                  <a:off x="1612901" y="4503773"/>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6" name="Oval 1394"/>
                <p:cNvSpPr>
                  <a:spLocks noChangeArrowheads="1"/>
                </p:cNvSpPr>
                <p:nvPr/>
              </p:nvSpPr>
              <p:spPr bwMode="auto">
                <a:xfrm>
                  <a:off x="1612901" y="458314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7" name="Line 1395"/>
                <p:cNvSpPr>
                  <a:spLocks noChangeShapeType="1"/>
                </p:cNvSpPr>
                <p:nvPr/>
              </p:nvSpPr>
              <p:spPr bwMode="auto">
                <a:xfrm>
                  <a:off x="1595438" y="4552986"/>
                  <a:ext cx="428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1396"/>
                <p:cNvSpPr>
                  <a:spLocks noChangeShapeType="1"/>
                </p:cNvSpPr>
                <p:nvPr/>
              </p:nvSpPr>
              <p:spPr bwMode="auto">
                <a:xfrm>
                  <a:off x="1617663" y="452123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1397"/>
                <p:cNvSpPr>
                  <a:spLocks noChangeShapeType="1"/>
                </p:cNvSpPr>
                <p:nvPr/>
              </p:nvSpPr>
              <p:spPr bwMode="auto">
                <a:xfrm>
                  <a:off x="1603376"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1398"/>
                <p:cNvSpPr>
                  <a:spLocks noChangeShapeType="1"/>
                </p:cNvSpPr>
                <p:nvPr/>
              </p:nvSpPr>
              <p:spPr bwMode="auto">
                <a:xfrm flipH="1">
                  <a:off x="1603376" y="4533935"/>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1399"/>
                <p:cNvSpPr>
                  <a:spLocks noChangeShapeType="1"/>
                </p:cNvSpPr>
                <p:nvPr/>
              </p:nvSpPr>
              <p:spPr bwMode="auto">
                <a:xfrm>
                  <a:off x="2476501" y="4367247"/>
                  <a:ext cx="0" cy="111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Oval 1400"/>
                <p:cNvSpPr>
                  <a:spLocks noChangeArrowheads="1"/>
                </p:cNvSpPr>
                <p:nvPr/>
              </p:nvSpPr>
              <p:spPr bwMode="auto">
                <a:xfrm>
                  <a:off x="2471738" y="4360897"/>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3" name="Oval 1401"/>
                <p:cNvSpPr>
                  <a:spLocks noChangeArrowheads="1"/>
                </p:cNvSpPr>
                <p:nvPr/>
              </p:nvSpPr>
              <p:spPr bwMode="auto">
                <a:xfrm>
                  <a:off x="2471738" y="4472022"/>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4" name="Line 1402"/>
                <p:cNvSpPr>
                  <a:spLocks noChangeShapeType="1"/>
                </p:cNvSpPr>
                <p:nvPr/>
              </p:nvSpPr>
              <p:spPr bwMode="auto">
                <a:xfrm>
                  <a:off x="2454276" y="4422810"/>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1403"/>
                <p:cNvSpPr>
                  <a:spLocks noChangeShapeType="1"/>
                </p:cNvSpPr>
                <p:nvPr/>
              </p:nvSpPr>
              <p:spPr bwMode="auto">
                <a:xfrm>
                  <a:off x="2476501" y="4392647"/>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1404"/>
                <p:cNvSpPr>
                  <a:spLocks noChangeShapeType="1"/>
                </p:cNvSpPr>
                <p:nvPr/>
              </p:nvSpPr>
              <p:spPr bwMode="auto">
                <a:xfrm>
                  <a:off x="2463801" y="4405347"/>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1405"/>
                <p:cNvSpPr>
                  <a:spLocks noChangeShapeType="1"/>
                </p:cNvSpPr>
                <p:nvPr/>
              </p:nvSpPr>
              <p:spPr bwMode="auto">
                <a:xfrm flipH="1">
                  <a:off x="2463801" y="4405347"/>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1406"/>
                <p:cNvSpPr>
                  <a:spLocks noChangeShapeType="1"/>
                </p:cNvSpPr>
                <p:nvPr/>
              </p:nvSpPr>
              <p:spPr bwMode="auto">
                <a:xfrm>
                  <a:off x="2193926" y="4454560"/>
                  <a:ext cx="0" cy="115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Oval 1407"/>
                <p:cNvSpPr>
                  <a:spLocks noChangeArrowheads="1"/>
                </p:cNvSpPr>
                <p:nvPr/>
              </p:nvSpPr>
              <p:spPr bwMode="auto">
                <a:xfrm>
                  <a:off x="2189163" y="4448210"/>
                  <a:ext cx="19050"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0" name="Oval 1408"/>
                <p:cNvSpPr>
                  <a:spLocks noChangeArrowheads="1"/>
                </p:cNvSpPr>
                <p:nvPr/>
              </p:nvSpPr>
              <p:spPr bwMode="auto">
                <a:xfrm>
                  <a:off x="2189163" y="4564098"/>
                  <a:ext cx="190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1" name="Line 1409"/>
                <p:cNvSpPr>
                  <a:spLocks noChangeShapeType="1"/>
                </p:cNvSpPr>
                <p:nvPr/>
              </p:nvSpPr>
              <p:spPr bwMode="auto">
                <a:xfrm>
                  <a:off x="2171701" y="451488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1410"/>
                <p:cNvSpPr>
                  <a:spLocks noChangeShapeType="1"/>
                </p:cNvSpPr>
                <p:nvPr/>
              </p:nvSpPr>
              <p:spPr bwMode="auto">
                <a:xfrm>
                  <a:off x="2193926" y="448472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1411"/>
                <p:cNvSpPr>
                  <a:spLocks noChangeShapeType="1"/>
                </p:cNvSpPr>
                <p:nvPr/>
              </p:nvSpPr>
              <p:spPr bwMode="auto">
                <a:xfrm>
                  <a:off x="2181226"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1412"/>
                <p:cNvSpPr>
                  <a:spLocks noChangeShapeType="1"/>
                </p:cNvSpPr>
                <p:nvPr/>
              </p:nvSpPr>
              <p:spPr bwMode="auto">
                <a:xfrm flipH="1">
                  <a:off x="2181226"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1413"/>
                <p:cNvSpPr>
                  <a:spLocks noChangeShapeType="1"/>
                </p:cNvSpPr>
                <p:nvPr/>
              </p:nvSpPr>
              <p:spPr bwMode="auto">
                <a:xfrm>
                  <a:off x="1938338" y="4318034"/>
                  <a:ext cx="0" cy="984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Oval 1414"/>
                <p:cNvSpPr>
                  <a:spLocks noChangeArrowheads="1"/>
                </p:cNvSpPr>
                <p:nvPr/>
              </p:nvSpPr>
              <p:spPr bwMode="auto">
                <a:xfrm>
                  <a:off x="1933576" y="4311684"/>
                  <a:ext cx="190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7" name="Oval 1415"/>
                <p:cNvSpPr>
                  <a:spLocks noChangeArrowheads="1"/>
                </p:cNvSpPr>
                <p:nvPr/>
              </p:nvSpPr>
              <p:spPr bwMode="auto">
                <a:xfrm>
                  <a:off x="1933576" y="4410109"/>
                  <a:ext cx="190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8" name="Line 1416"/>
                <p:cNvSpPr>
                  <a:spLocks noChangeShapeType="1"/>
                </p:cNvSpPr>
                <p:nvPr/>
              </p:nvSpPr>
              <p:spPr bwMode="auto">
                <a:xfrm>
                  <a:off x="1916113" y="436724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Line 1417"/>
                <p:cNvSpPr>
                  <a:spLocks noChangeShapeType="1"/>
                </p:cNvSpPr>
                <p:nvPr/>
              </p:nvSpPr>
              <p:spPr bwMode="auto">
                <a:xfrm>
                  <a:off x="1938338" y="4337084"/>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Line 1418"/>
                <p:cNvSpPr>
                  <a:spLocks noChangeShapeType="1"/>
                </p:cNvSpPr>
                <p:nvPr/>
              </p:nvSpPr>
              <p:spPr bwMode="auto">
                <a:xfrm>
                  <a:off x="1925638" y="434978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1" name="Line 1419"/>
                <p:cNvSpPr>
                  <a:spLocks noChangeShapeType="1"/>
                </p:cNvSpPr>
                <p:nvPr/>
              </p:nvSpPr>
              <p:spPr bwMode="auto">
                <a:xfrm flipH="1">
                  <a:off x="1925638" y="434978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Line 1420"/>
                <p:cNvSpPr>
                  <a:spLocks noChangeShapeType="1"/>
                </p:cNvSpPr>
                <p:nvPr/>
              </p:nvSpPr>
              <p:spPr bwMode="auto">
                <a:xfrm>
                  <a:off x="3979863" y="4410109"/>
                  <a:ext cx="0" cy="1301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Oval 1421"/>
                <p:cNvSpPr>
                  <a:spLocks noChangeArrowheads="1"/>
                </p:cNvSpPr>
                <p:nvPr/>
              </p:nvSpPr>
              <p:spPr bwMode="auto">
                <a:xfrm>
                  <a:off x="3975101" y="4405347"/>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4" name="Oval 1422"/>
                <p:cNvSpPr>
                  <a:spLocks noChangeArrowheads="1"/>
                </p:cNvSpPr>
                <p:nvPr/>
              </p:nvSpPr>
              <p:spPr bwMode="auto">
                <a:xfrm>
                  <a:off x="3975101" y="4533935"/>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5" name="Line 1423"/>
                <p:cNvSpPr>
                  <a:spLocks noChangeShapeType="1"/>
                </p:cNvSpPr>
                <p:nvPr/>
              </p:nvSpPr>
              <p:spPr bwMode="auto">
                <a:xfrm>
                  <a:off x="3957638" y="4478372"/>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1424"/>
                <p:cNvSpPr>
                  <a:spLocks noChangeShapeType="1"/>
                </p:cNvSpPr>
                <p:nvPr/>
              </p:nvSpPr>
              <p:spPr bwMode="auto">
                <a:xfrm>
                  <a:off x="3979863" y="444821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7" name="Line 1425"/>
                <p:cNvSpPr>
                  <a:spLocks noChangeShapeType="1"/>
                </p:cNvSpPr>
                <p:nvPr/>
              </p:nvSpPr>
              <p:spPr bwMode="auto">
                <a:xfrm>
                  <a:off x="3965576" y="4459322"/>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8" name="Line 1426"/>
                <p:cNvSpPr>
                  <a:spLocks noChangeShapeType="1"/>
                </p:cNvSpPr>
                <p:nvPr/>
              </p:nvSpPr>
              <p:spPr bwMode="auto">
                <a:xfrm flipH="1">
                  <a:off x="3965576" y="4459322"/>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1427"/>
                <p:cNvSpPr>
                  <a:spLocks noChangeShapeType="1"/>
                </p:cNvSpPr>
                <p:nvPr/>
              </p:nvSpPr>
              <p:spPr bwMode="auto">
                <a:xfrm>
                  <a:off x="3027363" y="4392647"/>
                  <a:ext cx="0" cy="1349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Oval 1428"/>
                <p:cNvSpPr>
                  <a:spLocks noChangeArrowheads="1"/>
                </p:cNvSpPr>
                <p:nvPr/>
              </p:nvSpPr>
              <p:spPr bwMode="auto">
                <a:xfrm>
                  <a:off x="3022601" y="4386297"/>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1" name="Oval 1429"/>
                <p:cNvSpPr>
                  <a:spLocks noChangeArrowheads="1"/>
                </p:cNvSpPr>
                <p:nvPr/>
              </p:nvSpPr>
              <p:spPr bwMode="auto">
                <a:xfrm>
                  <a:off x="3022601" y="4521235"/>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2" name="Line 1430"/>
                <p:cNvSpPr>
                  <a:spLocks noChangeShapeType="1"/>
                </p:cNvSpPr>
                <p:nvPr/>
              </p:nvSpPr>
              <p:spPr bwMode="auto">
                <a:xfrm>
                  <a:off x="3005138" y="4459322"/>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1431"/>
                <p:cNvSpPr>
                  <a:spLocks noChangeShapeType="1"/>
                </p:cNvSpPr>
                <p:nvPr/>
              </p:nvSpPr>
              <p:spPr bwMode="auto">
                <a:xfrm>
                  <a:off x="3027363" y="442916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1432"/>
                <p:cNvSpPr>
                  <a:spLocks noChangeShapeType="1"/>
                </p:cNvSpPr>
                <p:nvPr/>
              </p:nvSpPr>
              <p:spPr bwMode="auto">
                <a:xfrm>
                  <a:off x="3014663" y="4441860"/>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Line 1433"/>
                <p:cNvSpPr>
                  <a:spLocks noChangeShapeType="1"/>
                </p:cNvSpPr>
                <p:nvPr/>
              </p:nvSpPr>
              <p:spPr bwMode="auto">
                <a:xfrm flipH="1">
                  <a:off x="3014663" y="4441860"/>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6" name="Line 1434"/>
                <p:cNvSpPr>
                  <a:spLocks noChangeShapeType="1"/>
                </p:cNvSpPr>
                <p:nvPr/>
              </p:nvSpPr>
              <p:spPr bwMode="auto">
                <a:xfrm>
                  <a:off x="2185988" y="4465672"/>
                  <a:ext cx="0" cy="1365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Oval 1435"/>
                <p:cNvSpPr>
                  <a:spLocks noChangeArrowheads="1"/>
                </p:cNvSpPr>
                <p:nvPr/>
              </p:nvSpPr>
              <p:spPr bwMode="auto">
                <a:xfrm>
                  <a:off x="2181226" y="4459322"/>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8" name="Oval 1436"/>
                <p:cNvSpPr>
                  <a:spLocks noChangeArrowheads="1"/>
                </p:cNvSpPr>
                <p:nvPr/>
              </p:nvSpPr>
              <p:spPr bwMode="auto">
                <a:xfrm>
                  <a:off x="2181226" y="459584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9" name="Line 1437"/>
                <p:cNvSpPr>
                  <a:spLocks noChangeShapeType="1"/>
                </p:cNvSpPr>
                <p:nvPr/>
              </p:nvSpPr>
              <p:spPr bwMode="auto">
                <a:xfrm>
                  <a:off x="2163763" y="453393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1438"/>
                <p:cNvSpPr>
                  <a:spLocks noChangeShapeType="1"/>
                </p:cNvSpPr>
                <p:nvPr/>
              </p:nvSpPr>
              <p:spPr bwMode="auto">
                <a:xfrm>
                  <a:off x="2185988" y="450377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1439"/>
                <p:cNvSpPr>
                  <a:spLocks noChangeShapeType="1"/>
                </p:cNvSpPr>
                <p:nvPr/>
              </p:nvSpPr>
              <p:spPr bwMode="auto">
                <a:xfrm>
                  <a:off x="2171701" y="4514885"/>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1440"/>
                <p:cNvSpPr>
                  <a:spLocks noChangeShapeType="1"/>
                </p:cNvSpPr>
                <p:nvPr/>
              </p:nvSpPr>
              <p:spPr bwMode="auto">
                <a:xfrm flipH="1">
                  <a:off x="2171701" y="4514885"/>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Line 1441"/>
                <p:cNvSpPr>
                  <a:spLocks noChangeShapeType="1"/>
                </p:cNvSpPr>
                <p:nvPr/>
              </p:nvSpPr>
              <p:spPr bwMode="auto">
                <a:xfrm>
                  <a:off x="2600326" y="4256121"/>
                  <a:ext cx="0" cy="185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4" name="Oval 1442"/>
                <p:cNvSpPr>
                  <a:spLocks noChangeArrowheads="1"/>
                </p:cNvSpPr>
                <p:nvPr/>
              </p:nvSpPr>
              <p:spPr bwMode="auto">
                <a:xfrm>
                  <a:off x="2595563" y="425135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5" name="Oval 1443"/>
                <p:cNvSpPr>
                  <a:spLocks noChangeArrowheads="1"/>
                </p:cNvSpPr>
                <p:nvPr/>
              </p:nvSpPr>
              <p:spPr bwMode="auto">
                <a:xfrm>
                  <a:off x="2595563" y="4435510"/>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6" name="Line 1444"/>
                <p:cNvSpPr>
                  <a:spLocks noChangeShapeType="1"/>
                </p:cNvSpPr>
                <p:nvPr/>
              </p:nvSpPr>
              <p:spPr bwMode="auto">
                <a:xfrm>
                  <a:off x="2578101" y="4349784"/>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1445"/>
                <p:cNvSpPr>
                  <a:spLocks noChangeShapeType="1"/>
                </p:cNvSpPr>
                <p:nvPr/>
              </p:nvSpPr>
              <p:spPr bwMode="auto">
                <a:xfrm>
                  <a:off x="2600326" y="4318034"/>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1446"/>
                <p:cNvSpPr>
                  <a:spLocks noChangeShapeType="1"/>
                </p:cNvSpPr>
                <p:nvPr/>
              </p:nvSpPr>
              <p:spPr bwMode="auto">
                <a:xfrm>
                  <a:off x="2586038" y="433073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1447"/>
                <p:cNvSpPr>
                  <a:spLocks noChangeShapeType="1"/>
                </p:cNvSpPr>
                <p:nvPr/>
              </p:nvSpPr>
              <p:spPr bwMode="auto">
                <a:xfrm flipH="1">
                  <a:off x="2586038" y="433073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Line 1448"/>
                <p:cNvSpPr>
                  <a:spLocks noChangeShapeType="1"/>
                </p:cNvSpPr>
                <p:nvPr/>
              </p:nvSpPr>
              <p:spPr bwMode="auto">
                <a:xfrm>
                  <a:off x="1916113" y="4330734"/>
                  <a:ext cx="0" cy="1111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Oval 1449"/>
                <p:cNvSpPr>
                  <a:spLocks noChangeArrowheads="1"/>
                </p:cNvSpPr>
                <p:nvPr/>
              </p:nvSpPr>
              <p:spPr bwMode="auto">
                <a:xfrm>
                  <a:off x="1912938" y="4324384"/>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2" name="Oval 1450"/>
                <p:cNvSpPr>
                  <a:spLocks noChangeArrowheads="1"/>
                </p:cNvSpPr>
                <p:nvPr/>
              </p:nvSpPr>
              <p:spPr bwMode="auto">
                <a:xfrm>
                  <a:off x="1912938" y="4435510"/>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3" name="Line 1451"/>
                <p:cNvSpPr>
                  <a:spLocks noChangeShapeType="1"/>
                </p:cNvSpPr>
                <p:nvPr/>
              </p:nvSpPr>
              <p:spPr bwMode="auto">
                <a:xfrm>
                  <a:off x="1893888" y="438629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1452"/>
                <p:cNvSpPr>
                  <a:spLocks noChangeShapeType="1"/>
                </p:cNvSpPr>
                <p:nvPr/>
              </p:nvSpPr>
              <p:spPr bwMode="auto">
                <a:xfrm>
                  <a:off x="1916113" y="4354546"/>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Line 1453"/>
                <p:cNvSpPr>
                  <a:spLocks noChangeShapeType="1"/>
                </p:cNvSpPr>
                <p:nvPr/>
              </p:nvSpPr>
              <p:spPr bwMode="auto">
                <a:xfrm>
                  <a:off x="1903413" y="4367247"/>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Line 1454"/>
                <p:cNvSpPr>
                  <a:spLocks noChangeShapeType="1"/>
                </p:cNvSpPr>
                <p:nvPr/>
              </p:nvSpPr>
              <p:spPr bwMode="auto">
                <a:xfrm flipH="1">
                  <a:off x="1903413" y="4367247"/>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Line 1455"/>
                <p:cNvSpPr>
                  <a:spLocks noChangeShapeType="1"/>
                </p:cNvSpPr>
                <p:nvPr/>
              </p:nvSpPr>
              <p:spPr bwMode="auto">
                <a:xfrm>
                  <a:off x="1541463" y="4410109"/>
                  <a:ext cx="0" cy="1666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Oval 1456"/>
                <p:cNvSpPr>
                  <a:spLocks noChangeArrowheads="1"/>
                </p:cNvSpPr>
                <p:nvPr/>
              </p:nvSpPr>
              <p:spPr bwMode="auto">
                <a:xfrm>
                  <a:off x="1538288" y="4405347"/>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9" name="Oval 1457"/>
                <p:cNvSpPr>
                  <a:spLocks noChangeArrowheads="1"/>
                </p:cNvSpPr>
                <p:nvPr/>
              </p:nvSpPr>
              <p:spPr bwMode="auto">
                <a:xfrm>
                  <a:off x="1538288" y="457044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0" name="Line 1458"/>
                <p:cNvSpPr>
                  <a:spLocks noChangeShapeType="1"/>
                </p:cNvSpPr>
                <p:nvPr/>
              </p:nvSpPr>
              <p:spPr bwMode="auto">
                <a:xfrm>
                  <a:off x="1519238" y="4497423"/>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Line 1459"/>
                <p:cNvSpPr>
                  <a:spLocks noChangeShapeType="1"/>
                </p:cNvSpPr>
                <p:nvPr/>
              </p:nvSpPr>
              <p:spPr bwMode="auto">
                <a:xfrm>
                  <a:off x="1541463" y="4465672"/>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Line 1460"/>
                <p:cNvSpPr>
                  <a:spLocks noChangeShapeType="1"/>
                </p:cNvSpPr>
                <p:nvPr/>
              </p:nvSpPr>
              <p:spPr bwMode="auto">
                <a:xfrm>
                  <a:off x="1528763" y="4478372"/>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Line 1461"/>
                <p:cNvSpPr>
                  <a:spLocks noChangeShapeType="1"/>
                </p:cNvSpPr>
                <p:nvPr/>
              </p:nvSpPr>
              <p:spPr bwMode="auto">
                <a:xfrm flipH="1">
                  <a:off x="1528763" y="4478372"/>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Line 1462"/>
                <p:cNvSpPr>
                  <a:spLocks noChangeShapeType="1"/>
                </p:cNvSpPr>
                <p:nvPr/>
              </p:nvSpPr>
              <p:spPr bwMode="auto">
                <a:xfrm>
                  <a:off x="2243138" y="4454560"/>
                  <a:ext cx="0" cy="115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Oval 1463"/>
                <p:cNvSpPr>
                  <a:spLocks noChangeArrowheads="1"/>
                </p:cNvSpPr>
                <p:nvPr/>
              </p:nvSpPr>
              <p:spPr bwMode="auto">
                <a:xfrm>
                  <a:off x="2238376" y="4448210"/>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6" name="Oval 1464"/>
                <p:cNvSpPr>
                  <a:spLocks noChangeArrowheads="1"/>
                </p:cNvSpPr>
                <p:nvPr/>
              </p:nvSpPr>
              <p:spPr bwMode="auto">
                <a:xfrm>
                  <a:off x="2238376" y="456409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7" name="Line 1465"/>
                <p:cNvSpPr>
                  <a:spLocks noChangeShapeType="1"/>
                </p:cNvSpPr>
                <p:nvPr/>
              </p:nvSpPr>
              <p:spPr bwMode="auto">
                <a:xfrm>
                  <a:off x="2220913" y="451488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Line 1466"/>
                <p:cNvSpPr>
                  <a:spLocks noChangeShapeType="1"/>
                </p:cNvSpPr>
                <p:nvPr/>
              </p:nvSpPr>
              <p:spPr bwMode="auto">
                <a:xfrm>
                  <a:off x="2243138" y="448472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Line 1467"/>
                <p:cNvSpPr>
                  <a:spLocks noChangeShapeType="1"/>
                </p:cNvSpPr>
                <p:nvPr/>
              </p:nvSpPr>
              <p:spPr bwMode="auto">
                <a:xfrm>
                  <a:off x="2228851"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Line 1468"/>
                <p:cNvSpPr>
                  <a:spLocks noChangeShapeType="1"/>
                </p:cNvSpPr>
                <p:nvPr/>
              </p:nvSpPr>
              <p:spPr bwMode="auto">
                <a:xfrm flipH="1">
                  <a:off x="2228851"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Line 1469"/>
                <p:cNvSpPr>
                  <a:spLocks noChangeShapeType="1"/>
                </p:cNvSpPr>
                <p:nvPr/>
              </p:nvSpPr>
              <p:spPr bwMode="auto">
                <a:xfrm>
                  <a:off x="2290763" y="4300571"/>
                  <a:ext cx="0" cy="1285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Oval 1470"/>
                <p:cNvSpPr>
                  <a:spLocks noChangeArrowheads="1"/>
                </p:cNvSpPr>
                <p:nvPr/>
              </p:nvSpPr>
              <p:spPr bwMode="auto">
                <a:xfrm>
                  <a:off x="2287588" y="4294221"/>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3" name="Oval 1471"/>
                <p:cNvSpPr>
                  <a:spLocks noChangeArrowheads="1"/>
                </p:cNvSpPr>
                <p:nvPr/>
              </p:nvSpPr>
              <p:spPr bwMode="auto">
                <a:xfrm>
                  <a:off x="2287588" y="4422810"/>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4" name="Line 1472"/>
                <p:cNvSpPr>
                  <a:spLocks noChangeShapeType="1"/>
                </p:cNvSpPr>
                <p:nvPr/>
              </p:nvSpPr>
              <p:spPr bwMode="auto">
                <a:xfrm>
                  <a:off x="2268538" y="436724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1473"/>
                <p:cNvSpPr>
                  <a:spLocks noChangeShapeType="1"/>
                </p:cNvSpPr>
                <p:nvPr/>
              </p:nvSpPr>
              <p:spPr bwMode="auto">
                <a:xfrm>
                  <a:off x="2290763" y="4337084"/>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1474"/>
                <p:cNvSpPr>
                  <a:spLocks noChangeShapeType="1"/>
                </p:cNvSpPr>
                <p:nvPr/>
              </p:nvSpPr>
              <p:spPr bwMode="auto">
                <a:xfrm>
                  <a:off x="2278063" y="434978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1475"/>
                <p:cNvSpPr>
                  <a:spLocks noChangeShapeType="1"/>
                </p:cNvSpPr>
                <p:nvPr/>
              </p:nvSpPr>
              <p:spPr bwMode="auto">
                <a:xfrm flipH="1">
                  <a:off x="2278063" y="4349784"/>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1476"/>
                <p:cNvSpPr>
                  <a:spLocks noChangeShapeType="1"/>
                </p:cNvSpPr>
                <p:nvPr/>
              </p:nvSpPr>
              <p:spPr bwMode="auto">
                <a:xfrm>
                  <a:off x="2255838" y="4435510"/>
                  <a:ext cx="0" cy="1539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Oval 1477"/>
                <p:cNvSpPr>
                  <a:spLocks noChangeArrowheads="1"/>
                </p:cNvSpPr>
                <p:nvPr/>
              </p:nvSpPr>
              <p:spPr bwMode="auto">
                <a:xfrm>
                  <a:off x="2251076" y="4429160"/>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0" name="Oval 1478"/>
                <p:cNvSpPr>
                  <a:spLocks noChangeArrowheads="1"/>
                </p:cNvSpPr>
                <p:nvPr/>
              </p:nvSpPr>
              <p:spPr bwMode="auto">
                <a:xfrm>
                  <a:off x="2251076" y="458314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1" name="Line 1479"/>
                <p:cNvSpPr>
                  <a:spLocks noChangeShapeType="1"/>
                </p:cNvSpPr>
                <p:nvPr/>
              </p:nvSpPr>
              <p:spPr bwMode="auto">
                <a:xfrm>
                  <a:off x="2233613" y="451488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Line 1480"/>
                <p:cNvSpPr>
                  <a:spLocks noChangeShapeType="1"/>
                </p:cNvSpPr>
                <p:nvPr/>
              </p:nvSpPr>
              <p:spPr bwMode="auto">
                <a:xfrm>
                  <a:off x="2255838" y="448472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Line 1481"/>
                <p:cNvSpPr>
                  <a:spLocks noChangeShapeType="1"/>
                </p:cNvSpPr>
                <p:nvPr/>
              </p:nvSpPr>
              <p:spPr bwMode="auto">
                <a:xfrm>
                  <a:off x="2243138" y="4497423"/>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Line 1482"/>
                <p:cNvSpPr>
                  <a:spLocks noChangeShapeType="1"/>
                </p:cNvSpPr>
                <p:nvPr/>
              </p:nvSpPr>
              <p:spPr bwMode="auto">
                <a:xfrm flipH="1">
                  <a:off x="2243138" y="4497423"/>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Line 1483"/>
                <p:cNvSpPr>
                  <a:spLocks noChangeShapeType="1"/>
                </p:cNvSpPr>
                <p:nvPr/>
              </p:nvSpPr>
              <p:spPr bwMode="auto">
                <a:xfrm>
                  <a:off x="2282826" y="4238658"/>
                  <a:ext cx="0" cy="1778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Oval 1484"/>
                <p:cNvSpPr>
                  <a:spLocks noChangeArrowheads="1"/>
                </p:cNvSpPr>
                <p:nvPr/>
              </p:nvSpPr>
              <p:spPr bwMode="auto">
                <a:xfrm>
                  <a:off x="2278063" y="423230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7" name="Oval 1485"/>
                <p:cNvSpPr>
                  <a:spLocks noChangeArrowheads="1"/>
                </p:cNvSpPr>
                <p:nvPr/>
              </p:nvSpPr>
              <p:spPr bwMode="auto">
                <a:xfrm>
                  <a:off x="2278063" y="4410109"/>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8" name="Line 1486"/>
                <p:cNvSpPr>
                  <a:spLocks noChangeShapeType="1"/>
                </p:cNvSpPr>
                <p:nvPr/>
              </p:nvSpPr>
              <p:spPr bwMode="auto">
                <a:xfrm>
                  <a:off x="2260601" y="4330734"/>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Line 1487"/>
                <p:cNvSpPr>
                  <a:spLocks noChangeShapeType="1"/>
                </p:cNvSpPr>
                <p:nvPr/>
              </p:nvSpPr>
              <p:spPr bwMode="auto">
                <a:xfrm>
                  <a:off x="2282826" y="4300571"/>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Line 1488"/>
                <p:cNvSpPr>
                  <a:spLocks noChangeShapeType="1"/>
                </p:cNvSpPr>
                <p:nvPr/>
              </p:nvSpPr>
              <p:spPr bwMode="auto">
                <a:xfrm>
                  <a:off x="2268538" y="4311684"/>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Line 1489"/>
                <p:cNvSpPr>
                  <a:spLocks noChangeShapeType="1"/>
                </p:cNvSpPr>
                <p:nvPr/>
              </p:nvSpPr>
              <p:spPr bwMode="auto">
                <a:xfrm flipH="1">
                  <a:off x="2268538" y="4311684"/>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Line 1490"/>
                <p:cNvSpPr>
                  <a:spLocks noChangeShapeType="1"/>
                </p:cNvSpPr>
                <p:nvPr/>
              </p:nvSpPr>
              <p:spPr bwMode="auto">
                <a:xfrm>
                  <a:off x="1898651" y="4337084"/>
                  <a:ext cx="0" cy="1349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Oval 1491"/>
                <p:cNvSpPr>
                  <a:spLocks noChangeArrowheads="1"/>
                </p:cNvSpPr>
                <p:nvPr/>
              </p:nvSpPr>
              <p:spPr bwMode="auto">
                <a:xfrm>
                  <a:off x="1893888" y="4330734"/>
                  <a:ext cx="19050"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4" name="Oval 1492"/>
                <p:cNvSpPr>
                  <a:spLocks noChangeArrowheads="1"/>
                </p:cNvSpPr>
                <p:nvPr/>
              </p:nvSpPr>
              <p:spPr bwMode="auto">
                <a:xfrm>
                  <a:off x="1893888" y="4465672"/>
                  <a:ext cx="190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5" name="Line 1493"/>
                <p:cNvSpPr>
                  <a:spLocks noChangeShapeType="1"/>
                </p:cNvSpPr>
                <p:nvPr/>
              </p:nvSpPr>
              <p:spPr bwMode="auto">
                <a:xfrm>
                  <a:off x="1876426" y="4405347"/>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Line 1494"/>
                <p:cNvSpPr>
                  <a:spLocks noChangeShapeType="1"/>
                </p:cNvSpPr>
                <p:nvPr/>
              </p:nvSpPr>
              <p:spPr bwMode="auto">
                <a:xfrm>
                  <a:off x="1898651" y="4373597"/>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Line 1495"/>
                <p:cNvSpPr>
                  <a:spLocks noChangeShapeType="1"/>
                </p:cNvSpPr>
                <p:nvPr/>
              </p:nvSpPr>
              <p:spPr bwMode="auto">
                <a:xfrm>
                  <a:off x="1885951" y="4386297"/>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Line 1496"/>
                <p:cNvSpPr>
                  <a:spLocks noChangeShapeType="1"/>
                </p:cNvSpPr>
                <p:nvPr/>
              </p:nvSpPr>
              <p:spPr bwMode="auto">
                <a:xfrm flipH="1">
                  <a:off x="1885951" y="4386297"/>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1497"/>
                <p:cNvSpPr>
                  <a:spLocks noChangeShapeType="1"/>
                </p:cNvSpPr>
                <p:nvPr/>
              </p:nvSpPr>
              <p:spPr bwMode="auto">
                <a:xfrm>
                  <a:off x="1590676" y="4510123"/>
                  <a:ext cx="0" cy="122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Oval 1498"/>
                <p:cNvSpPr>
                  <a:spLocks noChangeArrowheads="1"/>
                </p:cNvSpPr>
                <p:nvPr/>
              </p:nvSpPr>
              <p:spPr bwMode="auto">
                <a:xfrm>
                  <a:off x="1585913" y="4503773"/>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Oval 1499"/>
                <p:cNvSpPr>
                  <a:spLocks noChangeArrowheads="1"/>
                </p:cNvSpPr>
                <p:nvPr/>
              </p:nvSpPr>
              <p:spPr bwMode="auto">
                <a:xfrm>
                  <a:off x="1585913" y="4626011"/>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2" name="Line 1500"/>
                <p:cNvSpPr>
                  <a:spLocks noChangeShapeType="1"/>
                </p:cNvSpPr>
                <p:nvPr/>
              </p:nvSpPr>
              <p:spPr bwMode="auto">
                <a:xfrm>
                  <a:off x="1568451" y="4570448"/>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1501"/>
                <p:cNvSpPr>
                  <a:spLocks noChangeShapeType="1"/>
                </p:cNvSpPr>
                <p:nvPr/>
              </p:nvSpPr>
              <p:spPr bwMode="auto">
                <a:xfrm>
                  <a:off x="1590676" y="454028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Line 1502"/>
                <p:cNvSpPr>
                  <a:spLocks noChangeShapeType="1"/>
                </p:cNvSpPr>
                <p:nvPr/>
              </p:nvSpPr>
              <p:spPr bwMode="auto">
                <a:xfrm>
                  <a:off x="1577976" y="4552986"/>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Line 1503"/>
                <p:cNvSpPr>
                  <a:spLocks noChangeShapeType="1"/>
                </p:cNvSpPr>
                <p:nvPr/>
              </p:nvSpPr>
              <p:spPr bwMode="auto">
                <a:xfrm flipH="1">
                  <a:off x="1577976" y="4552986"/>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Line 1504"/>
                <p:cNvSpPr>
                  <a:spLocks noChangeShapeType="1"/>
                </p:cNvSpPr>
                <p:nvPr/>
              </p:nvSpPr>
              <p:spPr bwMode="auto">
                <a:xfrm>
                  <a:off x="1771651" y="4472022"/>
                  <a:ext cx="0" cy="123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Oval 1505"/>
                <p:cNvSpPr>
                  <a:spLocks noChangeArrowheads="1"/>
                </p:cNvSpPr>
                <p:nvPr/>
              </p:nvSpPr>
              <p:spPr bwMode="auto">
                <a:xfrm>
                  <a:off x="1766888" y="4465672"/>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8" name="Oval 1506"/>
                <p:cNvSpPr>
                  <a:spLocks noChangeArrowheads="1"/>
                </p:cNvSpPr>
                <p:nvPr/>
              </p:nvSpPr>
              <p:spPr bwMode="auto">
                <a:xfrm>
                  <a:off x="1766888" y="458949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Line 1507"/>
                <p:cNvSpPr>
                  <a:spLocks noChangeShapeType="1"/>
                </p:cNvSpPr>
                <p:nvPr/>
              </p:nvSpPr>
              <p:spPr bwMode="auto">
                <a:xfrm>
                  <a:off x="1749426" y="453393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1508"/>
                <p:cNvSpPr>
                  <a:spLocks noChangeShapeType="1"/>
                </p:cNvSpPr>
                <p:nvPr/>
              </p:nvSpPr>
              <p:spPr bwMode="auto">
                <a:xfrm>
                  <a:off x="1771651" y="4503773"/>
                  <a:ext cx="0" cy="603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Line 1509"/>
                <p:cNvSpPr>
                  <a:spLocks noChangeShapeType="1"/>
                </p:cNvSpPr>
                <p:nvPr/>
              </p:nvSpPr>
              <p:spPr bwMode="auto">
                <a:xfrm>
                  <a:off x="1757363" y="4514885"/>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Line 1510"/>
                <p:cNvSpPr>
                  <a:spLocks noChangeShapeType="1"/>
                </p:cNvSpPr>
                <p:nvPr/>
              </p:nvSpPr>
              <p:spPr bwMode="auto">
                <a:xfrm flipH="1">
                  <a:off x="1757363" y="4514885"/>
                  <a:ext cx="269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Line 1511"/>
                <p:cNvSpPr>
                  <a:spLocks noChangeShapeType="1"/>
                </p:cNvSpPr>
                <p:nvPr/>
              </p:nvSpPr>
              <p:spPr bwMode="auto">
                <a:xfrm>
                  <a:off x="3719513" y="4448210"/>
                  <a:ext cx="0" cy="1285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Oval 1512"/>
                <p:cNvSpPr>
                  <a:spLocks noChangeArrowheads="1"/>
                </p:cNvSpPr>
                <p:nvPr/>
              </p:nvSpPr>
              <p:spPr bwMode="auto">
                <a:xfrm>
                  <a:off x="3714751" y="4441860"/>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Oval 1513"/>
                <p:cNvSpPr>
                  <a:spLocks noChangeArrowheads="1"/>
                </p:cNvSpPr>
                <p:nvPr/>
              </p:nvSpPr>
              <p:spPr bwMode="auto">
                <a:xfrm>
                  <a:off x="3714751" y="4570448"/>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6" name="Line 1514"/>
                <p:cNvSpPr>
                  <a:spLocks noChangeShapeType="1"/>
                </p:cNvSpPr>
                <p:nvPr/>
              </p:nvSpPr>
              <p:spPr bwMode="auto">
                <a:xfrm>
                  <a:off x="3697288" y="451488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Line 1515"/>
                <p:cNvSpPr>
                  <a:spLocks noChangeShapeType="1"/>
                </p:cNvSpPr>
                <p:nvPr/>
              </p:nvSpPr>
              <p:spPr bwMode="auto">
                <a:xfrm>
                  <a:off x="3719513" y="448472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1516"/>
                <p:cNvSpPr>
                  <a:spLocks noChangeShapeType="1"/>
                </p:cNvSpPr>
                <p:nvPr/>
              </p:nvSpPr>
              <p:spPr bwMode="auto">
                <a:xfrm>
                  <a:off x="3706813" y="4497423"/>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Line 1517"/>
                <p:cNvSpPr>
                  <a:spLocks noChangeShapeType="1"/>
                </p:cNvSpPr>
                <p:nvPr/>
              </p:nvSpPr>
              <p:spPr bwMode="auto">
                <a:xfrm flipH="1">
                  <a:off x="3706813" y="4497423"/>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Line 1518"/>
                <p:cNvSpPr>
                  <a:spLocks noChangeShapeType="1"/>
                </p:cNvSpPr>
                <p:nvPr/>
              </p:nvSpPr>
              <p:spPr bwMode="auto">
                <a:xfrm>
                  <a:off x="2789238" y="4491073"/>
                  <a:ext cx="0" cy="123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Oval 1519"/>
                <p:cNvSpPr>
                  <a:spLocks noChangeArrowheads="1"/>
                </p:cNvSpPr>
                <p:nvPr/>
              </p:nvSpPr>
              <p:spPr bwMode="auto">
                <a:xfrm>
                  <a:off x="2784476" y="4484722"/>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2" name="Oval 1520"/>
                <p:cNvSpPr>
                  <a:spLocks noChangeArrowheads="1"/>
                </p:cNvSpPr>
                <p:nvPr/>
              </p:nvSpPr>
              <p:spPr bwMode="auto">
                <a:xfrm>
                  <a:off x="2784476" y="460854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3" name="Line 1521"/>
                <p:cNvSpPr>
                  <a:spLocks noChangeShapeType="1"/>
                </p:cNvSpPr>
                <p:nvPr/>
              </p:nvSpPr>
              <p:spPr bwMode="auto">
                <a:xfrm>
                  <a:off x="2767013" y="4552986"/>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Line 1522"/>
                <p:cNvSpPr>
                  <a:spLocks noChangeShapeType="1"/>
                </p:cNvSpPr>
                <p:nvPr/>
              </p:nvSpPr>
              <p:spPr bwMode="auto">
                <a:xfrm>
                  <a:off x="2789238" y="452123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Line 1523"/>
                <p:cNvSpPr>
                  <a:spLocks noChangeShapeType="1"/>
                </p:cNvSpPr>
                <p:nvPr/>
              </p:nvSpPr>
              <p:spPr bwMode="auto">
                <a:xfrm>
                  <a:off x="2776538" y="4533935"/>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Line 1524"/>
                <p:cNvSpPr>
                  <a:spLocks noChangeShapeType="1"/>
                </p:cNvSpPr>
                <p:nvPr/>
              </p:nvSpPr>
              <p:spPr bwMode="auto">
                <a:xfrm flipH="1">
                  <a:off x="2776538" y="4533935"/>
                  <a:ext cx="2540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Line 1525"/>
                <p:cNvSpPr>
                  <a:spLocks noChangeShapeType="1"/>
                </p:cNvSpPr>
                <p:nvPr/>
              </p:nvSpPr>
              <p:spPr bwMode="auto">
                <a:xfrm>
                  <a:off x="2066926" y="4429160"/>
                  <a:ext cx="0" cy="1730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Oval 1526"/>
                <p:cNvSpPr>
                  <a:spLocks noChangeArrowheads="1"/>
                </p:cNvSpPr>
                <p:nvPr/>
              </p:nvSpPr>
              <p:spPr bwMode="auto">
                <a:xfrm>
                  <a:off x="2062163" y="4422810"/>
                  <a:ext cx="174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Oval 1527"/>
                <p:cNvSpPr>
                  <a:spLocks noChangeArrowheads="1"/>
                </p:cNvSpPr>
                <p:nvPr/>
              </p:nvSpPr>
              <p:spPr bwMode="auto">
                <a:xfrm>
                  <a:off x="2062163" y="4595848"/>
                  <a:ext cx="174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0" name="Line 1528"/>
                <p:cNvSpPr>
                  <a:spLocks noChangeShapeType="1"/>
                </p:cNvSpPr>
                <p:nvPr/>
              </p:nvSpPr>
              <p:spPr bwMode="auto">
                <a:xfrm>
                  <a:off x="2044701" y="451488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Line 1529"/>
                <p:cNvSpPr>
                  <a:spLocks noChangeShapeType="1"/>
                </p:cNvSpPr>
                <p:nvPr/>
              </p:nvSpPr>
              <p:spPr bwMode="auto">
                <a:xfrm>
                  <a:off x="2066926" y="448472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Line 1530"/>
                <p:cNvSpPr>
                  <a:spLocks noChangeShapeType="1"/>
                </p:cNvSpPr>
                <p:nvPr/>
              </p:nvSpPr>
              <p:spPr bwMode="auto">
                <a:xfrm>
                  <a:off x="2052638"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1531"/>
                <p:cNvSpPr>
                  <a:spLocks noChangeShapeType="1"/>
                </p:cNvSpPr>
                <p:nvPr/>
              </p:nvSpPr>
              <p:spPr bwMode="auto">
                <a:xfrm flipH="1">
                  <a:off x="2052638" y="4497423"/>
                  <a:ext cx="269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1" name="Line 1540"/>
              <p:cNvSpPr>
                <a:spLocks noChangeShapeType="1"/>
              </p:cNvSpPr>
              <p:nvPr/>
            </p:nvSpPr>
            <p:spPr bwMode="auto">
              <a:xfrm flipV="1">
                <a:off x="1025501" y="4410095"/>
                <a:ext cx="2954255" cy="1492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489" name="Group 2488"/>
          <p:cNvGrpSpPr/>
          <p:nvPr/>
        </p:nvGrpSpPr>
        <p:grpSpPr>
          <a:xfrm>
            <a:off x="773487" y="1920037"/>
            <a:ext cx="3948435" cy="1293834"/>
            <a:chOff x="623565" y="3498850"/>
            <a:chExt cx="4797747" cy="1293834"/>
          </a:xfrm>
        </p:grpSpPr>
        <p:grpSp>
          <p:nvGrpSpPr>
            <p:cNvPr id="2464" name="Group 2463"/>
            <p:cNvGrpSpPr/>
            <p:nvPr/>
          </p:nvGrpSpPr>
          <p:grpSpPr>
            <a:xfrm>
              <a:off x="623565" y="3498850"/>
              <a:ext cx="4797747" cy="1293812"/>
              <a:chOff x="623565" y="3498850"/>
              <a:chExt cx="4797747" cy="1293812"/>
            </a:xfrm>
          </p:grpSpPr>
          <p:sp>
            <p:nvSpPr>
              <p:cNvPr id="1659" name="Line 935"/>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2" name="Line 938"/>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5" name="Line 951"/>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1" name="Line 1238"/>
              <p:cNvSpPr>
                <a:spLocks noChangeShapeType="1"/>
              </p:cNvSpPr>
              <p:nvPr/>
            </p:nvSpPr>
            <p:spPr bwMode="auto">
              <a:xfrm>
                <a:off x="62547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2" name="Line 1239"/>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3" name="Line 1240"/>
              <p:cNvSpPr>
                <a:spLocks noChangeShapeType="1"/>
              </p:cNvSpPr>
              <p:nvPr/>
            </p:nvSpPr>
            <p:spPr bwMode="auto">
              <a:xfrm flipV="1">
                <a:off x="5421312"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4" name="Line 1241"/>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5" name="Line 1242"/>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6" name="Line 1243"/>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7" name="Line 1244"/>
              <p:cNvSpPr>
                <a:spLocks noChangeShapeType="1"/>
              </p:cNvSpPr>
              <p:nvPr/>
            </p:nvSpPr>
            <p:spPr bwMode="auto">
              <a:xfrm flipV="1">
                <a:off x="1992312"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8" name="Line 1245"/>
              <p:cNvSpPr>
                <a:spLocks noChangeShapeType="1"/>
              </p:cNvSpPr>
              <p:nvPr/>
            </p:nvSpPr>
            <p:spPr bwMode="auto">
              <a:xfrm>
                <a:off x="1992312"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9" name="Line 1246"/>
              <p:cNvSpPr>
                <a:spLocks noChangeShapeType="1"/>
              </p:cNvSpPr>
              <p:nvPr/>
            </p:nvSpPr>
            <p:spPr bwMode="auto">
              <a:xfrm flipV="1">
                <a:off x="3362325"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0" name="Line 1247"/>
              <p:cNvSpPr>
                <a:spLocks noChangeShapeType="1"/>
              </p:cNvSpPr>
              <p:nvPr/>
            </p:nvSpPr>
            <p:spPr bwMode="auto">
              <a:xfrm>
                <a:off x="3362325"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1" name="Line 1248"/>
              <p:cNvSpPr>
                <a:spLocks noChangeShapeType="1"/>
              </p:cNvSpPr>
              <p:nvPr/>
            </p:nvSpPr>
            <p:spPr bwMode="auto">
              <a:xfrm flipV="1">
                <a:off x="4732337"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2" name="Line 1249"/>
              <p:cNvSpPr>
                <a:spLocks noChangeShapeType="1"/>
              </p:cNvSpPr>
              <p:nvPr/>
            </p:nvSpPr>
            <p:spPr bwMode="auto">
              <a:xfrm>
                <a:off x="4732337"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3" name="Line 1250"/>
              <p:cNvSpPr>
                <a:spLocks noChangeShapeType="1"/>
              </p:cNvSpPr>
              <p:nvPr/>
            </p:nvSpPr>
            <p:spPr bwMode="auto">
              <a:xfrm>
                <a:off x="625475" y="420052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4" name="Line 1251"/>
              <p:cNvSpPr>
                <a:spLocks noChangeShapeType="1"/>
              </p:cNvSpPr>
              <p:nvPr/>
            </p:nvSpPr>
            <p:spPr bwMode="auto">
              <a:xfrm flipH="1">
                <a:off x="5372100" y="4200525"/>
                <a:ext cx="49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5" name="Line 1252"/>
              <p:cNvSpPr>
                <a:spLocks noChangeShapeType="1"/>
              </p:cNvSpPr>
              <p:nvPr/>
            </p:nvSpPr>
            <p:spPr bwMode="auto">
              <a:xfrm>
                <a:off x="625475" y="361632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6" name="Line 1253"/>
              <p:cNvSpPr>
                <a:spLocks noChangeShapeType="1"/>
              </p:cNvSpPr>
              <p:nvPr/>
            </p:nvSpPr>
            <p:spPr bwMode="auto">
              <a:xfrm flipH="1">
                <a:off x="5372100" y="3616325"/>
                <a:ext cx="49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8" name="Line 1255"/>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9" name="Line 1256"/>
              <p:cNvSpPr>
                <a:spLocks noChangeShapeType="1"/>
              </p:cNvSpPr>
              <p:nvPr/>
            </p:nvSpPr>
            <p:spPr bwMode="auto">
              <a:xfrm flipV="1">
                <a:off x="5421312"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0" name="Line 1257"/>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80" name="Line 1559"/>
            <p:cNvSpPr>
              <a:spLocks noChangeShapeType="1"/>
            </p:cNvSpPr>
            <p:nvPr/>
          </p:nvSpPr>
          <p:spPr bwMode="auto">
            <a:xfrm>
              <a:off x="625462" y="4792684"/>
              <a:ext cx="47957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72" name="TextBox 2471"/>
          <p:cNvSpPr txBox="1">
            <a:spLocks noChangeArrowheads="1"/>
          </p:cNvSpPr>
          <p:nvPr/>
        </p:nvSpPr>
        <p:spPr bwMode="auto">
          <a:xfrm rot="16200000">
            <a:off x="-558905" y="2345823"/>
            <a:ext cx="1793825" cy="523220"/>
          </a:xfrm>
          <a:prstGeom prst="rect">
            <a:avLst/>
          </a:prstGeom>
          <a:noFill/>
          <a:ln w="9525">
            <a:noFill/>
            <a:miter lim="800000"/>
            <a:headEnd/>
            <a:tailEnd/>
          </a:ln>
        </p:spPr>
        <p:txBody>
          <a:bodyPr wrap="square">
            <a:spAutoFit/>
          </a:bodyPr>
          <a:lstStyle/>
          <a:p>
            <a:pPr algn="ctr"/>
            <a:r>
              <a:rPr lang="en-GB" sz="1400" dirty="0">
                <a:cs typeface="Arial" charset="0"/>
              </a:rPr>
              <a:t>room-position response probability</a:t>
            </a:r>
            <a:endParaRPr lang="en-US" sz="1400" dirty="0">
              <a:cs typeface="Arial" charset="0"/>
            </a:endParaRPr>
          </a:p>
        </p:txBody>
      </p:sp>
      <p:grpSp>
        <p:nvGrpSpPr>
          <p:cNvPr id="2476" name="Group 2475"/>
          <p:cNvGrpSpPr/>
          <p:nvPr/>
        </p:nvGrpSpPr>
        <p:grpSpPr>
          <a:xfrm>
            <a:off x="441509" y="1918266"/>
            <a:ext cx="463989" cy="865276"/>
            <a:chOff x="330705" y="2204864"/>
            <a:chExt cx="349668" cy="865276"/>
          </a:xfrm>
        </p:grpSpPr>
        <p:sp>
          <p:nvSpPr>
            <p:cNvPr id="2477" name="TextBox 51"/>
            <p:cNvSpPr txBox="1">
              <a:spLocks noChangeArrowheads="1"/>
            </p:cNvSpPr>
            <p:nvPr/>
          </p:nvSpPr>
          <p:spPr bwMode="auto">
            <a:xfrm>
              <a:off x="336745" y="2793141"/>
              <a:ext cx="294771" cy="276999"/>
            </a:xfrm>
            <a:prstGeom prst="rect">
              <a:avLst/>
            </a:prstGeom>
            <a:noFill/>
            <a:ln w="9525">
              <a:noFill/>
              <a:miter lim="800000"/>
              <a:headEnd/>
              <a:tailEnd/>
            </a:ln>
          </p:spPr>
          <p:txBody>
            <a:bodyPr wrap="square">
              <a:spAutoFit/>
            </a:bodyPr>
            <a:lstStyle/>
            <a:p>
              <a:pPr algn="ctr"/>
              <a:r>
                <a:rPr lang="en-GB" sz="1200" dirty="0" smtClean="0">
                  <a:cs typeface="Arial" charset="0"/>
                </a:rPr>
                <a:t>.5</a:t>
              </a:r>
              <a:endParaRPr lang="en-GB" sz="1200" dirty="0">
                <a:cs typeface="Arial" charset="0"/>
              </a:endParaRPr>
            </a:p>
          </p:txBody>
        </p:sp>
        <p:sp>
          <p:nvSpPr>
            <p:cNvPr id="2478" name="TextBox 53"/>
            <p:cNvSpPr txBox="1">
              <a:spLocks noChangeArrowheads="1"/>
            </p:cNvSpPr>
            <p:nvPr/>
          </p:nvSpPr>
          <p:spPr bwMode="auto">
            <a:xfrm>
              <a:off x="330705" y="2204864"/>
              <a:ext cx="349668" cy="276999"/>
            </a:xfrm>
            <a:prstGeom prst="rect">
              <a:avLst/>
            </a:prstGeom>
            <a:noFill/>
            <a:ln w="9525">
              <a:noFill/>
              <a:miter lim="800000"/>
              <a:headEnd/>
              <a:tailEnd/>
            </a:ln>
          </p:spPr>
          <p:txBody>
            <a:bodyPr wrap="square">
              <a:spAutoFit/>
            </a:bodyPr>
            <a:lstStyle/>
            <a:p>
              <a:pPr algn="ctr"/>
              <a:r>
                <a:rPr lang="en-GB" sz="1200" dirty="0" smtClean="0">
                  <a:cs typeface="Arial" charset="0"/>
                </a:rPr>
                <a:t>1</a:t>
              </a:r>
              <a:endParaRPr lang="en-GB" sz="1200" dirty="0">
                <a:cs typeface="Arial" charset="0"/>
              </a:endParaRPr>
            </a:p>
          </p:txBody>
        </p:sp>
      </p:grpSp>
      <p:sp>
        <p:nvSpPr>
          <p:cNvPr id="2483" name="TextBox 2482"/>
          <p:cNvSpPr txBox="1"/>
          <p:nvPr/>
        </p:nvSpPr>
        <p:spPr>
          <a:xfrm>
            <a:off x="905497" y="2066211"/>
            <a:ext cx="392691" cy="276999"/>
          </a:xfrm>
          <a:prstGeom prst="rect">
            <a:avLst/>
          </a:prstGeom>
          <a:noFill/>
        </p:spPr>
        <p:txBody>
          <a:bodyPr wrap="square" rtlCol="0">
            <a:spAutoFit/>
          </a:bodyPr>
          <a:lstStyle/>
          <a:p>
            <a:pPr algn="ctr"/>
            <a:r>
              <a:rPr lang="en-GB" sz="1200" dirty="0" smtClean="0"/>
              <a:t>SO</a:t>
            </a:r>
            <a:endParaRPr lang="en-US" sz="1200" baseline="50000" dirty="0"/>
          </a:p>
        </p:txBody>
      </p:sp>
      <p:sp>
        <p:nvSpPr>
          <p:cNvPr id="3" name="Text Placeholder 2"/>
          <p:cNvSpPr>
            <a:spLocks noGrp="1"/>
          </p:cNvSpPr>
          <p:nvPr>
            <p:ph type="body" idx="1"/>
          </p:nvPr>
        </p:nvSpPr>
        <p:spPr>
          <a:xfrm>
            <a:off x="502649" y="1461302"/>
            <a:ext cx="4040188" cy="453727"/>
          </a:xfrm>
        </p:spPr>
        <p:txBody>
          <a:bodyPr/>
          <a:lstStyle/>
          <a:p>
            <a:pPr algn="ctr"/>
            <a:r>
              <a:rPr lang="en-GB" dirty="0" smtClean="0"/>
              <a:t>Diotic</a:t>
            </a:r>
            <a:endParaRPr lang="en-GB" dirty="0"/>
          </a:p>
        </p:txBody>
      </p:sp>
      <p:sp>
        <p:nvSpPr>
          <p:cNvPr id="1454" name="Rectangle 933"/>
          <p:cNvSpPr>
            <a:spLocks noChangeArrowheads="1"/>
          </p:cNvSpPr>
          <p:nvPr/>
        </p:nvSpPr>
        <p:spPr bwMode="auto">
          <a:xfrm>
            <a:off x="4748858" y="1423854"/>
            <a:ext cx="4042957" cy="129381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3" name="TextBox 1862"/>
          <p:cNvSpPr txBox="1"/>
          <p:nvPr/>
        </p:nvSpPr>
        <p:spPr>
          <a:xfrm>
            <a:off x="5021075" y="2066211"/>
            <a:ext cx="402660" cy="276999"/>
          </a:xfrm>
          <a:prstGeom prst="rect">
            <a:avLst/>
          </a:prstGeom>
          <a:noFill/>
        </p:spPr>
        <p:txBody>
          <a:bodyPr wrap="square" rtlCol="0">
            <a:spAutoFit/>
          </a:bodyPr>
          <a:lstStyle/>
          <a:p>
            <a:pPr algn="ctr"/>
            <a:r>
              <a:rPr lang="en-GB" sz="1200" dirty="0" smtClean="0"/>
              <a:t>SO</a:t>
            </a:r>
            <a:endParaRPr lang="en-US" sz="1200" baseline="50000" dirty="0"/>
          </a:p>
        </p:txBody>
      </p:sp>
      <p:grpSp>
        <p:nvGrpSpPr>
          <p:cNvPr id="2007" name="Group 2006"/>
          <p:cNvGrpSpPr/>
          <p:nvPr/>
        </p:nvGrpSpPr>
        <p:grpSpPr>
          <a:xfrm>
            <a:off x="5732358" y="2255004"/>
            <a:ext cx="2975022" cy="863601"/>
            <a:chOff x="1466858" y="3833817"/>
            <a:chExt cx="3529032" cy="863601"/>
          </a:xfrm>
        </p:grpSpPr>
        <p:sp>
          <p:nvSpPr>
            <p:cNvPr id="2008" name="Line 191"/>
            <p:cNvSpPr>
              <a:spLocks noChangeShapeType="1"/>
            </p:cNvSpPr>
            <p:nvPr/>
          </p:nvSpPr>
          <p:spPr bwMode="auto">
            <a:xfrm>
              <a:off x="1898673" y="4192596"/>
              <a:ext cx="0" cy="20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9" name="Oval 192"/>
            <p:cNvSpPr>
              <a:spLocks noChangeArrowheads="1"/>
            </p:cNvSpPr>
            <p:nvPr/>
          </p:nvSpPr>
          <p:spPr bwMode="auto">
            <a:xfrm>
              <a:off x="1887561" y="4186246"/>
              <a:ext cx="44451"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0" name="Oval 193"/>
            <p:cNvSpPr>
              <a:spLocks noChangeArrowheads="1"/>
            </p:cNvSpPr>
            <p:nvPr/>
          </p:nvSpPr>
          <p:spPr bwMode="auto">
            <a:xfrm>
              <a:off x="1887561" y="4387859"/>
              <a:ext cx="44451"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1" name="Line 194"/>
            <p:cNvSpPr>
              <a:spLocks noChangeShapeType="1"/>
            </p:cNvSpPr>
            <p:nvPr/>
          </p:nvSpPr>
          <p:spPr bwMode="auto">
            <a:xfrm>
              <a:off x="1844698" y="4294196"/>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2" name="Line 195"/>
            <p:cNvSpPr>
              <a:spLocks noChangeShapeType="1"/>
            </p:cNvSpPr>
            <p:nvPr/>
          </p:nvSpPr>
          <p:spPr bwMode="auto">
            <a:xfrm>
              <a:off x="1898673" y="4262446"/>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3" name="Line 196"/>
            <p:cNvSpPr>
              <a:spLocks noChangeShapeType="1"/>
            </p:cNvSpPr>
            <p:nvPr/>
          </p:nvSpPr>
          <p:spPr bwMode="auto">
            <a:xfrm>
              <a:off x="1866923" y="4275146"/>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4" name="Line 197"/>
            <p:cNvSpPr>
              <a:spLocks noChangeShapeType="1"/>
            </p:cNvSpPr>
            <p:nvPr/>
          </p:nvSpPr>
          <p:spPr bwMode="auto">
            <a:xfrm flipH="1">
              <a:off x="1866923" y="4275146"/>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5" name="Line 198"/>
            <p:cNvSpPr>
              <a:spLocks noChangeShapeType="1"/>
            </p:cNvSpPr>
            <p:nvPr/>
          </p:nvSpPr>
          <p:spPr bwMode="auto">
            <a:xfrm>
              <a:off x="1844698" y="4343409"/>
              <a:ext cx="0" cy="120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6" name="Oval 199"/>
            <p:cNvSpPr>
              <a:spLocks noChangeArrowheads="1"/>
            </p:cNvSpPr>
            <p:nvPr/>
          </p:nvSpPr>
          <p:spPr bwMode="auto">
            <a:xfrm>
              <a:off x="1833585" y="4338646"/>
              <a:ext cx="44451"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7" name="Oval 200"/>
            <p:cNvSpPr>
              <a:spLocks noChangeArrowheads="1"/>
            </p:cNvSpPr>
            <p:nvPr/>
          </p:nvSpPr>
          <p:spPr bwMode="auto">
            <a:xfrm>
              <a:off x="1833585" y="4457709"/>
              <a:ext cx="44451"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8" name="Line 201"/>
            <p:cNvSpPr>
              <a:spLocks noChangeShapeType="1"/>
            </p:cNvSpPr>
            <p:nvPr/>
          </p:nvSpPr>
          <p:spPr bwMode="auto">
            <a:xfrm>
              <a:off x="1790722" y="4400559"/>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9" name="Line 202"/>
            <p:cNvSpPr>
              <a:spLocks noChangeShapeType="1"/>
            </p:cNvSpPr>
            <p:nvPr/>
          </p:nvSpPr>
          <p:spPr bwMode="auto">
            <a:xfrm>
              <a:off x="1844698" y="4368809"/>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0" name="Line 203"/>
            <p:cNvSpPr>
              <a:spLocks noChangeShapeType="1"/>
            </p:cNvSpPr>
            <p:nvPr/>
          </p:nvSpPr>
          <p:spPr bwMode="auto">
            <a:xfrm>
              <a:off x="1812947" y="4381509"/>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1" name="Line 204"/>
            <p:cNvSpPr>
              <a:spLocks noChangeShapeType="1"/>
            </p:cNvSpPr>
            <p:nvPr/>
          </p:nvSpPr>
          <p:spPr bwMode="auto">
            <a:xfrm flipH="1">
              <a:off x="1812947" y="4381509"/>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2" name="Line 206"/>
            <p:cNvSpPr>
              <a:spLocks noChangeShapeType="1"/>
            </p:cNvSpPr>
            <p:nvPr/>
          </p:nvSpPr>
          <p:spPr bwMode="auto">
            <a:xfrm>
              <a:off x="1639896" y="4514855"/>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3" name="Oval 207"/>
            <p:cNvSpPr>
              <a:spLocks noChangeArrowheads="1"/>
            </p:cNvSpPr>
            <p:nvPr/>
          </p:nvSpPr>
          <p:spPr bwMode="auto">
            <a:xfrm>
              <a:off x="1628784" y="45085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4" name="Oval 208"/>
            <p:cNvSpPr>
              <a:spLocks noChangeArrowheads="1"/>
            </p:cNvSpPr>
            <p:nvPr/>
          </p:nvSpPr>
          <p:spPr bwMode="auto">
            <a:xfrm>
              <a:off x="1628784" y="4578355"/>
              <a:ext cx="428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5" name="Line 209"/>
            <p:cNvSpPr>
              <a:spLocks noChangeShapeType="1"/>
            </p:cNvSpPr>
            <p:nvPr/>
          </p:nvSpPr>
          <p:spPr bwMode="auto">
            <a:xfrm>
              <a:off x="1585921" y="455295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6" name="Line 210"/>
            <p:cNvSpPr>
              <a:spLocks noChangeShapeType="1"/>
            </p:cNvSpPr>
            <p:nvPr/>
          </p:nvSpPr>
          <p:spPr bwMode="auto">
            <a:xfrm>
              <a:off x="1639896" y="4521205"/>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7" name="Line 211"/>
            <p:cNvSpPr>
              <a:spLocks noChangeShapeType="1"/>
            </p:cNvSpPr>
            <p:nvPr/>
          </p:nvSpPr>
          <p:spPr bwMode="auto">
            <a:xfrm>
              <a:off x="1608146" y="45339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8" name="Line 212"/>
            <p:cNvSpPr>
              <a:spLocks noChangeShapeType="1"/>
            </p:cNvSpPr>
            <p:nvPr/>
          </p:nvSpPr>
          <p:spPr bwMode="auto">
            <a:xfrm flipH="1">
              <a:off x="1608146" y="45339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9" name="Line 213"/>
            <p:cNvSpPr>
              <a:spLocks noChangeShapeType="1"/>
            </p:cNvSpPr>
            <p:nvPr/>
          </p:nvSpPr>
          <p:spPr bwMode="auto">
            <a:xfrm>
              <a:off x="1758959" y="4489455"/>
              <a:ext cx="0" cy="101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0" name="Oval 214"/>
            <p:cNvSpPr>
              <a:spLocks noChangeArrowheads="1"/>
            </p:cNvSpPr>
            <p:nvPr/>
          </p:nvSpPr>
          <p:spPr bwMode="auto">
            <a:xfrm>
              <a:off x="1747847" y="44831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1" name="Oval 215"/>
            <p:cNvSpPr>
              <a:spLocks noChangeArrowheads="1"/>
            </p:cNvSpPr>
            <p:nvPr/>
          </p:nvSpPr>
          <p:spPr bwMode="auto">
            <a:xfrm>
              <a:off x="1747847" y="4584705"/>
              <a:ext cx="428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2" name="Line 216"/>
            <p:cNvSpPr>
              <a:spLocks noChangeShapeType="1"/>
            </p:cNvSpPr>
            <p:nvPr/>
          </p:nvSpPr>
          <p:spPr bwMode="auto">
            <a:xfrm>
              <a:off x="1704984" y="454025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3" name="Line 217"/>
            <p:cNvSpPr>
              <a:spLocks noChangeShapeType="1"/>
            </p:cNvSpPr>
            <p:nvPr/>
          </p:nvSpPr>
          <p:spPr bwMode="auto">
            <a:xfrm>
              <a:off x="1758959" y="4508505"/>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4" name="Line 218"/>
            <p:cNvSpPr>
              <a:spLocks noChangeShapeType="1"/>
            </p:cNvSpPr>
            <p:nvPr/>
          </p:nvSpPr>
          <p:spPr bwMode="auto">
            <a:xfrm>
              <a:off x="1725622" y="4521205"/>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5" name="Line 219"/>
            <p:cNvSpPr>
              <a:spLocks noChangeShapeType="1"/>
            </p:cNvSpPr>
            <p:nvPr/>
          </p:nvSpPr>
          <p:spPr bwMode="auto">
            <a:xfrm flipH="1">
              <a:off x="1725622" y="4521205"/>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6" name="Line 220"/>
            <p:cNvSpPr>
              <a:spLocks noChangeShapeType="1"/>
            </p:cNvSpPr>
            <p:nvPr/>
          </p:nvSpPr>
          <p:spPr bwMode="auto">
            <a:xfrm>
              <a:off x="1617671" y="4527555"/>
              <a:ext cx="0" cy="1190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7" name="Oval 221"/>
            <p:cNvSpPr>
              <a:spLocks noChangeArrowheads="1"/>
            </p:cNvSpPr>
            <p:nvPr/>
          </p:nvSpPr>
          <p:spPr bwMode="auto">
            <a:xfrm>
              <a:off x="1608146" y="45212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8" name="Oval 222"/>
            <p:cNvSpPr>
              <a:spLocks noChangeArrowheads="1"/>
            </p:cNvSpPr>
            <p:nvPr/>
          </p:nvSpPr>
          <p:spPr bwMode="auto">
            <a:xfrm>
              <a:off x="1608146" y="4640268"/>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9" name="Line 223"/>
            <p:cNvSpPr>
              <a:spLocks noChangeShapeType="1"/>
            </p:cNvSpPr>
            <p:nvPr/>
          </p:nvSpPr>
          <p:spPr bwMode="auto">
            <a:xfrm>
              <a:off x="1563696" y="458470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0" name="Line 224"/>
            <p:cNvSpPr>
              <a:spLocks noChangeShapeType="1"/>
            </p:cNvSpPr>
            <p:nvPr/>
          </p:nvSpPr>
          <p:spPr bwMode="auto">
            <a:xfrm>
              <a:off x="1617671" y="455295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1" name="Line 225"/>
            <p:cNvSpPr>
              <a:spLocks noChangeShapeType="1"/>
            </p:cNvSpPr>
            <p:nvPr/>
          </p:nvSpPr>
          <p:spPr bwMode="auto">
            <a:xfrm>
              <a:off x="1585921" y="4565655"/>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2" name="Line 226"/>
            <p:cNvSpPr>
              <a:spLocks noChangeShapeType="1"/>
            </p:cNvSpPr>
            <p:nvPr/>
          </p:nvSpPr>
          <p:spPr bwMode="auto">
            <a:xfrm flipH="1">
              <a:off x="1585921" y="4565655"/>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3" name="Line 227"/>
            <p:cNvSpPr>
              <a:spLocks noChangeShapeType="1"/>
            </p:cNvSpPr>
            <p:nvPr/>
          </p:nvSpPr>
          <p:spPr bwMode="auto">
            <a:xfrm>
              <a:off x="1531945" y="4489455"/>
              <a:ext cx="0" cy="1190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4" name="Oval 228"/>
            <p:cNvSpPr>
              <a:spLocks noChangeArrowheads="1"/>
            </p:cNvSpPr>
            <p:nvPr/>
          </p:nvSpPr>
          <p:spPr bwMode="auto">
            <a:xfrm>
              <a:off x="1520833" y="44831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5" name="Oval 229"/>
            <p:cNvSpPr>
              <a:spLocks noChangeArrowheads="1"/>
            </p:cNvSpPr>
            <p:nvPr/>
          </p:nvSpPr>
          <p:spPr bwMode="auto">
            <a:xfrm>
              <a:off x="1520833" y="4602168"/>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6" name="Line 230"/>
            <p:cNvSpPr>
              <a:spLocks noChangeShapeType="1"/>
            </p:cNvSpPr>
            <p:nvPr/>
          </p:nvSpPr>
          <p:spPr bwMode="auto">
            <a:xfrm>
              <a:off x="1477970" y="455295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7" name="Line 231"/>
            <p:cNvSpPr>
              <a:spLocks noChangeShapeType="1"/>
            </p:cNvSpPr>
            <p:nvPr/>
          </p:nvSpPr>
          <p:spPr bwMode="auto">
            <a:xfrm>
              <a:off x="1531945" y="4521205"/>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8" name="Line 232"/>
            <p:cNvSpPr>
              <a:spLocks noChangeShapeType="1"/>
            </p:cNvSpPr>
            <p:nvPr/>
          </p:nvSpPr>
          <p:spPr bwMode="auto">
            <a:xfrm>
              <a:off x="1500195" y="45339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Line 233"/>
            <p:cNvSpPr>
              <a:spLocks noChangeShapeType="1"/>
            </p:cNvSpPr>
            <p:nvPr/>
          </p:nvSpPr>
          <p:spPr bwMode="auto">
            <a:xfrm flipH="1">
              <a:off x="1500195" y="45339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0" name="Line 234"/>
            <p:cNvSpPr>
              <a:spLocks noChangeShapeType="1"/>
            </p:cNvSpPr>
            <p:nvPr/>
          </p:nvSpPr>
          <p:spPr bwMode="auto">
            <a:xfrm>
              <a:off x="1747847" y="4489455"/>
              <a:ext cx="0" cy="101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Oval 235"/>
            <p:cNvSpPr>
              <a:spLocks noChangeArrowheads="1"/>
            </p:cNvSpPr>
            <p:nvPr/>
          </p:nvSpPr>
          <p:spPr bwMode="auto">
            <a:xfrm>
              <a:off x="1736734" y="44831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2" name="Oval 236"/>
            <p:cNvSpPr>
              <a:spLocks noChangeArrowheads="1"/>
            </p:cNvSpPr>
            <p:nvPr/>
          </p:nvSpPr>
          <p:spPr bwMode="auto">
            <a:xfrm>
              <a:off x="1736734" y="4584705"/>
              <a:ext cx="428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3" name="Line 237"/>
            <p:cNvSpPr>
              <a:spLocks noChangeShapeType="1"/>
            </p:cNvSpPr>
            <p:nvPr/>
          </p:nvSpPr>
          <p:spPr bwMode="auto">
            <a:xfrm>
              <a:off x="1693871" y="454025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4" name="Line 238"/>
            <p:cNvSpPr>
              <a:spLocks noChangeShapeType="1"/>
            </p:cNvSpPr>
            <p:nvPr/>
          </p:nvSpPr>
          <p:spPr bwMode="auto">
            <a:xfrm>
              <a:off x="1747847" y="4508505"/>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5" name="Line 239"/>
            <p:cNvSpPr>
              <a:spLocks noChangeShapeType="1"/>
            </p:cNvSpPr>
            <p:nvPr/>
          </p:nvSpPr>
          <p:spPr bwMode="auto">
            <a:xfrm>
              <a:off x="1716096" y="45212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6" name="Line 240"/>
            <p:cNvSpPr>
              <a:spLocks noChangeShapeType="1"/>
            </p:cNvSpPr>
            <p:nvPr/>
          </p:nvSpPr>
          <p:spPr bwMode="auto">
            <a:xfrm flipH="1">
              <a:off x="1716096" y="4521205"/>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7" name="Line 241"/>
            <p:cNvSpPr>
              <a:spLocks noChangeShapeType="1"/>
            </p:cNvSpPr>
            <p:nvPr/>
          </p:nvSpPr>
          <p:spPr bwMode="auto">
            <a:xfrm>
              <a:off x="1574808" y="4565655"/>
              <a:ext cx="0" cy="936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8" name="Oval 242"/>
            <p:cNvSpPr>
              <a:spLocks noChangeArrowheads="1"/>
            </p:cNvSpPr>
            <p:nvPr/>
          </p:nvSpPr>
          <p:spPr bwMode="auto">
            <a:xfrm>
              <a:off x="1563696" y="4559305"/>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Oval 243"/>
            <p:cNvSpPr>
              <a:spLocks noChangeArrowheads="1"/>
            </p:cNvSpPr>
            <p:nvPr/>
          </p:nvSpPr>
          <p:spPr bwMode="auto">
            <a:xfrm>
              <a:off x="1563696" y="4652968"/>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Line 244"/>
            <p:cNvSpPr>
              <a:spLocks noChangeShapeType="1"/>
            </p:cNvSpPr>
            <p:nvPr/>
          </p:nvSpPr>
          <p:spPr bwMode="auto">
            <a:xfrm>
              <a:off x="1520833" y="4614868"/>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1" name="Line 245"/>
            <p:cNvSpPr>
              <a:spLocks noChangeShapeType="1"/>
            </p:cNvSpPr>
            <p:nvPr/>
          </p:nvSpPr>
          <p:spPr bwMode="auto">
            <a:xfrm>
              <a:off x="1574808" y="458470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2" name="Line 246"/>
            <p:cNvSpPr>
              <a:spLocks noChangeShapeType="1"/>
            </p:cNvSpPr>
            <p:nvPr/>
          </p:nvSpPr>
          <p:spPr bwMode="auto">
            <a:xfrm>
              <a:off x="1543058" y="4595818"/>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3" name="Line 247"/>
            <p:cNvSpPr>
              <a:spLocks noChangeShapeType="1"/>
            </p:cNvSpPr>
            <p:nvPr/>
          </p:nvSpPr>
          <p:spPr bwMode="auto">
            <a:xfrm flipH="1">
              <a:off x="1543058" y="4595818"/>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4" name="Line 248"/>
            <p:cNvSpPr>
              <a:spLocks noChangeShapeType="1"/>
            </p:cNvSpPr>
            <p:nvPr/>
          </p:nvSpPr>
          <p:spPr bwMode="auto">
            <a:xfrm>
              <a:off x="1520833" y="4602168"/>
              <a:ext cx="0" cy="76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5" name="Oval 249"/>
            <p:cNvSpPr>
              <a:spLocks noChangeArrowheads="1"/>
            </p:cNvSpPr>
            <p:nvPr/>
          </p:nvSpPr>
          <p:spPr bwMode="auto">
            <a:xfrm>
              <a:off x="1509720" y="4595818"/>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Oval 250"/>
            <p:cNvSpPr>
              <a:spLocks noChangeArrowheads="1"/>
            </p:cNvSpPr>
            <p:nvPr/>
          </p:nvSpPr>
          <p:spPr bwMode="auto">
            <a:xfrm>
              <a:off x="1509720" y="4672018"/>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Line 251"/>
            <p:cNvSpPr>
              <a:spLocks noChangeShapeType="1"/>
            </p:cNvSpPr>
            <p:nvPr/>
          </p:nvSpPr>
          <p:spPr bwMode="auto">
            <a:xfrm>
              <a:off x="1466858" y="4640268"/>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8" name="Line 252"/>
            <p:cNvSpPr>
              <a:spLocks noChangeShapeType="1"/>
            </p:cNvSpPr>
            <p:nvPr/>
          </p:nvSpPr>
          <p:spPr bwMode="auto">
            <a:xfrm>
              <a:off x="1520833" y="4608518"/>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9" name="Line 253"/>
            <p:cNvSpPr>
              <a:spLocks noChangeShapeType="1"/>
            </p:cNvSpPr>
            <p:nvPr/>
          </p:nvSpPr>
          <p:spPr bwMode="auto">
            <a:xfrm>
              <a:off x="1489083" y="4621218"/>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0" name="Line 254"/>
            <p:cNvSpPr>
              <a:spLocks noChangeShapeType="1"/>
            </p:cNvSpPr>
            <p:nvPr/>
          </p:nvSpPr>
          <p:spPr bwMode="auto">
            <a:xfrm flipH="1">
              <a:off x="1489083" y="4621218"/>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1" name="Line 255"/>
            <p:cNvSpPr>
              <a:spLocks noChangeShapeType="1"/>
            </p:cNvSpPr>
            <p:nvPr/>
          </p:nvSpPr>
          <p:spPr bwMode="auto">
            <a:xfrm>
              <a:off x="1662121" y="4527555"/>
              <a:ext cx="0" cy="100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2" name="Oval 256"/>
            <p:cNvSpPr>
              <a:spLocks noChangeArrowheads="1"/>
            </p:cNvSpPr>
            <p:nvPr/>
          </p:nvSpPr>
          <p:spPr bwMode="auto">
            <a:xfrm>
              <a:off x="1651009" y="4521205"/>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Oval 257"/>
            <p:cNvSpPr>
              <a:spLocks noChangeArrowheads="1"/>
            </p:cNvSpPr>
            <p:nvPr/>
          </p:nvSpPr>
          <p:spPr bwMode="auto">
            <a:xfrm>
              <a:off x="1651009" y="4621218"/>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Line 258"/>
            <p:cNvSpPr>
              <a:spLocks noChangeShapeType="1"/>
            </p:cNvSpPr>
            <p:nvPr/>
          </p:nvSpPr>
          <p:spPr bwMode="auto">
            <a:xfrm>
              <a:off x="1608146" y="457835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5" name="Line 259"/>
            <p:cNvSpPr>
              <a:spLocks noChangeShapeType="1"/>
            </p:cNvSpPr>
            <p:nvPr/>
          </p:nvSpPr>
          <p:spPr bwMode="auto">
            <a:xfrm>
              <a:off x="1662121" y="4546605"/>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6" name="Line 260"/>
            <p:cNvSpPr>
              <a:spLocks noChangeShapeType="1"/>
            </p:cNvSpPr>
            <p:nvPr/>
          </p:nvSpPr>
          <p:spPr bwMode="auto">
            <a:xfrm>
              <a:off x="1628784" y="4559305"/>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7" name="Line 261"/>
            <p:cNvSpPr>
              <a:spLocks noChangeShapeType="1"/>
            </p:cNvSpPr>
            <p:nvPr/>
          </p:nvSpPr>
          <p:spPr bwMode="auto">
            <a:xfrm flipH="1">
              <a:off x="1628784" y="4559305"/>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8" name="Line 262"/>
            <p:cNvSpPr>
              <a:spLocks noChangeShapeType="1"/>
            </p:cNvSpPr>
            <p:nvPr/>
          </p:nvSpPr>
          <p:spPr bwMode="auto">
            <a:xfrm>
              <a:off x="3268680" y="4054480"/>
              <a:ext cx="0" cy="163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9" name="Oval 263"/>
            <p:cNvSpPr>
              <a:spLocks noChangeArrowheads="1"/>
            </p:cNvSpPr>
            <p:nvPr/>
          </p:nvSpPr>
          <p:spPr bwMode="auto">
            <a:xfrm>
              <a:off x="3259155" y="4048130"/>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0" name="Oval 264"/>
            <p:cNvSpPr>
              <a:spLocks noChangeArrowheads="1"/>
            </p:cNvSpPr>
            <p:nvPr/>
          </p:nvSpPr>
          <p:spPr bwMode="auto">
            <a:xfrm>
              <a:off x="3259155" y="4211642"/>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1" name="Line 265"/>
            <p:cNvSpPr>
              <a:spLocks noChangeShapeType="1"/>
            </p:cNvSpPr>
            <p:nvPr/>
          </p:nvSpPr>
          <p:spPr bwMode="auto">
            <a:xfrm>
              <a:off x="3214705" y="4135442"/>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2" name="Line 266"/>
            <p:cNvSpPr>
              <a:spLocks noChangeShapeType="1"/>
            </p:cNvSpPr>
            <p:nvPr/>
          </p:nvSpPr>
          <p:spPr bwMode="auto">
            <a:xfrm>
              <a:off x="3268680" y="4103692"/>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3" name="Line 267"/>
            <p:cNvSpPr>
              <a:spLocks noChangeShapeType="1"/>
            </p:cNvSpPr>
            <p:nvPr/>
          </p:nvSpPr>
          <p:spPr bwMode="auto">
            <a:xfrm>
              <a:off x="3236930" y="4116392"/>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4" name="Line 268"/>
            <p:cNvSpPr>
              <a:spLocks noChangeShapeType="1"/>
            </p:cNvSpPr>
            <p:nvPr/>
          </p:nvSpPr>
          <p:spPr bwMode="auto">
            <a:xfrm flipH="1">
              <a:off x="3236930" y="4116392"/>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5" name="Line 269"/>
            <p:cNvSpPr>
              <a:spLocks noChangeShapeType="1"/>
            </p:cNvSpPr>
            <p:nvPr/>
          </p:nvSpPr>
          <p:spPr bwMode="auto">
            <a:xfrm>
              <a:off x="2568589" y="4110042"/>
              <a:ext cx="0" cy="127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6" name="Oval 270"/>
            <p:cNvSpPr>
              <a:spLocks noChangeArrowheads="1"/>
            </p:cNvSpPr>
            <p:nvPr/>
          </p:nvSpPr>
          <p:spPr bwMode="auto">
            <a:xfrm>
              <a:off x="2557476" y="4103692"/>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7" name="Oval 271"/>
            <p:cNvSpPr>
              <a:spLocks noChangeArrowheads="1"/>
            </p:cNvSpPr>
            <p:nvPr/>
          </p:nvSpPr>
          <p:spPr bwMode="auto">
            <a:xfrm>
              <a:off x="2557476" y="4230692"/>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8" name="Line 272"/>
            <p:cNvSpPr>
              <a:spLocks noChangeShapeType="1"/>
            </p:cNvSpPr>
            <p:nvPr/>
          </p:nvSpPr>
          <p:spPr bwMode="auto">
            <a:xfrm>
              <a:off x="2514613" y="4173542"/>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9" name="Line 273"/>
            <p:cNvSpPr>
              <a:spLocks noChangeShapeType="1"/>
            </p:cNvSpPr>
            <p:nvPr/>
          </p:nvSpPr>
          <p:spPr bwMode="auto">
            <a:xfrm>
              <a:off x="2568589" y="4141792"/>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0" name="Line 274"/>
            <p:cNvSpPr>
              <a:spLocks noChangeShapeType="1"/>
            </p:cNvSpPr>
            <p:nvPr/>
          </p:nvSpPr>
          <p:spPr bwMode="auto">
            <a:xfrm>
              <a:off x="2535251" y="4154492"/>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1" name="Line 275"/>
            <p:cNvSpPr>
              <a:spLocks noChangeShapeType="1"/>
            </p:cNvSpPr>
            <p:nvPr/>
          </p:nvSpPr>
          <p:spPr bwMode="auto">
            <a:xfrm flipH="1">
              <a:off x="2535251" y="4154492"/>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2" name="Line 276"/>
            <p:cNvSpPr>
              <a:spLocks noChangeShapeType="1"/>
            </p:cNvSpPr>
            <p:nvPr/>
          </p:nvSpPr>
          <p:spPr bwMode="auto">
            <a:xfrm>
              <a:off x="2211399" y="4381505"/>
              <a:ext cx="0" cy="82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3" name="Oval 277"/>
            <p:cNvSpPr>
              <a:spLocks noChangeArrowheads="1"/>
            </p:cNvSpPr>
            <p:nvPr/>
          </p:nvSpPr>
          <p:spPr bwMode="auto">
            <a:xfrm>
              <a:off x="2200287" y="4375155"/>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4" name="Oval 278"/>
            <p:cNvSpPr>
              <a:spLocks noChangeArrowheads="1"/>
            </p:cNvSpPr>
            <p:nvPr/>
          </p:nvSpPr>
          <p:spPr bwMode="auto">
            <a:xfrm>
              <a:off x="2200287" y="4457705"/>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5" name="Line 279"/>
            <p:cNvSpPr>
              <a:spLocks noChangeShapeType="1"/>
            </p:cNvSpPr>
            <p:nvPr/>
          </p:nvSpPr>
          <p:spPr bwMode="auto">
            <a:xfrm>
              <a:off x="2157424" y="4419605"/>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6" name="Line 280"/>
            <p:cNvSpPr>
              <a:spLocks noChangeShapeType="1"/>
            </p:cNvSpPr>
            <p:nvPr/>
          </p:nvSpPr>
          <p:spPr bwMode="auto">
            <a:xfrm>
              <a:off x="2211399" y="4387855"/>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7" name="Line 281"/>
            <p:cNvSpPr>
              <a:spLocks noChangeShapeType="1"/>
            </p:cNvSpPr>
            <p:nvPr/>
          </p:nvSpPr>
          <p:spPr bwMode="auto">
            <a:xfrm>
              <a:off x="2179649" y="4400555"/>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8" name="Line 282"/>
            <p:cNvSpPr>
              <a:spLocks noChangeShapeType="1"/>
            </p:cNvSpPr>
            <p:nvPr/>
          </p:nvSpPr>
          <p:spPr bwMode="auto">
            <a:xfrm flipH="1">
              <a:off x="2179649" y="4400555"/>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9" name="Line 283"/>
            <p:cNvSpPr>
              <a:spLocks noChangeShapeType="1"/>
            </p:cNvSpPr>
            <p:nvPr/>
          </p:nvSpPr>
          <p:spPr bwMode="auto">
            <a:xfrm>
              <a:off x="3657619" y="4003680"/>
              <a:ext cx="0" cy="157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0" name="Oval 284"/>
            <p:cNvSpPr>
              <a:spLocks noChangeArrowheads="1"/>
            </p:cNvSpPr>
            <p:nvPr/>
          </p:nvSpPr>
          <p:spPr bwMode="auto">
            <a:xfrm>
              <a:off x="3646507" y="3997330"/>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1" name="Oval 285"/>
            <p:cNvSpPr>
              <a:spLocks noChangeArrowheads="1"/>
            </p:cNvSpPr>
            <p:nvPr/>
          </p:nvSpPr>
          <p:spPr bwMode="auto">
            <a:xfrm>
              <a:off x="3646507" y="4154492"/>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2" name="Line 286"/>
            <p:cNvSpPr>
              <a:spLocks noChangeShapeType="1"/>
            </p:cNvSpPr>
            <p:nvPr/>
          </p:nvSpPr>
          <p:spPr bwMode="auto">
            <a:xfrm>
              <a:off x="3603644" y="4079880"/>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3" name="Line 287"/>
            <p:cNvSpPr>
              <a:spLocks noChangeShapeType="1"/>
            </p:cNvSpPr>
            <p:nvPr/>
          </p:nvSpPr>
          <p:spPr bwMode="auto">
            <a:xfrm>
              <a:off x="3657619" y="404813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4" name="Line 288"/>
            <p:cNvSpPr>
              <a:spLocks noChangeShapeType="1"/>
            </p:cNvSpPr>
            <p:nvPr/>
          </p:nvSpPr>
          <p:spPr bwMode="auto">
            <a:xfrm>
              <a:off x="3625869" y="4060830"/>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5" name="Line 289"/>
            <p:cNvSpPr>
              <a:spLocks noChangeShapeType="1"/>
            </p:cNvSpPr>
            <p:nvPr/>
          </p:nvSpPr>
          <p:spPr bwMode="auto">
            <a:xfrm flipH="1">
              <a:off x="3625869" y="4060830"/>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6" name="Line 290"/>
            <p:cNvSpPr>
              <a:spLocks noChangeShapeType="1"/>
            </p:cNvSpPr>
            <p:nvPr/>
          </p:nvSpPr>
          <p:spPr bwMode="auto">
            <a:xfrm>
              <a:off x="3248042" y="3940180"/>
              <a:ext cx="0" cy="20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7" name="Oval 291"/>
            <p:cNvSpPr>
              <a:spLocks noChangeArrowheads="1"/>
            </p:cNvSpPr>
            <p:nvPr/>
          </p:nvSpPr>
          <p:spPr bwMode="auto">
            <a:xfrm>
              <a:off x="3236930" y="3933830"/>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8" name="Oval 292"/>
            <p:cNvSpPr>
              <a:spLocks noChangeArrowheads="1"/>
            </p:cNvSpPr>
            <p:nvPr/>
          </p:nvSpPr>
          <p:spPr bwMode="auto">
            <a:xfrm>
              <a:off x="3236930" y="4141792"/>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9" name="Line 293"/>
            <p:cNvSpPr>
              <a:spLocks noChangeShapeType="1"/>
            </p:cNvSpPr>
            <p:nvPr/>
          </p:nvSpPr>
          <p:spPr bwMode="auto">
            <a:xfrm>
              <a:off x="3194067" y="4048130"/>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0" name="Line 294"/>
            <p:cNvSpPr>
              <a:spLocks noChangeShapeType="1"/>
            </p:cNvSpPr>
            <p:nvPr/>
          </p:nvSpPr>
          <p:spPr bwMode="auto">
            <a:xfrm>
              <a:off x="3248042" y="4016380"/>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1" name="Line 295"/>
            <p:cNvSpPr>
              <a:spLocks noChangeShapeType="1"/>
            </p:cNvSpPr>
            <p:nvPr/>
          </p:nvSpPr>
          <p:spPr bwMode="auto">
            <a:xfrm>
              <a:off x="3214705" y="4029080"/>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2" name="Line 296"/>
            <p:cNvSpPr>
              <a:spLocks noChangeShapeType="1"/>
            </p:cNvSpPr>
            <p:nvPr/>
          </p:nvSpPr>
          <p:spPr bwMode="auto">
            <a:xfrm flipH="1">
              <a:off x="3214705" y="4029080"/>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3" name="Line 297"/>
            <p:cNvSpPr>
              <a:spLocks noChangeShapeType="1"/>
            </p:cNvSpPr>
            <p:nvPr/>
          </p:nvSpPr>
          <p:spPr bwMode="auto">
            <a:xfrm>
              <a:off x="2708289" y="4086230"/>
              <a:ext cx="0" cy="1762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4" name="Oval 298"/>
            <p:cNvSpPr>
              <a:spLocks noChangeArrowheads="1"/>
            </p:cNvSpPr>
            <p:nvPr/>
          </p:nvSpPr>
          <p:spPr bwMode="auto">
            <a:xfrm>
              <a:off x="2697177" y="4079880"/>
              <a:ext cx="42863" cy="23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5" name="Oval 299"/>
            <p:cNvSpPr>
              <a:spLocks noChangeArrowheads="1"/>
            </p:cNvSpPr>
            <p:nvPr/>
          </p:nvSpPr>
          <p:spPr bwMode="auto">
            <a:xfrm>
              <a:off x="2697177" y="4256093"/>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6" name="Line 300"/>
            <p:cNvSpPr>
              <a:spLocks noChangeShapeType="1"/>
            </p:cNvSpPr>
            <p:nvPr/>
          </p:nvSpPr>
          <p:spPr bwMode="auto">
            <a:xfrm>
              <a:off x="2654314" y="4173542"/>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7" name="Line 301"/>
            <p:cNvSpPr>
              <a:spLocks noChangeShapeType="1"/>
            </p:cNvSpPr>
            <p:nvPr/>
          </p:nvSpPr>
          <p:spPr bwMode="auto">
            <a:xfrm>
              <a:off x="2708289" y="4141792"/>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8" name="Line 302"/>
            <p:cNvSpPr>
              <a:spLocks noChangeShapeType="1"/>
            </p:cNvSpPr>
            <p:nvPr/>
          </p:nvSpPr>
          <p:spPr bwMode="auto">
            <a:xfrm>
              <a:off x="2676539" y="4154492"/>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9" name="Line 303"/>
            <p:cNvSpPr>
              <a:spLocks noChangeShapeType="1"/>
            </p:cNvSpPr>
            <p:nvPr/>
          </p:nvSpPr>
          <p:spPr bwMode="auto">
            <a:xfrm flipH="1">
              <a:off x="2676539" y="4154492"/>
              <a:ext cx="6350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0" name="Line 304"/>
            <p:cNvSpPr>
              <a:spLocks noChangeShapeType="1"/>
            </p:cNvSpPr>
            <p:nvPr/>
          </p:nvSpPr>
          <p:spPr bwMode="auto">
            <a:xfrm>
              <a:off x="4941914" y="3940180"/>
              <a:ext cx="0" cy="1698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1" name="Oval 305"/>
            <p:cNvSpPr>
              <a:spLocks noChangeArrowheads="1"/>
            </p:cNvSpPr>
            <p:nvPr/>
          </p:nvSpPr>
          <p:spPr bwMode="auto">
            <a:xfrm>
              <a:off x="4930801" y="3933830"/>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2" name="Oval 306"/>
            <p:cNvSpPr>
              <a:spLocks noChangeArrowheads="1"/>
            </p:cNvSpPr>
            <p:nvPr/>
          </p:nvSpPr>
          <p:spPr bwMode="auto">
            <a:xfrm>
              <a:off x="4930801" y="4103692"/>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3" name="Line 307"/>
            <p:cNvSpPr>
              <a:spLocks noChangeShapeType="1"/>
            </p:cNvSpPr>
            <p:nvPr/>
          </p:nvSpPr>
          <p:spPr bwMode="auto">
            <a:xfrm>
              <a:off x="4887939" y="4029080"/>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4" name="Line 308"/>
            <p:cNvSpPr>
              <a:spLocks noChangeShapeType="1"/>
            </p:cNvSpPr>
            <p:nvPr/>
          </p:nvSpPr>
          <p:spPr bwMode="auto">
            <a:xfrm>
              <a:off x="4941914" y="3997330"/>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5" name="Line 309"/>
            <p:cNvSpPr>
              <a:spLocks noChangeShapeType="1"/>
            </p:cNvSpPr>
            <p:nvPr/>
          </p:nvSpPr>
          <p:spPr bwMode="auto">
            <a:xfrm>
              <a:off x="4910164" y="4010030"/>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6" name="Line 310"/>
            <p:cNvSpPr>
              <a:spLocks noChangeShapeType="1"/>
            </p:cNvSpPr>
            <p:nvPr/>
          </p:nvSpPr>
          <p:spPr bwMode="auto">
            <a:xfrm flipH="1">
              <a:off x="4910164" y="4010030"/>
              <a:ext cx="65088"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7" name="Line 311"/>
            <p:cNvSpPr>
              <a:spLocks noChangeShapeType="1"/>
            </p:cNvSpPr>
            <p:nvPr/>
          </p:nvSpPr>
          <p:spPr bwMode="auto">
            <a:xfrm>
              <a:off x="3636982" y="4010030"/>
              <a:ext cx="0" cy="144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8" name="Oval 312"/>
            <p:cNvSpPr>
              <a:spLocks noChangeArrowheads="1"/>
            </p:cNvSpPr>
            <p:nvPr/>
          </p:nvSpPr>
          <p:spPr bwMode="auto">
            <a:xfrm>
              <a:off x="3625869" y="4003680"/>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9" name="Oval 313"/>
            <p:cNvSpPr>
              <a:spLocks noChangeArrowheads="1"/>
            </p:cNvSpPr>
            <p:nvPr/>
          </p:nvSpPr>
          <p:spPr bwMode="auto">
            <a:xfrm>
              <a:off x="3625869" y="4148142"/>
              <a:ext cx="42863"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0" name="Line 314"/>
            <p:cNvSpPr>
              <a:spLocks noChangeShapeType="1"/>
            </p:cNvSpPr>
            <p:nvPr/>
          </p:nvSpPr>
          <p:spPr bwMode="auto">
            <a:xfrm>
              <a:off x="3583007" y="4079880"/>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1" name="Line 315"/>
            <p:cNvSpPr>
              <a:spLocks noChangeShapeType="1"/>
            </p:cNvSpPr>
            <p:nvPr/>
          </p:nvSpPr>
          <p:spPr bwMode="auto">
            <a:xfrm>
              <a:off x="3636982" y="4048130"/>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2" name="Line 316"/>
            <p:cNvSpPr>
              <a:spLocks noChangeShapeType="1"/>
            </p:cNvSpPr>
            <p:nvPr/>
          </p:nvSpPr>
          <p:spPr bwMode="auto">
            <a:xfrm>
              <a:off x="3603644" y="4060830"/>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3" name="Line 317"/>
            <p:cNvSpPr>
              <a:spLocks noChangeShapeType="1"/>
            </p:cNvSpPr>
            <p:nvPr/>
          </p:nvSpPr>
          <p:spPr bwMode="auto">
            <a:xfrm flipH="1">
              <a:off x="3603644" y="4060830"/>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4" name="Line 318"/>
            <p:cNvSpPr>
              <a:spLocks noChangeShapeType="1"/>
            </p:cNvSpPr>
            <p:nvPr/>
          </p:nvSpPr>
          <p:spPr bwMode="auto">
            <a:xfrm>
              <a:off x="2697177" y="4268793"/>
              <a:ext cx="0" cy="138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5" name="Oval 319"/>
            <p:cNvSpPr>
              <a:spLocks noChangeArrowheads="1"/>
            </p:cNvSpPr>
            <p:nvPr/>
          </p:nvSpPr>
          <p:spPr bwMode="auto">
            <a:xfrm>
              <a:off x="2686064" y="4262443"/>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6" name="Oval 320"/>
            <p:cNvSpPr>
              <a:spLocks noChangeArrowheads="1"/>
            </p:cNvSpPr>
            <p:nvPr/>
          </p:nvSpPr>
          <p:spPr bwMode="auto">
            <a:xfrm>
              <a:off x="2686064" y="4400555"/>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7" name="Line 321"/>
            <p:cNvSpPr>
              <a:spLocks noChangeShapeType="1"/>
            </p:cNvSpPr>
            <p:nvPr/>
          </p:nvSpPr>
          <p:spPr bwMode="auto">
            <a:xfrm>
              <a:off x="2643201" y="4338643"/>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8" name="Line 322"/>
            <p:cNvSpPr>
              <a:spLocks noChangeShapeType="1"/>
            </p:cNvSpPr>
            <p:nvPr/>
          </p:nvSpPr>
          <p:spPr bwMode="auto">
            <a:xfrm>
              <a:off x="2697177" y="430689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9" name="Line 323"/>
            <p:cNvSpPr>
              <a:spLocks noChangeShapeType="1"/>
            </p:cNvSpPr>
            <p:nvPr/>
          </p:nvSpPr>
          <p:spPr bwMode="auto">
            <a:xfrm>
              <a:off x="2665427" y="4319593"/>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0" name="Line 324"/>
            <p:cNvSpPr>
              <a:spLocks noChangeShapeType="1"/>
            </p:cNvSpPr>
            <p:nvPr/>
          </p:nvSpPr>
          <p:spPr bwMode="auto">
            <a:xfrm flipH="1">
              <a:off x="2665427" y="4319593"/>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1" name="Line 325"/>
            <p:cNvSpPr>
              <a:spLocks noChangeShapeType="1"/>
            </p:cNvSpPr>
            <p:nvPr/>
          </p:nvSpPr>
          <p:spPr bwMode="auto">
            <a:xfrm>
              <a:off x="2211399" y="4256093"/>
              <a:ext cx="0" cy="1698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2" name="Oval 326"/>
            <p:cNvSpPr>
              <a:spLocks noChangeArrowheads="1"/>
            </p:cNvSpPr>
            <p:nvPr/>
          </p:nvSpPr>
          <p:spPr bwMode="auto">
            <a:xfrm>
              <a:off x="2200287" y="4249743"/>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3" name="Oval 327"/>
            <p:cNvSpPr>
              <a:spLocks noChangeArrowheads="1"/>
            </p:cNvSpPr>
            <p:nvPr/>
          </p:nvSpPr>
          <p:spPr bwMode="auto">
            <a:xfrm>
              <a:off x="2200287" y="4419605"/>
              <a:ext cx="44450" cy="25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4" name="Line 328"/>
            <p:cNvSpPr>
              <a:spLocks noChangeShapeType="1"/>
            </p:cNvSpPr>
            <p:nvPr/>
          </p:nvSpPr>
          <p:spPr bwMode="auto">
            <a:xfrm>
              <a:off x="2157424" y="4338643"/>
              <a:ext cx="1079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5" name="Line 329"/>
            <p:cNvSpPr>
              <a:spLocks noChangeShapeType="1"/>
            </p:cNvSpPr>
            <p:nvPr/>
          </p:nvSpPr>
          <p:spPr bwMode="auto">
            <a:xfrm>
              <a:off x="2211399" y="4306893"/>
              <a:ext cx="0" cy="6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6" name="Line 330"/>
            <p:cNvSpPr>
              <a:spLocks noChangeShapeType="1"/>
            </p:cNvSpPr>
            <p:nvPr/>
          </p:nvSpPr>
          <p:spPr bwMode="auto">
            <a:xfrm>
              <a:off x="2179649" y="4319593"/>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7" name="Line 331"/>
            <p:cNvSpPr>
              <a:spLocks noChangeShapeType="1"/>
            </p:cNvSpPr>
            <p:nvPr/>
          </p:nvSpPr>
          <p:spPr bwMode="auto">
            <a:xfrm flipH="1">
              <a:off x="2179649" y="4319593"/>
              <a:ext cx="65088"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8" name="Line 332"/>
            <p:cNvSpPr>
              <a:spLocks noChangeShapeType="1"/>
            </p:cNvSpPr>
            <p:nvPr/>
          </p:nvSpPr>
          <p:spPr bwMode="auto">
            <a:xfrm flipV="1">
              <a:off x="1520833" y="3833817"/>
              <a:ext cx="3421081" cy="700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310" name="Group 2309"/>
          <p:cNvGrpSpPr/>
          <p:nvPr/>
        </p:nvGrpSpPr>
        <p:grpSpPr>
          <a:xfrm>
            <a:off x="4747248" y="1920037"/>
            <a:ext cx="4044567" cy="1293834"/>
            <a:chOff x="623565" y="3498850"/>
            <a:chExt cx="4797747" cy="1293834"/>
          </a:xfrm>
        </p:grpSpPr>
        <p:grpSp>
          <p:nvGrpSpPr>
            <p:cNvPr id="2311" name="Group 2310"/>
            <p:cNvGrpSpPr/>
            <p:nvPr/>
          </p:nvGrpSpPr>
          <p:grpSpPr>
            <a:xfrm>
              <a:off x="623565" y="3498850"/>
              <a:ext cx="4797747" cy="1293812"/>
              <a:chOff x="623565" y="3498850"/>
              <a:chExt cx="4797747" cy="1293812"/>
            </a:xfrm>
          </p:grpSpPr>
          <p:sp>
            <p:nvSpPr>
              <p:cNvPr id="2313" name="Line 935"/>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4" name="Line 938"/>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5" name="Line 951"/>
              <p:cNvSpPr>
                <a:spLocks noChangeShapeType="1"/>
              </p:cNvSpPr>
              <p:nvPr/>
            </p:nvSpPr>
            <p:spPr bwMode="auto">
              <a:xfrm>
                <a:off x="62356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6" name="Line 1238"/>
              <p:cNvSpPr>
                <a:spLocks noChangeShapeType="1"/>
              </p:cNvSpPr>
              <p:nvPr/>
            </p:nvSpPr>
            <p:spPr bwMode="auto">
              <a:xfrm>
                <a:off x="625475" y="3498850"/>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7" name="Line 1239"/>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8" name="Line 1240"/>
              <p:cNvSpPr>
                <a:spLocks noChangeShapeType="1"/>
              </p:cNvSpPr>
              <p:nvPr/>
            </p:nvSpPr>
            <p:spPr bwMode="auto">
              <a:xfrm flipV="1">
                <a:off x="5421312"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9" name="Line 1241"/>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0" name="Line 1242"/>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1" name="Line 1243"/>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2" name="Line 1244"/>
              <p:cNvSpPr>
                <a:spLocks noChangeShapeType="1"/>
              </p:cNvSpPr>
              <p:nvPr/>
            </p:nvSpPr>
            <p:spPr bwMode="auto">
              <a:xfrm flipV="1">
                <a:off x="1992312"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3" name="Line 1245"/>
              <p:cNvSpPr>
                <a:spLocks noChangeShapeType="1"/>
              </p:cNvSpPr>
              <p:nvPr/>
            </p:nvSpPr>
            <p:spPr bwMode="auto">
              <a:xfrm>
                <a:off x="1992312"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4" name="Line 1246"/>
              <p:cNvSpPr>
                <a:spLocks noChangeShapeType="1"/>
              </p:cNvSpPr>
              <p:nvPr/>
            </p:nvSpPr>
            <p:spPr bwMode="auto">
              <a:xfrm flipV="1">
                <a:off x="3362325"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5" name="Line 1247"/>
              <p:cNvSpPr>
                <a:spLocks noChangeShapeType="1"/>
              </p:cNvSpPr>
              <p:nvPr/>
            </p:nvSpPr>
            <p:spPr bwMode="auto">
              <a:xfrm>
                <a:off x="3362325"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6" name="Line 1248"/>
              <p:cNvSpPr>
                <a:spLocks noChangeShapeType="1"/>
              </p:cNvSpPr>
              <p:nvPr/>
            </p:nvSpPr>
            <p:spPr bwMode="auto">
              <a:xfrm flipV="1">
                <a:off x="4732337" y="4724400"/>
                <a:ext cx="0" cy="68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7" name="Line 1249"/>
              <p:cNvSpPr>
                <a:spLocks noChangeShapeType="1"/>
              </p:cNvSpPr>
              <p:nvPr/>
            </p:nvSpPr>
            <p:spPr bwMode="auto">
              <a:xfrm>
                <a:off x="4732337" y="3498850"/>
                <a:ext cx="0" cy="619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8" name="Line 1250"/>
              <p:cNvSpPr>
                <a:spLocks noChangeShapeType="1"/>
              </p:cNvSpPr>
              <p:nvPr/>
            </p:nvSpPr>
            <p:spPr bwMode="auto">
              <a:xfrm>
                <a:off x="625475" y="420052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 name="Line 1251"/>
              <p:cNvSpPr>
                <a:spLocks noChangeShapeType="1"/>
              </p:cNvSpPr>
              <p:nvPr/>
            </p:nvSpPr>
            <p:spPr bwMode="auto">
              <a:xfrm flipH="1">
                <a:off x="5372100" y="4200525"/>
                <a:ext cx="49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0" name="Line 1252"/>
              <p:cNvSpPr>
                <a:spLocks noChangeShapeType="1"/>
              </p:cNvSpPr>
              <p:nvPr/>
            </p:nvSpPr>
            <p:spPr bwMode="auto">
              <a:xfrm>
                <a:off x="625475" y="361632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1" name="Line 1253"/>
              <p:cNvSpPr>
                <a:spLocks noChangeShapeType="1"/>
              </p:cNvSpPr>
              <p:nvPr/>
            </p:nvSpPr>
            <p:spPr bwMode="auto">
              <a:xfrm flipH="1">
                <a:off x="5372100" y="3616325"/>
                <a:ext cx="49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2" name="Line 1255"/>
              <p:cNvSpPr>
                <a:spLocks noChangeShapeType="1"/>
              </p:cNvSpPr>
              <p:nvPr/>
            </p:nvSpPr>
            <p:spPr bwMode="auto">
              <a:xfrm>
                <a:off x="625475" y="4792662"/>
                <a:ext cx="47958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3" name="Line 1256"/>
              <p:cNvSpPr>
                <a:spLocks noChangeShapeType="1"/>
              </p:cNvSpPr>
              <p:nvPr/>
            </p:nvSpPr>
            <p:spPr bwMode="auto">
              <a:xfrm flipV="1">
                <a:off x="5421312"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4" name="Line 1257"/>
              <p:cNvSpPr>
                <a:spLocks noChangeShapeType="1"/>
              </p:cNvSpPr>
              <p:nvPr/>
            </p:nvSpPr>
            <p:spPr bwMode="auto">
              <a:xfrm flipV="1">
                <a:off x="625475" y="3498850"/>
                <a:ext cx="0" cy="12938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312" name="Line 1559"/>
            <p:cNvSpPr>
              <a:spLocks noChangeShapeType="1"/>
            </p:cNvSpPr>
            <p:nvPr/>
          </p:nvSpPr>
          <p:spPr bwMode="auto">
            <a:xfrm>
              <a:off x="625462" y="4792684"/>
              <a:ext cx="47957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59" name="Content Placeholder 5"/>
          <p:cNvSpPr>
            <a:spLocks noGrp="1"/>
          </p:cNvSpPr>
          <p:nvPr>
            <p:ph sz="half" idx="1"/>
          </p:nvPr>
        </p:nvSpPr>
        <p:spPr>
          <a:xfrm>
            <a:off x="668622" y="3853959"/>
            <a:ext cx="3888432" cy="2544563"/>
          </a:xfrm>
        </p:spPr>
        <p:txBody>
          <a:bodyPr/>
          <a:lstStyle/>
          <a:p>
            <a:pPr marL="324000" indent="-324000">
              <a:spcBef>
                <a:spcPts val="528"/>
              </a:spcBef>
              <a:buFont typeface="Arial" pitchFamily="34" charset="0"/>
              <a:buChar char="•"/>
            </a:pPr>
            <a:r>
              <a:rPr lang="en-GB" sz="2000" b="0" dirty="0" smtClean="0">
                <a:cs typeface="Arial" charset="0"/>
              </a:rPr>
              <a:t>Monaural distance does </a:t>
            </a:r>
            <a:r>
              <a:rPr lang="en-GB" sz="2000" b="0" i="1" dirty="0" smtClean="0">
                <a:cs typeface="Arial" charset="0"/>
              </a:rPr>
              <a:t>not</a:t>
            </a:r>
            <a:r>
              <a:rPr lang="en-GB" sz="2000" b="0" dirty="0" smtClean="0">
                <a:cs typeface="Arial" charset="0"/>
              </a:rPr>
              <a:t> predict listeners’ responses</a:t>
            </a:r>
          </a:p>
          <a:p>
            <a:pPr marL="324000" indent="-324000">
              <a:spcBef>
                <a:spcPts val="528"/>
              </a:spcBef>
              <a:buFont typeface="Arial" pitchFamily="34" charset="0"/>
              <a:buChar char="•"/>
            </a:pPr>
            <a:r>
              <a:rPr lang="en-GB" sz="2000" b="0" dirty="0" smtClean="0">
                <a:cs typeface="Arial" charset="0"/>
              </a:rPr>
              <a:t>The associated cues seem to be ignored</a:t>
            </a:r>
          </a:p>
          <a:p>
            <a:pPr marL="324000" indent="-324000">
              <a:spcBef>
                <a:spcPts val="528"/>
              </a:spcBef>
              <a:buFont typeface="Arial" pitchFamily="34" charset="0"/>
              <a:buChar char="•"/>
            </a:pPr>
            <a:r>
              <a:rPr lang="en-GB" sz="2000" b="0" dirty="0" smtClean="0">
                <a:cs typeface="Arial" charset="0"/>
              </a:rPr>
              <a:t>So listeners are unlikely to be ‘selecting’ an ear on this basis in dichotic conditions</a:t>
            </a:r>
          </a:p>
        </p:txBody>
      </p:sp>
      <p:sp>
        <p:nvSpPr>
          <p:cNvPr id="1655" name="Content Placeholder 5"/>
          <p:cNvSpPr>
            <a:spLocks noGrp="1"/>
          </p:cNvSpPr>
          <p:nvPr>
            <p:ph sz="half" idx="1"/>
          </p:nvPr>
        </p:nvSpPr>
        <p:spPr>
          <a:xfrm>
            <a:off x="4716916" y="3860800"/>
            <a:ext cx="3888432" cy="2160488"/>
          </a:xfrm>
        </p:spPr>
        <p:txBody>
          <a:bodyPr/>
          <a:lstStyle/>
          <a:p>
            <a:pPr marL="324000" indent="-324000">
              <a:spcBef>
                <a:spcPts val="528"/>
              </a:spcBef>
              <a:buFont typeface="Arial" pitchFamily="34" charset="0"/>
              <a:buChar char="•"/>
            </a:pPr>
            <a:r>
              <a:rPr lang="en-GB" sz="2000" b="0" dirty="0" smtClean="0">
                <a:cs typeface="Arial" charset="0"/>
              </a:rPr>
              <a:t>Distances between ILD profiles </a:t>
            </a:r>
            <a:r>
              <a:rPr lang="en-GB" sz="2000" b="0" i="1" dirty="0" smtClean="0">
                <a:cs typeface="Arial" charset="0"/>
              </a:rPr>
              <a:t>are</a:t>
            </a:r>
            <a:r>
              <a:rPr lang="en-GB" sz="2000" b="0" dirty="0" smtClean="0">
                <a:cs typeface="Arial" charset="0"/>
              </a:rPr>
              <a:t> predictive of responses     (r</a:t>
            </a:r>
            <a:r>
              <a:rPr lang="en-GB" sz="2000" b="0" baseline="30000" dirty="0" smtClean="0">
                <a:cs typeface="Arial" charset="0"/>
              </a:rPr>
              <a:t>2</a:t>
            </a:r>
            <a:r>
              <a:rPr lang="en-GB" sz="2000" b="0" dirty="0" smtClean="0">
                <a:cs typeface="Arial" charset="0"/>
              </a:rPr>
              <a:t> = 0.46)</a:t>
            </a:r>
            <a:endParaRPr lang="en-GB" sz="2000" b="0" baseline="30000" dirty="0" smtClean="0">
              <a:cs typeface="Arial" charset="0"/>
            </a:endParaRPr>
          </a:p>
          <a:p>
            <a:pPr marL="324000" indent="-324000">
              <a:spcBef>
                <a:spcPts val="528"/>
              </a:spcBef>
              <a:buFont typeface="Arial" pitchFamily="34" charset="0"/>
              <a:buChar char="•"/>
            </a:pPr>
            <a:r>
              <a:rPr lang="en-GB" sz="2000" b="0" dirty="0" smtClean="0">
                <a:cs typeface="Arial" charset="0"/>
              </a:rPr>
              <a:t>So the dichotic effect appears to arise through </a:t>
            </a:r>
            <a:r>
              <a:rPr lang="en-GB" sz="2000" b="0" i="1" dirty="0" smtClean="0">
                <a:cs typeface="Arial" charset="0"/>
              </a:rPr>
              <a:t>inter</a:t>
            </a:r>
            <a:r>
              <a:rPr lang="en-GB" sz="2000" b="0" dirty="0" smtClean="0">
                <a:cs typeface="Arial" charset="0"/>
              </a:rPr>
              <a:t>-aural processing of ILD</a:t>
            </a:r>
          </a:p>
        </p:txBody>
      </p:sp>
      <p:sp>
        <p:nvSpPr>
          <p:cNvPr id="1656" name="TextBox 1655"/>
          <p:cNvSpPr txBox="1">
            <a:spLocks noChangeArrowheads="1"/>
          </p:cNvSpPr>
          <p:nvPr/>
        </p:nvSpPr>
        <p:spPr bwMode="auto">
          <a:xfrm>
            <a:off x="1054730" y="3412524"/>
            <a:ext cx="3384375" cy="307777"/>
          </a:xfrm>
          <a:prstGeom prst="rect">
            <a:avLst/>
          </a:prstGeom>
          <a:noFill/>
          <a:ln w="9525">
            <a:noFill/>
            <a:miter lim="800000"/>
            <a:headEnd/>
            <a:tailEnd/>
          </a:ln>
        </p:spPr>
        <p:txBody>
          <a:bodyPr wrap="square">
            <a:spAutoFit/>
          </a:bodyPr>
          <a:lstStyle/>
          <a:p>
            <a:pPr algn="ctr"/>
            <a:r>
              <a:rPr lang="en-GB" sz="1400" dirty="0" smtClean="0">
                <a:cs typeface="Arial" charset="0"/>
              </a:rPr>
              <a:t>Monaural Euclidean spectral distance (dB)</a:t>
            </a:r>
            <a:endParaRPr lang="en-US" sz="1400" dirty="0">
              <a:cs typeface="Arial" charset="0"/>
            </a:endParaRPr>
          </a:p>
        </p:txBody>
      </p:sp>
      <p:sp>
        <p:nvSpPr>
          <p:cNvPr id="1676" name="TextBox 1675"/>
          <p:cNvSpPr txBox="1">
            <a:spLocks noChangeArrowheads="1"/>
          </p:cNvSpPr>
          <p:nvPr/>
        </p:nvSpPr>
        <p:spPr bwMode="auto">
          <a:xfrm>
            <a:off x="4981251" y="3412524"/>
            <a:ext cx="3595300" cy="307777"/>
          </a:xfrm>
          <a:prstGeom prst="rect">
            <a:avLst/>
          </a:prstGeom>
          <a:noFill/>
          <a:ln w="9525">
            <a:noFill/>
            <a:miter lim="800000"/>
            <a:headEnd/>
            <a:tailEnd/>
          </a:ln>
        </p:spPr>
        <p:txBody>
          <a:bodyPr wrap="square">
            <a:spAutoFit/>
          </a:bodyPr>
          <a:lstStyle/>
          <a:p>
            <a:pPr algn="ctr"/>
            <a:r>
              <a:rPr lang="en-GB" sz="1400" dirty="0" smtClean="0">
                <a:cs typeface="Arial" charset="0"/>
              </a:rPr>
              <a:t>Euclidean distance between ILD profiles (dB)</a:t>
            </a:r>
            <a:endParaRPr lang="en-US" sz="1400" dirty="0">
              <a:cs typeface="Arial" charset="0"/>
            </a:endParaRPr>
          </a:p>
        </p:txBody>
      </p:sp>
      <p:grpSp>
        <p:nvGrpSpPr>
          <p:cNvPr id="4" name="Group 3"/>
          <p:cNvGrpSpPr/>
          <p:nvPr/>
        </p:nvGrpSpPr>
        <p:grpSpPr>
          <a:xfrm>
            <a:off x="1763341" y="3227858"/>
            <a:ext cx="2518442" cy="184666"/>
            <a:chOff x="1763341" y="3227858"/>
            <a:chExt cx="2518442" cy="184666"/>
          </a:xfrm>
        </p:grpSpPr>
        <p:sp>
          <p:nvSpPr>
            <p:cNvPr id="492" name="Rectangle 473"/>
            <p:cNvSpPr>
              <a:spLocks noChangeArrowheads="1"/>
            </p:cNvSpPr>
            <p:nvPr/>
          </p:nvSpPr>
          <p:spPr bwMode="auto">
            <a:xfrm>
              <a:off x="1763341"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20</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493" name="Rectangle 473"/>
            <p:cNvSpPr>
              <a:spLocks noChangeArrowheads="1"/>
            </p:cNvSpPr>
            <p:nvPr/>
          </p:nvSpPr>
          <p:spPr bwMode="auto">
            <a:xfrm>
              <a:off x="2900551"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40</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494" name="Rectangle 473"/>
            <p:cNvSpPr>
              <a:spLocks noChangeArrowheads="1"/>
            </p:cNvSpPr>
            <p:nvPr/>
          </p:nvSpPr>
          <p:spPr bwMode="auto">
            <a:xfrm>
              <a:off x="4028039"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60</a:t>
              </a:r>
              <a:endParaRPr kumimoji="0" lang="en-US" sz="1200" b="0" i="0" u="none" strike="noStrike" cap="none" normalizeH="0" baseline="0" dirty="0" smtClean="0">
                <a:ln>
                  <a:noFill/>
                </a:ln>
                <a:solidFill>
                  <a:schemeClr val="tx1"/>
                </a:solidFill>
                <a:effectLst/>
                <a:latin typeface="+mn-lt"/>
                <a:cs typeface="Arial" pitchFamily="34" charset="0"/>
              </a:endParaRPr>
            </a:p>
          </p:txBody>
        </p:sp>
      </p:grpSp>
      <p:grpSp>
        <p:nvGrpSpPr>
          <p:cNvPr id="497" name="Group 496"/>
          <p:cNvGrpSpPr/>
          <p:nvPr/>
        </p:nvGrpSpPr>
        <p:grpSpPr>
          <a:xfrm>
            <a:off x="5760462" y="3213848"/>
            <a:ext cx="2592048" cy="280783"/>
            <a:chOff x="1763341" y="3227858"/>
            <a:chExt cx="2518442" cy="184666"/>
          </a:xfrm>
        </p:grpSpPr>
        <p:sp>
          <p:nvSpPr>
            <p:cNvPr id="498" name="Rectangle 473"/>
            <p:cNvSpPr>
              <a:spLocks noChangeArrowheads="1"/>
            </p:cNvSpPr>
            <p:nvPr/>
          </p:nvSpPr>
          <p:spPr bwMode="auto">
            <a:xfrm>
              <a:off x="1763341"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20</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499" name="Rectangle 473"/>
            <p:cNvSpPr>
              <a:spLocks noChangeArrowheads="1"/>
            </p:cNvSpPr>
            <p:nvPr/>
          </p:nvSpPr>
          <p:spPr bwMode="auto">
            <a:xfrm>
              <a:off x="2900551"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40</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500" name="Rectangle 473"/>
            <p:cNvSpPr>
              <a:spLocks noChangeArrowheads="1"/>
            </p:cNvSpPr>
            <p:nvPr/>
          </p:nvSpPr>
          <p:spPr bwMode="auto">
            <a:xfrm>
              <a:off x="4028039" y="3227858"/>
              <a:ext cx="253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60</a:t>
              </a:r>
              <a:endParaRPr kumimoji="0" lang="en-US" sz="1200" b="0" i="0" u="none" strike="noStrike" cap="none" normalizeH="0" baseline="0" dirty="0" smtClean="0">
                <a:ln>
                  <a:noFill/>
                </a:ln>
                <a:solidFill>
                  <a:schemeClr val="tx1"/>
                </a:solidFill>
                <a:effectLst/>
                <a:latin typeface="+mn-lt"/>
                <a:cs typeface="Arial" pitchFamily="34" charset="0"/>
              </a:endParaRPr>
            </a:p>
          </p:txBody>
        </p:sp>
      </p:grpSp>
      <p:sp>
        <p:nvSpPr>
          <p:cNvPr id="501" name="TextBox 500"/>
          <p:cNvSpPr txBox="1"/>
          <p:nvPr/>
        </p:nvSpPr>
        <p:spPr>
          <a:xfrm>
            <a:off x="1458856" y="2056765"/>
            <a:ext cx="882155" cy="307777"/>
          </a:xfrm>
          <a:prstGeom prst="rect">
            <a:avLst/>
          </a:prstGeom>
          <a:noFill/>
        </p:spPr>
        <p:txBody>
          <a:bodyPr wrap="square" rtlCol="0">
            <a:spAutoFit/>
          </a:bodyPr>
          <a:lstStyle/>
          <a:p>
            <a:pPr algn="ctr"/>
            <a:r>
              <a:rPr lang="en-GB" sz="1400" dirty="0" smtClean="0"/>
              <a:t>r = 0.17</a:t>
            </a:r>
            <a:endParaRPr lang="en-GB" sz="1400" dirty="0"/>
          </a:p>
        </p:txBody>
      </p:sp>
      <p:sp>
        <p:nvSpPr>
          <p:cNvPr id="502" name="TextBox 501"/>
          <p:cNvSpPr txBox="1"/>
          <p:nvPr/>
        </p:nvSpPr>
        <p:spPr>
          <a:xfrm>
            <a:off x="5460043" y="2037512"/>
            <a:ext cx="882155" cy="307777"/>
          </a:xfrm>
          <a:prstGeom prst="rect">
            <a:avLst/>
          </a:prstGeom>
          <a:noFill/>
        </p:spPr>
        <p:txBody>
          <a:bodyPr wrap="square" rtlCol="0">
            <a:spAutoFit/>
          </a:bodyPr>
          <a:lstStyle/>
          <a:p>
            <a:pPr algn="ctr"/>
            <a:r>
              <a:rPr lang="en-GB" sz="1400" dirty="0" smtClean="0"/>
              <a:t>r = 0.68</a:t>
            </a:r>
            <a:endParaRPr lang="en-GB"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489"/>
                                        </p:tgtEl>
                                        <p:attrNameLst>
                                          <p:attrName>style.visibility</p:attrName>
                                        </p:attrNameLst>
                                      </p:cBhvr>
                                      <p:to>
                                        <p:strVal val="visible"/>
                                      </p:to>
                                    </p:set>
                                    <p:animEffect transition="in" filter="wipe(left)">
                                      <p:cBhvr>
                                        <p:cTn id="16" dur="500"/>
                                        <p:tgtEl>
                                          <p:spTgt spid="248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48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2476"/>
                                        </p:tgtEl>
                                        <p:attrNameLst>
                                          <p:attrName>style.visibility</p:attrName>
                                        </p:attrNameLst>
                                      </p:cBhvr>
                                      <p:to>
                                        <p:strVal val="visible"/>
                                      </p:to>
                                    </p:set>
                                    <p:animEffect transition="in" filter="wipe(down)">
                                      <p:cBhvr>
                                        <p:cTn id="22" dur="500"/>
                                        <p:tgtEl>
                                          <p:spTgt spid="247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72"/>
                                        </p:tgtEl>
                                        <p:attrNameLst>
                                          <p:attrName>style.visibility</p:attrName>
                                        </p:attrNameLst>
                                      </p:cBhvr>
                                      <p:to>
                                        <p:strVal val="visible"/>
                                      </p:to>
                                    </p:set>
                                    <p:animEffect transition="in" filter="wipe(down)">
                                      <p:cBhvr>
                                        <p:cTn id="25" dur="500"/>
                                        <p:tgtEl>
                                          <p:spTgt spid="247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656"/>
                                        </p:tgtEl>
                                        <p:attrNameLst>
                                          <p:attrName>style.visibility</p:attrName>
                                        </p:attrNameLst>
                                      </p:cBhvr>
                                      <p:to>
                                        <p:strVal val="visible"/>
                                      </p:to>
                                    </p:set>
                                    <p:animEffect transition="in" filter="wipe(left)">
                                      <p:cBhvr>
                                        <p:cTn id="33" dur="500"/>
                                        <p:tgtEl>
                                          <p:spTgt spid="165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87"/>
                                        </p:tgtEl>
                                        <p:attrNameLst>
                                          <p:attrName>style.visibility</p:attrName>
                                        </p:attrNameLst>
                                      </p:cBhvr>
                                      <p:to>
                                        <p:strVal val="visible"/>
                                      </p:to>
                                    </p:set>
                                    <p:animEffect transition="in" filter="wipe(left)">
                                      <p:cBhvr>
                                        <p:cTn id="38" dur="500"/>
                                        <p:tgtEl>
                                          <p:spTgt spid="248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1"/>
                                        </p:tgtEl>
                                        <p:attrNameLst>
                                          <p:attrName>style.visibility</p:attrName>
                                        </p:attrNameLst>
                                      </p:cBhvr>
                                      <p:to>
                                        <p:strVal val="visible"/>
                                      </p:to>
                                    </p:set>
                                    <p:animEffect transition="in" filter="wipe(left)">
                                      <p:cBhvr>
                                        <p:cTn id="43" dur="500"/>
                                        <p:tgtEl>
                                          <p:spTgt spid="5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59">
                                            <p:txEl>
                                              <p:pRg st="0" end="0"/>
                                            </p:txEl>
                                          </p:spTgt>
                                        </p:tgtEl>
                                        <p:attrNameLst>
                                          <p:attrName>style.visibility</p:attrName>
                                        </p:attrNameLst>
                                      </p:cBhvr>
                                      <p:to>
                                        <p:strVal val="visible"/>
                                      </p:to>
                                    </p:set>
                                    <p:animEffect transition="in" filter="fade">
                                      <p:cBhvr>
                                        <p:cTn id="48" dur="500"/>
                                        <p:tgtEl>
                                          <p:spTgt spid="155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59">
                                            <p:txEl>
                                              <p:pRg st="1" end="1"/>
                                            </p:txEl>
                                          </p:spTgt>
                                        </p:tgtEl>
                                        <p:attrNameLst>
                                          <p:attrName>style.visibility</p:attrName>
                                        </p:attrNameLst>
                                      </p:cBhvr>
                                      <p:to>
                                        <p:strVal val="visible"/>
                                      </p:to>
                                    </p:set>
                                    <p:animEffect transition="in" filter="fade">
                                      <p:cBhvr>
                                        <p:cTn id="53" dur="500"/>
                                        <p:tgtEl>
                                          <p:spTgt spid="155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59">
                                            <p:txEl>
                                              <p:pRg st="2" end="2"/>
                                            </p:txEl>
                                          </p:spTgt>
                                        </p:tgtEl>
                                        <p:attrNameLst>
                                          <p:attrName>style.visibility</p:attrName>
                                        </p:attrNameLst>
                                      </p:cBhvr>
                                      <p:to>
                                        <p:strVal val="visible"/>
                                      </p:to>
                                    </p:set>
                                    <p:animEffect transition="in" filter="fade">
                                      <p:cBhvr>
                                        <p:cTn id="58" dur="500"/>
                                        <p:tgtEl>
                                          <p:spTgt spid="155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500"/>
                                        <p:tgtEl>
                                          <p:spTgt spid="7">
                                            <p:txEl>
                                              <p:pRg st="0" end="0"/>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2310"/>
                                        </p:tgtEl>
                                        <p:attrNameLst>
                                          <p:attrName>style.visibility</p:attrName>
                                        </p:attrNameLst>
                                      </p:cBhvr>
                                      <p:to>
                                        <p:strVal val="visible"/>
                                      </p:to>
                                    </p:set>
                                    <p:animEffect transition="in" filter="wipe(left)">
                                      <p:cBhvr>
                                        <p:cTn id="67" dur="500"/>
                                        <p:tgtEl>
                                          <p:spTgt spid="2310"/>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1863"/>
                                        </p:tgtEl>
                                        <p:attrNameLst>
                                          <p:attrName>style.visibility</p:attrName>
                                        </p:attrNameLst>
                                      </p:cBhvr>
                                      <p:to>
                                        <p:strVal val="visible"/>
                                      </p:to>
                                    </p:se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497"/>
                                        </p:tgtEl>
                                        <p:attrNameLst>
                                          <p:attrName>style.visibility</p:attrName>
                                        </p:attrNameLst>
                                      </p:cBhvr>
                                      <p:to>
                                        <p:strVal val="visible"/>
                                      </p:to>
                                    </p:set>
                                    <p:animEffect transition="in" filter="wipe(left)">
                                      <p:cBhvr>
                                        <p:cTn id="73" dur="500"/>
                                        <p:tgtEl>
                                          <p:spTgt spid="49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676"/>
                                        </p:tgtEl>
                                        <p:attrNameLst>
                                          <p:attrName>style.visibility</p:attrName>
                                        </p:attrNameLst>
                                      </p:cBhvr>
                                      <p:to>
                                        <p:strVal val="visible"/>
                                      </p:to>
                                    </p:set>
                                    <p:animEffect transition="in" filter="wipe(left)">
                                      <p:cBhvr>
                                        <p:cTn id="77" dur="500"/>
                                        <p:tgtEl>
                                          <p:spTgt spid="16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07"/>
                                        </p:tgtEl>
                                        <p:attrNameLst>
                                          <p:attrName>style.visibility</p:attrName>
                                        </p:attrNameLst>
                                      </p:cBhvr>
                                      <p:to>
                                        <p:strVal val="visible"/>
                                      </p:to>
                                    </p:set>
                                    <p:animEffect transition="in" filter="wipe(left)">
                                      <p:cBhvr>
                                        <p:cTn id="82" dur="500"/>
                                        <p:tgtEl>
                                          <p:spTgt spid="200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02"/>
                                        </p:tgtEl>
                                        <p:attrNameLst>
                                          <p:attrName>style.visibility</p:attrName>
                                        </p:attrNameLst>
                                      </p:cBhvr>
                                      <p:to>
                                        <p:strVal val="visible"/>
                                      </p:to>
                                    </p:set>
                                    <p:animEffect transition="in" filter="wipe(left)">
                                      <p:cBhvr>
                                        <p:cTn id="87" dur="500"/>
                                        <p:tgtEl>
                                          <p:spTgt spid="50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655">
                                            <p:txEl>
                                              <p:pRg st="0" end="0"/>
                                            </p:txEl>
                                          </p:spTgt>
                                        </p:tgtEl>
                                        <p:attrNameLst>
                                          <p:attrName>style.visibility</p:attrName>
                                        </p:attrNameLst>
                                      </p:cBhvr>
                                      <p:to>
                                        <p:strVal val="visible"/>
                                      </p:to>
                                    </p:set>
                                    <p:animEffect transition="in" filter="fade">
                                      <p:cBhvr>
                                        <p:cTn id="92" dur="500"/>
                                        <p:tgtEl>
                                          <p:spTgt spid="165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55">
                                            <p:txEl>
                                              <p:pRg st="1" end="1"/>
                                            </p:txEl>
                                          </p:spTgt>
                                        </p:tgtEl>
                                        <p:attrNameLst>
                                          <p:attrName>style.visibility</p:attrName>
                                        </p:attrNameLst>
                                      </p:cBhvr>
                                      <p:to>
                                        <p:strVal val="visible"/>
                                      </p:to>
                                    </p:set>
                                    <p:animEffect transition="in" filter="fade">
                                      <p:cBhvr>
                                        <p:cTn id="97" dur="500"/>
                                        <p:tgtEl>
                                          <p:spTgt spid="1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bldLvl="5"/>
      <p:bldP spid="2472" grpId="0"/>
      <p:bldP spid="2483" grpId="0"/>
      <p:bldP spid="3" grpId="0" build="p"/>
      <p:bldP spid="1863" grpId="0"/>
      <p:bldP spid="1559" grpId="0" uiExpand="1" build="p" bldLvl="5"/>
      <p:bldP spid="1655" grpId="0" uiExpand="1" build="p" bldLvl="5"/>
      <p:bldP spid="1656" grpId="0"/>
      <p:bldP spid="1676" grpId="0"/>
      <p:bldP spid="501" grpId="0"/>
      <p:bldP spid="50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755650" y="1600200"/>
            <a:ext cx="7931150" cy="4493096"/>
          </a:xfrm>
        </p:spPr>
        <p:txBody>
          <a:bodyPr/>
          <a:lstStyle/>
          <a:p>
            <a:pPr lvl="0"/>
            <a:r>
              <a:rPr lang="en-GB" sz="2200" dirty="0"/>
              <a:t>When tracking speech in simultaneous messages, cues from talker differences are not always </a:t>
            </a:r>
            <a:r>
              <a:rPr lang="en-GB" sz="2200" dirty="0" smtClean="0"/>
              <a:t>dominant</a:t>
            </a:r>
          </a:p>
          <a:p>
            <a:pPr lvl="0"/>
            <a:r>
              <a:rPr lang="en-GB" sz="2200" dirty="0" smtClean="0"/>
              <a:t>Cues </a:t>
            </a:r>
            <a:r>
              <a:rPr lang="en-GB" sz="2200" dirty="0"/>
              <a:t>from </a:t>
            </a:r>
            <a:r>
              <a:rPr lang="en-GB" sz="2200" dirty="0" smtClean="0"/>
              <a:t>position </a:t>
            </a:r>
            <a:r>
              <a:rPr lang="en-GB" sz="2200" dirty="0"/>
              <a:t>differences can sometimes be more influential </a:t>
            </a:r>
            <a:r>
              <a:rPr lang="en-GB" sz="2200" dirty="0" smtClean="0"/>
              <a:t>- even </a:t>
            </a:r>
            <a:r>
              <a:rPr lang="en-GB" sz="2200" dirty="0"/>
              <a:t>in </a:t>
            </a:r>
            <a:r>
              <a:rPr lang="en-GB" sz="2200" dirty="0" smtClean="0"/>
              <a:t>reverberation</a:t>
            </a:r>
            <a:endParaRPr lang="en-GB" sz="2200" dirty="0"/>
          </a:p>
          <a:p>
            <a:pPr lvl="0"/>
            <a:r>
              <a:rPr lang="en-GB" sz="2200" dirty="0"/>
              <a:t>T</a:t>
            </a:r>
            <a:r>
              <a:rPr lang="en-GB" sz="2200" dirty="0" smtClean="0"/>
              <a:t>his </a:t>
            </a:r>
            <a:r>
              <a:rPr lang="en-GB" sz="2200" dirty="0"/>
              <a:t>is mostly seen </a:t>
            </a:r>
            <a:r>
              <a:rPr lang="en-GB" sz="2200" dirty="0" smtClean="0"/>
              <a:t>when talker </a:t>
            </a:r>
            <a:r>
              <a:rPr lang="en-GB" sz="2200" dirty="0"/>
              <a:t>differences </a:t>
            </a:r>
            <a:r>
              <a:rPr lang="en-GB" sz="2200" dirty="0" smtClean="0"/>
              <a:t>are subtle, listening is dichotic, and </a:t>
            </a:r>
            <a:r>
              <a:rPr lang="en-GB" sz="2200" dirty="0"/>
              <a:t>pitch cues </a:t>
            </a:r>
            <a:r>
              <a:rPr lang="en-GB" sz="2200" dirty="0" smtClean="0"/>
              <a:t>are degraded </a:t>
            </a:r>
            <a:endParaRPr lang="en-GB" sz="2200" dirty="0"/>
          </a:p>
          <a:p>
            <a:pPr lvl="0"/>
            <a:r>
              <a:rPr lang="en-GB" sz="2200" dirty="0" smtClean="0"/>
              <a:t>The cues from position differences are not the</a:t>
            </a:r>
            <a:r>
              <a:rPr lang="en-GB" sz="2200" dirty="0"/>
              <a:t> </a:t>
            </a:r>
            <a:r>
              <a:rPr lang="en-GB" sz="2200" dirty="0" smtClean="0"/>
              <a:t>messages’ ITDs - they seem </a:t>
            </a:r>
            <a:r>
              <a:rPr lang="en-GB" sz="2200" dirty="0"/>
              <a:t>to be the </a:t>
            </a:r>
            <a:r>
              <a:rPr lang="en-GB" sz="2200" dirty="0" smtClean="0"/>
              <a:t>ILDs - which </a:t>
            </a:r>
            <a:r>
              <a:rPr lang="en-GB" sz="2200" dirty="0"/>
              <a:t>still differ </a:t>
            </a:r>
            <a:r>
              <a:rPr lang="en-GB" sz="2200" dirty="0" smtClean="0"/>
              <a:t>among  </a:t>
            </a:r>
            <a:r>
              <a:rPr lang="en-GB" sz="2200" dirty="0"/>
              <a:t>positions in </a:t>
            </a:r>
            <a:r>
              <a:rPr lang="en-GB" sz="2200" dirty="0" smtClean="0"/>
              <a:t>a typical room</a:t>
            </a:r>
            <a:endParaRPr lang="en-GB" sz="2200" dirty="0"/>
          </a:p>
          <a:p>
            <a:pPr lvl="0"/>
            <a:r>
              <a:rPr lang="en-GB" sz="2200" dirty="0"/>
              <a:t>T</a:t>
            </a:r>
            <a:r>
              <a:rPr lang="en-GB" sz="2200" dirty="0" smtClean="0"/>
              <a:t>his </a:t>
            </a:r>
            <a:r>
              <a:rPr lang="en-GB" sz="2200" dirty="0"/>
              <a:t>dichotic effect </a:t>
            </a:r>
            <a:r>
              <a:rPr lang="en-GB" sz="2200" dirty="0" smtClean="0"/>
              <a:t>doesn’t </a:t>
            </a:r>
            <a:r>
              <a:rPr lang="en-GB" sz="2200" dirty="0"/>
              <a:t>seem to arise through listeners 'selecting' an ear </a:t>
            </a:r>
            <a:r>
              <a:rPr lang="en-GB" sz="2200" dirty="0" smtClean="0"/>
              <a:t>– appears to be due to inter-aural </a:t>
            </a:r>
            <a:r>
              <a:rPr lang="en-GB" sz="2200" dirty="0"/>
              <a:t>processing</a:t>
            </a:r>
          </a:p>
        </p:txBody>
      </p:sp>
    </p:spTree>
    <p:extLst>
      <p:ext uri="{BB962C8B-B14F-4D97-AF65-F5344CB8AC3E}">
        <p14:creationId xmlns:p14="http://schemas.microsoft.com/office/powerpoint/2010/main" val="109629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1930226"/>
          </a:xfrm>
        </p:spPr>
        <p:txBody>
          <a:bodyPr/>
          <a:lstStyle/>
          <a:p>
            <a:r>
              <a:rPr lang="en-GB" dirty="0" smtClean="0"/>
              <a:t>Thanks for attending!</a:t>
            </a:r>
            <a:endParaRPr lang="en-GB" dirty="0"/>
          </a:p>
        </p:txBody>
      </p:sp>
      <p:sp>
        <p:nvSpPr>
          <p:cNvPr id="3" name="Content Placeholder 2"/>
          <p:cNvSpPr>
            <a:spLocks noGrp="1"/>
          </p:cNvSpPr>
          <p:nvPr>
            <p:ph idx="1"/>
          </p:nvPr>
        </p:nvSpPr>
        <p:spPr>
          <a:xfrm>
            <a:off x="755650" y="3429000"/>
            <a:ext cx="7931150" cy="2514600"/>
          </a:xfrm>
        </p:spPr>
        <p:txBody>
          <a:bodyPr/>
          <a:lstStyle/>
          <a:p>
            <a:endParaRPr lang="en-GB" dirty="0"/>
          </a:p>
        </p:txBody>
      </p:sp>
    </p:spTree>
    <p:extLst>
      <p:ext uri="{BB962C8B-B14F-4D97-AF65-F5344CB8AC3E}">
        <p14:creationId xmlns:p14="http://schemas.microsoft.com/office/powerpoint/2010/main" val="28378009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GB" dirty="0" smtClean="0"/>
              <a:t>Intro: Attending at Cocktail Parties</a:t>
            </a:r>
            <a:endParaRPr lang="en-US" dirty="0"/>
          </a:p>
        </p:txBody>
      </p:sp>
      <p:sp>
        <p:nvSpPr>
          <p:cNvPr id="535555" name="Rectangle 3"/>
          <p:cNvSpPr>
            <a:spLocks noGrp="1" noChangeArrowheads="1"/>
          </p:cNvSpPr>
          <p:nvPr>
            <p:ph type="body" idx="1"/>
          </p:nvPr>
        </p:nvSpPr>
        <p:spPr/>
        <p:txBody>
          <a:bodyPr/>
          <a:lstStyle/>
          <a:p>
            <a:r>
              <a:rPr lang="en-GB" dirty="0" smtClean="0"/>
              <a:t>Typical listening situations:</a:t>
            </a:r>
          </a:p>
          <a:p>
            <a:pPr lvl="1"/>
            <a:r>
              <a:rPr lang="en-GB" dirty="0" smtClean="0"/>
              <a:t>multiple sound sources</a:t>
            </a:r>
          </a:p>
          <a:p>
            <a:pPr lvl="1"/>
            <a:r>
              <a:rPr lang="en-GB" dirty="0" smtClean="0"/>
              <a:t>numerous reflecting surfaces</a:t>
            </a:r>
          </a:p>
          <a:p>
            <a:pPr lvl="1"/>
            <a:r>
              <a:rPr lang="en-GB" dirty="0"/>
              <a:t>r</a:t>
            </a:r>
            <a:r>
              <a:rPr lang="en-GB" dirty="0" smtClean="0"/>
              <a:t>eflections degrade both intelligibility and segregation of sounds</a:t>
            </a:r>
            <a:endParaRPr lang="en-US" dirty="0" smtClean="0"/>
          </a:p>
          <a:p>
            <a:r>
              <a:rPr lang="en-US" dirty="0" smtClean="0">
                <a:cs typeface="Arial" charset="0"/>
              </a:rPr>
              <a:t>Yet listeners able to selectively attend to a single source</a:t>
            </a:r>
            <a:endParaRPr lang="en-GB" dirty="0" smtClean="0">
              <a:solidFill>
                <a:schemeClr val="tx1"/>
              </a:solidFill>
              <a:ea typeface="+mn-ea"/>
              <a:cs typeface="Arial" charset="0"/>
            </a:endParaRPr>
          </a:p>
          <a:p>
            <a:r>
              <a:rPr lang="en-GB" dirty="0" smtClean="0"/>
              <a:t>Any detectable</a:t>
            </a:r>
            <a:r>
              <a:rPr lang="en-GB" i="1" dirty="0" smtClean="0"/>
              <a:t> </a:t>
            </a:r>
            <a:r>
              <a:rPr lang="en-GB" dirty="0" smtClean="0"/>
              <a:t>difference</a:t>
            </a:r>
            <a:r>
              <a:rPr lang="en-GB" i="1" dirty="0" smtClean="0"/>
              <a:t> </a:t>
            </a:r>
            <a:r>
              <a:rPr lang="en-GB" dirty="0" smtClean="0"/>
              <a:t>seems to help </a:t>
            </a:r>
            <a:r>
              <a:rPr lang="en-GB" dirty="0"/>
              <a:t>listeners </a:t>
            </a:r>
            <a:r>
              <a:rPr lang="en-GB" dirty="0" smtClean="0"/>
              <a:t>track messages over time</a:t>
            </a:r>
          </a:p>
          <a:p>
            <a:pPr lvl="1"/>
            <a:r>
              <a:rPr lang="en-GB" dirty="0" smtClean="0"/>
              <a:t>e.g. a filtering difference (</a:t>
            </a:r>
            <a:r>
              <a:rPr lang="en-GB" dirty="0" err="1" smtClean="0"/>
              <a:t>Spieth</a:t>
            </a:r>
            <a:r>
              <a:rPr lang="en-GB" dirty="0" smtClean="0"/>
              <a:t> and Webster, 1955)</a:t>
            </a:r>
          </a:p>
          <a:p>
            <a:r>
              <a:rPr lang="en-GB" dirty="0" smtClean="0"/>
              <a:t>Two main sources of differences: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5554"/>
                                        </p:tgtEl>
                                        <p:attrNameLst>
                                          <p:attrName>style.visibility</p:attrName>
                                        </p:attrNameLst>
                                      </p:cBhvr>
                                      <p:to>
                                        <p:strVal val="visible"/>
                                      </p:to>
                                    </p:set>
                                    <p:animEffect transition="in" filter="fade">
                                      <p:cBhvr>
                                        <p:cTn id="7" dur="1000"/>
                                        <p:tgtEl>
                                          <p:spTgt spid="535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5555">
                                            <p:txEl>
                                              <p:pRg st="0" end="0"/>
                                            </p:txEl>
                                          </p:spTgt>
                                        </p:tgtEl>
                                        <p:attrNameLst>
                                          <p:attrName>style.visibility</p:attrName>
                                        </p:attrNameLst>
                                      </p:cBhvr>
                                      <p:to>
                                        <p:strVal val="visible"/>
                                      </p:to>
                                    </p:set>
                                    <p:animEffect transition="in" filter="fade">
                                      <p:cBhvr>
                                        <p:cTn id="12" dur="500"/>
                                        <p:tgtEl>
                                          <p:spTgt spid="535555">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35555">
                                            <p:txEl>
                                              <p:pRg st="1" end="1"/>
                                            </p:txEl>
                                          </p:spTgt>
                                        </p:tgtEl>
                                        <p:attrNameLst>
                                          <p:attrName>style.visibility</p:attrName>
                                        </p:attrNameLst>
                                      </p:cBhvr>
                                      <p:to>
                                        <p:strVal val="visible"/>
                                      </p:to>
                                    </p:set>
                                    <p:animEffect transition="in" filter="fade">
                                      <p:cBhvr>
                                        <p:cTn id="16" dur="500"/>
                                        <p:tgtEl>
                                          <p:spTgt spid="535555">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35555">
                                            <p:txEl>
                                              <p:pRg st="2" end="2"/>
                                            </p:txEl>
                                          </p:spTgt>
                                        </p:tgtEl>
                                        <p:attrNameLst>
                                          <p:attrName>style.visibility</p:attrName>
                                        </p:attrNameLst>
                                      </p:cBhvr>
                                      <p:to>
                                        <p:strVal val="visible"/>
                                      </p:to>
                                    </p:set>
                                    <p:animEffect transition="in" filter="fade">
                                      <p:cBhvr>
                                        <p:cTn id="20" dur="500"/>
                                        <p:tgtEl>
                                          <p:spTgt spid="535555">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35555">
                                            <p:txEl>
                                              <p:pRg st="3" end="3"/>
                                            </p:txEl>
                                          </p:spTgt>
                                        </p:tgtEl>
                                        <p:attrNameLst>
                                          <p:attrName>style.visibility</p:attrName>
                                        </p:attrNameLst>
                                      </p:cBhvr>
                                      <p:to>
                                        <p:strVal val="visible"/>
                                      </p:to>
                                    </p:set>
                                    <p:animEffect transition="in" filter="fade">
                                      <p:cBhvr>
                                        <p:cTn id="24" dur="500"/>
                                        <p:tgtEl>
                                          <p:spTgt spid="53555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5555">
                                            <p:txEl>
                                              <p:pRg st="4" end="4"/>
                                            </p:txEl>
                                          </p:spTgt>
                                        </p:tgtEl>
                                        <p:attrNameLst>
                                          <p:attrName>style.visibility</p:attrName>
                                        </p:attrNameLst>
                                      </p:cBhvr>
                                      <p:to>
                                        <p:strVal val="visible"/>
                                      </p:to>
                                    </p:set>
                                    <p:animEffect transition="in" filter="fade">
                                      <p:cBhvr>
                                        <p:cTn id="29" dur="500"/>
                                        <p:tgtEl>
                                          <p:spTgt spid="53555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5555">
                                            <p:txEl>
                                              <p:pRg st="5" end="5"/>
                                            </p:txEl>
                                          </p:spTgt>
                                        </p:tgtEl>
                                        <p:attrNameLst>
                                          <p:attrName>style.visibility</p:attrName>
                                        </p:attrNameLst>
                                      </p:cBhvr>
                                      <p:to>
                                        <p:strVal val="visible"/>
                                      </p:to>
                                    </p:set>
                                    <p:animEffect transition="in" filter="fade">
                                      <p:cBhvr>
                                        <p:cTn id="34" dur="500"/>
                                        <p:tgtEl>
                                          <p:spTgt spid="535555">
                                            <p:txEl>
                                              <p:pRg st="5" end="5"/>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35555">
                                            <p:txEl>
                                              <p:pRg st="6" end="6"/>
                                            </p:txEl>
                                          </p:spTgt>
                                        </p:tgtEl>
                                        <p:attrNameLst>
                                          <p:attrName>style.visibility</p:attrName>
                                        </p:attrNameLst>
                                      </p:cBhvr>
                                      <p:to>
                                        <p:strVal val="visible"/>
                                      </p:to>
                                    </p:set>
                                    <p:animEffect transition="in" filter="fade">
                                      <p:cBhvr>
                                        <p:cTn id="38" dur="500"/>
                                        <p:tgtEl>
                                          <p:spTgt spid="53555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5555">
                                            <p:txEl>
                                              <p:pRg st="7" end="7"/>
                                            </p:txEl>
                                          </p:spTgt>
                                        </p:tgtEl>
                                        <p:attrNameLst>
                                          <p:attrName>style.visibility</p:attrName>
                                        </p:attrNameLst>
                                      </p:cBhvr>
                                      <p:to>
                                        <p:strVal val="visible"/>
                                      </p:to>
                                    </p:set>
                                    <p:animEffect transition="in" filter="fade">
                                      <p:cBhvr>
                                        <p:cTn id="43" dur="500"/>
                                        <p:tgtEl>
                                          <p:spTgt spid="535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4" grpId="0"/>
      <p:bldP spid="535555"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768678" cy="1143000"/>
          </a:xfrm>
        </p:spPr>
        <p:txBody>
          <a:bodyPr/>
          <a:lstStyle/>
          <a:p>
            <a:r>
              <a:rPr lang="en-GB" dirty="0" smtClean="0"/>
              <a:t>Intro: Attending at Cocktail Parties</a:t>
            </a:r>
            <a:endParaRPr lang="en-US" dirty="0"/>
          </a:p>
        </p:txBody>
      </p:sp>
      <p:sp>
        <p:nvSpPr>
          <p:cNvPr id="12" name="Text Placeholder 2"/>
          <p:cNvSpPr txBox="1">
            <a:spLocks/>
          </p:cNvSpPr>
          <p:nvPr/>
        </p:nvSpPr>
        <p:spPr bwMode="auto">
          <a:xfrm>
            <a:off x="457200" y="1535113"/>
            <a:ext cx="4040188" cy="3817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
                <a:schemeClr val="tx2"/>
              </a:buClr>
              <a:buSzTx/>
              <a:buFontTx/>
              <a:buChar char="•"/>
              <a:tabLst/>
              <a:defRPr/>
            </a:pPr>
            <a:r>
              <a:rPr kumimoji="0" lang="en-GB" i="0" u="none" strike="noStrike" kern="0" cap="none" spc="0" normalizeH="0" baseline="0" noProof="0" dirty="0" smtClean="0">
                <a:ln>
                  <a:noFill/>
                </a:ln>
                <a:solidFill>
                  <a:schemeClr val="tx1"/>
                </a:solidFill>
                <a:effectLst/>
                <a:uLnTx/>
                <a:uFillTx/>
                <a:latin typeface="+mn-lt"/>
                <a:ea typeface="+mn-ea"/>
                <a:cs typeface="+mn-cs"/>
              </a:rPr>
              <a:t>Spatial position:</a:t>
            </a:r>
            <a:endParaRPr kumimoji="0" lang="en-US"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Content Placeholder 3"/>
          <p:cNvSpPr>
            <a:spLocks noGrp="1"/>
          </p:cNvSpPr>
          <p:nvPr>
            <p:ph sz="half" idx="2"/>
          </p:nvPr>
        </p:nvSpPr>
        <p:spPr>
          <a:xfrm>
            <a:off x="457200" y="1988840"/>
            <a:ext cx="4040188" cy="4320480"/>
          </a:xfrm>
        </p:spPr>
        <p:txBody>
          <a:bodyPr/>
          <a:lstStyle/>
          <a:p>
            <a:pPr lvl="1"/>
            <a:r>
              <a:rPr lang="en-GB" sz="2000" dirty="0" smtClean="0"/>
              <a:t>Cues from spatial separation seem to aid tracking (</a:t>
            </a:r>
            <a:r>
              <a:rPr lang="en-GB" sz="2000" dirty="0" err="1" smtClean="0"/>
              <a:t>Spieth</a:t>
            </a:r>
            <a:r>
              <a:rPr lang="en-GB" sz="2000" dirty="0" smtClean="0"/>
              <a:t> et al., 1954; Broadbent, 1954)</a:t>
            </a:r>
          </a:p>
          <a:p>
            <a:pPr lvl="1"/>
            <a:r>
              <a:rPr lang="en-GB" sz="2000" dirty="0" err="1" smtClean="0"/>
              <a:t>Interaural</a:t>
            </a:r>
            <a:r>
              <a:rPr lang="en-GB" sz="2000" dirty="0" smtClean="0"/>
              <a:t> differences can be used to track (e.g. ITD, Darwin &amp; </a:t>
            </a:r>
            <a:r>
              <a:rPr lang="en-GB" sz="2000" dirty="0" err="1" smtClean="0"/>
              <a:t>Hukin</a:t>
            </a:r>
            <a:r>
              <a:rPr lang="en-GB" sz="2000" dirty="0" smtClean="0"/>
              <a:t>, 1999)</a:t>
            </a:r>
          </a:p>
          <a:p>
            <a:pPr lvl="1"/>
            <a:r>
              <a:rPr lang="en-GB" sz="2000" dirty="0" smtClean="0"/>
              <a:t>But these differences are corrupted by reverberation (</a:t>
            </a:r>
            <a:r>
              <a:rPr lang="en-GB" sz="2000" dirty="0" err="1" smtClean="0"/>
              <a:t>Rakerd</a:t>
            </a:r>
            <a:r>
              <a:rPr lang="en-GB" sz="2000" dirty="0" smtClean="0"/>
              <a:t> &amp; Hartmann, 1985; Kidd et al., 2005)</a:t>
            </a:r>
          </a:p>
          <a:p>
            <a:endParaRPr lang="en-US" dirty="0"/>
          </a:p>
        </p:txBody>
      </p:sp>
      <p:sp>
        <p:nvSpPr>
          <p:cNvPr id="14" name="Text Placeholder 4"/>
          <p:cNvSpPr txBox="1">
            <a:spLocks/>
          </p:cNvSpPr>
          <p:nvPr/>
        </p:nvSpPr>
        <p:spPr>
          <a:xfrm>
            <a:off x="4645025" y="1535113"/>
            <a:ext cx="4041775" cy="381719"/>
          </a:xfrm>
          <a:prstGeom prst="rect">
            <a:avLst/>
          </a:prstGeom>
        </p:spPr>
        <p:txBody>
          <a:bodyPr/>
          <a:lstStyle/>
          <a:p>
            <a:pPr marL="342900" marR="0" lvl="0" indent="-342900" algn="l" defTabSz="914400" rtl="0" eaLnBrk="1" fontAlgn="base" latinLnBrk="0" hangingPunct="1">
              <a:lnSpc>
                <a:spcPct val="110000"/>
              </a:lnSpc>
              <a:spcBef>
                <a:spcPct val="20000"/>
              </a:spcBef>
              <a:spcAft>
                <a:spcPct val="0"/>
              </a:spcAft>
              <a:buClr>
                <a:schemeClr val="tx2"/>
              </a:buClr>
              <a:buSzTx/>
              <a:buFontTx/>
              <a:buChar char="•"/>
              <a:tabLst/>
              <a:defRPr/>
            </a:pPr>
            <a:r>
              <a:rPr kumimoji="0" lang="en-GB" i="0" u="none" strike="noStrike" kern="0" cap="none" spc="0" normalizeH="0" baseline="0" noProof="0" dirty="0" smtClean="0">
                <a:ln>
                  <a:noFill/>
                </a:ln>
                <a:solidFill>
                  <a:schemeClr val="tx1"/>
                </a:solidFill>
                <a:effectLst/>
                <a:uLnTx/>
                <a:uFillTx/>
                <a:latin typeface="+mn-lt"/>
                <a:ea typeface="+mn-ea"/>
                <a:cs typeface="+mn-cs"/>
              </a:rPr>
              <a:t>Source characteristics:</a:t>
            </a:r>
            <a:endParaRPr kumimoji="0" lang="en-US"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Content Placeholder 5"/>
          <p:cNvSpPr>
            <a:spLocks noGrp="1"/>
          </p:cNvSpPr>
          <p:nvPr>
            <p:ph sz="quarter" idx="4294967295"/>
          </p:nvPr>
        </p:nvSpPr>
        <p:spPr>
          <a:xfrm>
            <a:off x="4645025" y="1988840"/>
            <a:ext cx="4041775" cy="4320480"/>
          </a:xfrm>
          <a:prstGeom prst="rect">
            <a:avLst/>
          </a:prstGeom>
        </p:spPr>
        <p:txBody>
          <a:bodyPr/>
          <a:lstStyle/>
          <a:p>
            <a:pPr lvl="1"/>
            <a:r>
              <a:rPr lang="en-GB" dirty="0"/>
              <a:t>T</a:t>
            </a:r>
            <a:r>
              <a:rPr lang="en-GB" dirty="0" smtClean="0"/>
              <a:t>alker-difference tracking cues (that include vocal-tract size) are very robust to reverberation  (Darwin &amp; </a:t>
            </a:r>
            <a:r>
              <a:rPr lang="en-GB" dirty="0" err="1" smtClean="0"/>
              <a:t>Hukin</a:t>
            </a:r>
            <a:r>
              <a:rPr lang="en-GB" dirty="0" smtClean="0"/>
              <a:t>, 2000)</a:t>
            </a:r>
          </a:p>
          <a:p>
            <a:r>
              <a:rPr lang="en-GB" sz="2200" dirty="0"/>
              <a:t>So - in realistic levels of reverberation do listeners simply ignore corrupted cues from spatial position and rely on source (i.e. talker) characteristics for tracking?</a:t>
            </a:r>
          </a:p>
          <a:p>
            <a:endParaRPr lang="en-US" sz="2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10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1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10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P spid="13" grpId="0" uiExpand="1" build="p" bldLvl="5"/>
      <p:bldP spid="14" grpId="0" build="p" bldLvl="5"/>
      <p:bldP spid="15"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Experimental Paradigm</a:t>
            </a:r>
            <a:endParaRPr lang="en-US" dirty="0"/>
          </a:p>
        </p:txBody>
      </p:sp>
      <p:sp>
        <p:nvSpPr>
          <p:cNvPr id="3" name="Content Placeholder 2"/>
          <p:cNvSpPr>
            <a:spLocks noGrp="1"/>
          </p:cNvSpPr>
          <p:nvPr>
            <p:ph idx="1"/>
          </p:nvPr>
        </p:nvSpPr>
        <p:spPr>
          <a:xfrm>
            <a:off x="755650" y="1600200"/>
            <a:ext cx="7931150" cy="1180728"/>
          </a:xfrm>
        </p:spPr>
        <p:txBody>
          <a:bodyPr/>
          <a:lstStyle/>
          <a:p>
            <a:r>
              <a:rPr lang="en-GB" sz="2200" dirty="0" smtClean="0"/>
              <a:t>Based on Darwin &amp; </a:t>
            </a:r>
            <a:r>
              <a:rPr lang="en-GB" sz="2200" dirty="0" err="1" smtClean="0"/>
              <a:t>Hukin’s</a:t>
            </a:r>
            <a:r>
              <a:rPr lang="en-GB" sz="2200" dirty="0" smtClean="0"/>
              <a:t> (1999a, b, 2000) paradigm, where </a:t>
            </a:r>
            <a:r>
              <a:rPr lang="en-US" sz="2200" dirty="0" smtClean="0"/>
              <a:t>listeners hear two simultaneous sentences played in a (simulated) room</a:t>
            </a:r>
            <a:endParaRPr lang="en-US" sz="2200" dirty="0"/>
          </a:p>
        </p:txBody>
      </p:sp>
      <p:sp>
        <p:nvSpPr>
          <p:cNvPr id="27" name="TextBox 26"/>
          <p:cNvSpPr txBox="1"/>
          <p:nvPr/>
        </p:nvSpPr>
        <p:spPr>
          <a:xfrm>
            <a:off x="3502240" y="2723265"/>
            <a:ext cx="2016224" cy="400110"/>
          </a:xfrm>
          <a:prstGeom prst="rect">
            <a:avLst/>
          </a:prstGeom>
          <a:noFill/>
        </p:spPr>
        <p:txBody>
          <a:bodyPr wrap="square">
            <a:spAutoFit/>
            <a:scene3d>
              <a:camera prst="orthographicFront">
                <a:rot lat="0" lon="0" rev="0"/>
              </a:camera>
              <a:lightRig rig="threePt" dir="t"/>
            </a:scene3d>
          </a:bodyPr>
          <a:lstStyle/>
          <a:p>
            <a:pPr fontAlgn="auto">
              <a:spcBef>
                <a:spcPts val="0"/>
              </a:spcBef>
              <a:spcAft>
                <a:spcPts val="0"/>
              </a:spcAft>
              <a:defRPr/>
            </a:pPr>
            <a:r>
              <a:rPr lang="en-GB" sz="2000" dirty="0">
                <a:latin typeface="+mn-lt"/>
                <a:cs typeface="Arial" pitchFamily="34" charset="0"/>
              </a:rPr>
              <a:t>target </a:t>
            </a:r>
            <a:r>
              <a:rPr lang="en-GB" sz="2000" dirty="0" smtClean="0">
                <a:latin typeface="+mn-lt"/>
                <a:cs typeface="Arial" pitchFamily="34" charset="0"/>
              </a:rPr>
              <a:t>sentence</a:t>
            </a:r>
            <a:endParaRPr lang="en-GB" sz="2000" dirty="0">
              <a:latin typeface="+mn-lt"/>
              <a:cs typeface="Arial" pitchFamily="34" charset="0"/>
            </a:endParaRPr>
          </a:p>
        </p:txBody>
      </p:sp>
      <p:cxnSp>
        <p:nvCxnSpPr>
          <p:cNvPr id="28" name="Straight Arrow Connector 27"/>
          <p:cNvCxnSpPr/>
          <p:nvPr/>
        </p:nvCxnSpPr>
        <p:spPr>
          <a:xfrm>
            <a:off x="4654368" y="3155313"/>
            <a:ext cx="504056" cy="36004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2926176" y="3515353"/>
            <a:ext cx="5688632" cy="400110"/>
          </a:xfrm>
          <a:prstGeom prst="rect">
            <a:avLst/>
          </a:prstGeom>
          <a:noFill/>
          <a:ln w="9525">
            <a:noFill/>
            <a:miter lim="800000"/>
            <a:headEnd/>
            <a:tailEnd/>
          </a:ln>
        </p:spPr>
        <p:txBody>
          <a:bodyPr wrap="square">
            <a:spAutoFit/>
          </a:bodyPr>
          <a:lstStyle/>
          <a:p>
            <a:pPr algn="l"/>
            <a:r>
              <a:rPr lang="en-GB" sz="2000" b="1" dirty="0">
                <a:cs typeface="Arial" charset="0"/>
              </a:rPr>
              <a:t>on this trial you’ll get the </a:t>
            </a:r>
            <a:r>
              <a:rPr lang="en-GB" sz="2000" b="1" dirty="0" smtClean="0">
                <a:cs typeface="Arial" charset="0"/>
              </a:rPr>
              <a:t>word             </a:t>
            </a:r>
            <a:r>
              <a:rPr lang="en-GB" sz="2000" b="1" dirty="0">
                <a:cs typeface="Arial" charset="0"/>
              </a:rPr>
              <a:t>to select </a:t>
            </a:r>
          </a:p>
        </p:txBody>
      </p:sp>
      <p:sp>
        <p:nvSpPr>
          <p:cNvPr id="33" name="TextBox 32"/>
          <p:cNvSpPr txBox="1">
            <a:spLocks noChangeArrowheads="1"/>
          </p:cNvSpPr>
          <p:nvPr/>
        </p:nvSpPr>
        <p:spPr bwMode="auto">
          <a:xfrm>
            <a:off x="6166542" y="2723265"/>
            <a:ext cx="1333785" cy="400110"/>
          </a:xfrm>
          <a:prstGeom prst="rect">
            <a:avLst/>
          </a:prstGeom>
          <a:noFill/>
          <a:ln w="9525">
            <a:noFill/>
            <a:miter lim="800000"/>
            <a:headEnd/>
            <a:tailEnd/>
          </a:ln>
        </p:spPr>
        <p:txBody>
          <a:bodyPr wrap="square">
            <a:spAutoFit/>
          </a:bodyPr>
          <a:lstStyle/>
          <a:p>
            <a:r>
              <a:rPr lang="en-GB" sz="2000" dirty="0" smtClean="0">
                <a:cs typeface="Arial" charset="0"/>
              </a:rPr>
              <a:t>test words</a:t>
            </a:r>
            <a:endParaRPr lang="en-GB" sz="2000" dirty="0">
              <a:cs typeface="Arial" charset="0"/>
            </a:endParaRPr>
          </a:p>
        </p:txBody>
      </p:sp>
      <p:cxnSp>
        <p:nvCxnSpPr>
          <p:cNvPr id="34" name="Straight Arrow Connector 33"/>
          <p:cNvCxnSpPr/>
          <p:nvPr/>
        </p:nvCxnSpPr>
        <p:spPr>
          <a:xfrm rot="5400000">
            <a:off x="6672192" y="3334539"/>
            <a:ext cx="360040" cy="1588"/>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6507204" y="3515353"/>
            <a:ext cx="762000" cy="400110"/>
          </a:xfrm>
          <a:prstGeom prst="rect">
            <a:avLst/>
          </a:prstGeom>
          <a:noFill/>
          <a:ln w="9525">
            <a:noFill/>
            <a:miter lim="800000"/>
            <a:headEnd/>
            <a:tailEnd/>
          </a:ln>
        </p:spPr>
        <p:txBody>
          <a:bodyPr wrap="square">
            <a:spAutoFit/>
          </a:bodyPr>
          <a:lstStyle/>
          <a:p>
            <a:pPr algn="l"/>
            <a:r>
              <a:rPr lang="en-GB" sz="2000" dirty="0" smtClean="0">
                <a:solidFill>
                  <a:srgbClr val="FF0000"/>
                </a:solidFill>
                <a:cs typeface="Arial" charset="0"/>
              </a:rPr>
              <a:t>bead</a:t>
            </a:r>
            <a:endParaRPr lang="en-GB" sz="2000" dirty="0">
              <a:solidFill>
                <a:srgbClr val="FF0000"/>
              </a:solidFill>
              <a:cs typeface="Arial" charset="0"/>
            </a:endParaRPr>
          </a:p>
        </p:txBody>
      </p:sp>
      <p:sp>
        <p:nvSpPr>
          <p:cNvPr id="37" name="TextBox 36"/>
          <p:cNvSpPr txBox="1">
            <a:spLocks noChangeArrowheads="1"/>
          </p:cNvSpPr>
          <p:nvPr/>
        </p:nvSpPr>
        <p:spPr bwMode="auto">
          <a:xfrm>
            <a:off x="6397667" y="4019409"/>
            <a:ext cx="871537" cy="400110"/>
          </a:xfrm>
          <a:prstGeom prst="rect">
            <a:avLst/>
          </a:prstGeom>
          <a:noFill/>
          <a:ln w="9525">
            <a:noFill/>
            <a:miter lim="800000"/>
            <a:headEnd/>
            <a:tailEnd/>
          </a:ln>
        </p:spPr>
        <p:txBody>
          <a:bodyPr wrap="square">
            <a:spAutoFit/>
          </a:bodyPr>
          <a:lstStyle/>
          <a:p>
            <a:pPr algn="l"/>
            <a:r>
              <a:rPr lang="en-GB" sz="2000" b="1" dirty="0">
                <a:cs typeface="Arial" charset="0"/>
              </a:rPr>
              <a:t>globe</a:t>
            </a:r>
          </a:p>
        </p:txBody>
      </p:sp>
      <p:sp>
        <p:nvSpPr>
          <p:cNvPr id="38" name="TextBox 37"/>
          <p:cNvSpPr txBox="1">
            <a:spLocks noChangeArrowheads="1"/>
          </p:cNvSpPr>
          <p:nvPr/>
        </p:nvSpPr>
        <p:spPr bwMode="auto">
          <a:xfrm>
            <a:off x="3574248" y="4019409"/>
            <a:ext cx="5040560" cy="400110"/>
          </a:xfrm>
          <a:prstGeom prst="rect">
            <a:avLst/>
          </a:prstGeom>
          <a:noFill/>
          <a:ln w="9525">
            <a:noFill/>
            <a:miter lim="800000"/>
            <a:headEnd/>
            <a:tailEnd/>
          </a:ln>
        </p:spPr>
        <p:txBody>
          <a:bodyPr wrap="square">
            <a:spAutoFit/>
          </a:bodyPr>
          <a:lstStyle/>
          <a:p>
            <a:pPr algn="l"/>
            <a:r>
              <a:rPr lang="en-GB" sz="2000" dirty="0">
                <a:solidFill>
                  <a:srgbClr val="FF0000"/>
                </a:solidFill>
                <a:cs typeface="Arial" charset="0"/>
              </a:rPr>
              <a:t>you’ll also hear the sound </a:t>
            </a:r>
            <a:r>
              <a:rPr lang="en-GB" sz="2000" dirty="0" smtClean="0">
                <a:solidFill>
                  <a:srgbClr val="FF0000"/>
                </a:solidFill>
                <a:cs typeface="Arial" charset="0"/>
              </a:rPr>
              <a:t>              </a:t>
            </a:r>
            <a:r>
              <a:rPr lang="en-GB" sz="2000" dirty="0">
                <a:solidFill>
                  <a:srgbClr val="FF0000"/>
                </a:solidFill>
                <a:cs typeface="Arial" charset="0"/>
              </a:rPr>
              <a:t>played here</a:t>
            </a:r>
          </a:p>
        </p:txBody>
      </p:sp>
      <p:cxnSp>
        <p:nvCxnSpPr>
          <p:cNvPr id="39" name="Straight Arrow Connector 38"/>
          <p:cNvCxnSpPr/>
          <p:nvPr/>
        </p:nvCxnSpPr>
        <p:spPr>
          <a:xfrm rot="5400000">
            <a:off x="2482346" y="4031191"/>
            <a:ext cx="457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765936" y="3803385"/>
            <a:ext cx="1837184" cy="400110"/>
          </a:xfrm>
          <a:prstGeom prst="rect">
            <a:avLst/>
          </a:prstGeom>
          <a:noFill/>
          <a:ln w="9525">
            <a:noFill/>
            <a:miter lim="800000"/>
            <a:headEnd/>
            <a:tailEnd/>
          </a:ln>
        </p:spPr>
        <p:txBody>
          <a:bodyPr wrap="square">
            <a:spAutoFit/>
          </a:bodyPr>
          <a:lstStyle/>
          <a:p>
            <a:pPr algn="r"/>
            <a:r>
              <a:rPr lang="en-GB" sz="2000" dirty="0">
                <a:cs typeface="Arial" charset="0"/>
              </a:rPr>
              <a:t>line difference</a:t>
            </a:r>
          </a:p>
        </p:txBody>
      </p:sp>
      <p:sp>
        <p:nvSpPr>
          <p:cNvPr id="41" name="TextBox 40"/>
          <p:cNvSpPr txBox="1">
            <a:spLocks noChangeArrowheads="1"/>
          </p:cNvSpPr>
          <p:nvPr/>
        </p:nvSpPr>
        <p:spPr bwMode="auto">
          <a:xfrm>
            <a:off x="1115616" y="4725144"/>
            <a:ext cx="7488832" cy="430887"/>
          </a:xfrm>
          <a:prstGeom prst="rect">
            <a:avLst/>
          </a:prstGeom>
          <a:noFill/>
          <a:ln w="9525">
            <a:noFill/>
            <a:miter lim="800000"/>
            <a:headEnd/>
            <a:tailEnd/>
          </a:ln>
        </p:spPr>
        <p:txBody>
          <a:bodyPr wrap="square">
            <a:spAutoFit/>
          </a:bodyPr>
          <a:lstStyle/>
          <a:p>
            <a:pPr algn="l"/>
            <a:r>
              <a:rPr lang="en-GB" sz="2200" dirty="0" smtClean="0">
                <a:cs typeface="Arial" charset="0"/>
              </a:rPr>
              <a:t>Which </a:t>
            </a:r>
            <a:r>
              <a:rPr lang="en-GB" sz="2200" dirty="0">
                <a:cs typeface="Arial" charset="0"/>
              </a:rPr>
              <a:t>target word ‘belongs with’ the target </a:t>
            </a:r>
            <a:r>
              <a:rPr lang="en-GB" sz="2200" dirty="0" smtClean="0">
                <a:cs typeface="Arial" charset="0"/>
              </a:rPr>
              <a:t>sentence?</a:t>
            </a:r>
            <a:endParaRPr lang="en-GB" sz="2200" dirty="0">
              <a:cs typeface="Arial" charset="0"/>
            </a:endParaRPr>
          </a:p>
        </p:txBody>
      </p:sp>
      <p:sp>
        <p:nvSpPr>
          <p:cNvPr id="15" name="TextBox 14"/>
          <p:cNvSpPr txBox="1">
            <a:spLocks noChangeArrowheads="1"/>
          </p:cNvSpPr>
          <p:nvPr/>
        </p:nvSpPr>
        <p:spPr bwMode="auto">
          <a:xfrm>
            <a:off x="1115616" y="5208311"/>
            <a:ext cx="7416824" cy="430887"/>
          </a:xfrm>
          <a:prstGeom prst="rect">
            <a:avLst/>
          </a:prstGeom>
          <a:noFill/>
          <a:ln w="9525">
            <a:noFill/>
            <a:miter lim="800000"/>
            <a:headEnd/>
            <a:tailEnd/>
          </a:ln>
        </p:spPr>
        <p:txBody>
          <a:bodyPr wrap="square">
            <a:spAutoFit/>
          </a:bodyPr>
          <a:lstStyle/>
          <a:p>
            <a:pPr algn="l"/>
            <a:r>
              <a:rPr lang="en-GB" sz="2200" dirty="0" smtClean="0">
                <a:cs typeface="Arial" charset="0"/>
              </a:rPr>
              <a:t>Above: colour/boldness competes with </a:t>
            </a:r>
            <a:r>
              <a:rPr lang="en-GB" sz="2200" dirty="0">
                <a:cs typeface="Arial" charset="0"/>
              </a:rPr>
              <a:t>a </a:t>
            </a:r>
            <a:r>
              <a:rPr lang="en-GB" sz="2200" dirty="0" smtClean="0">
                <a:cs typeface="Arial" charset="0"/>
              </a:rPr>
              <a:t>line difference</a:t>
            </a:r>
            <a:endParaRPr lang="en-GB" sz="2200" dirty="0">
              <a:cs typeface="Arial" charset="0"/>
            </a:endParaRPr>
          </a:p>
        </p:txBody>
      </p:sp>
      <p:sp>
        <p:nvSpPr>
          <p:cNvPr id="16" name="TextBox 15"/>
          <p:cNvSpPr txBox="1">
            <a:spLocks noChangeArrowheads="1"/>
          </p:cNvSpPr>
          <p:nvPr/>
        </p:nvSpPr>
        <p:spPr bwMode="auto">
          <a:xfrm>
            <a:off x="1115616" y="5686554"/>
            <a:ext cx="7416824" cy="430887"/>
          </a:xfrm>
          <a:prstGeom prst="rect">
            <a:avLst/>
          </a:prstGeom>
          <a:noFill/>
          <a:ln w="9525">
            <a:noFill/>
            <a:miter lim="800000"/>
            <a:headEnd/>
            <a:tailEnd/>
          </a:ln>
        </p:spPr>
        <p:txBody>
          <a:bodyPr wrap="square">
            <a:spAutoFit/>
          </a:bodyPr>
          <a:lstStyle/>
          <a:p>
            <a:r>
              <a:rPr lang="en-GB" sz="2200" dirty="0" smtClean="0">
                <a:cs typeface="Arial" charset="0"/>
              </a:rPr>
              <a:t>Listeners here: talker versus room-position</a:t>
            </a:r>
            <a:endParaRPr lang="en-GB" sz="2200" dirty="0">
              <a:cs typeface="Arial" charset="0"/>
            </a:endParaRPr>
          </a:p>
        </p:txBody>
      </p:sp>
      <p:sp>
        <p:nvSpPr>
          <p:cNvPr id="17" name="TextBox 16"/>
          <p:cNvSpPr txBox="1">
            <a:spLocks noChangeArrowheads="1"/>
          </p:cNvSpPr>
          <p:nvPr/>
        </p:nvSpPr>
        <p:spPr bwMode="auto">
          <a:xfrm>
            <a:off x="1115616" y="6113734"/>
            <a:ext cx="7416824" cy="430887"/>
          </a:xfrm>
          <a:prstGeom prst="rect">
            <a:avLst/>
          </a:prstGeom>
          <a:noFill/>
          <a:ln w="9525">
            <a:noFill/>
            <a:miter lim="800000"/>
            <a:headEnd/>
            <a:tailEnd/>
          </a:ln>
        </p:spPr>
        <p:txBody>
          <a:bodyPr wrap="square">
            <a:spAutoFit/>
          </a:bodyPr>
          <a:lstStyle/>
          <a:p>
            <a:r>
              <a:rPr lang="en-GB" sz="2200" dirty="0" smtClean="0">
                <a:cs typeface="Arial" charset="0"/>
              </a:rPr>
              <a:t>Response indicates which cue they were tracking </a:t>
            </a:r>
            <a:endParaRPr lang="en-GB" sz="2200" dirty="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par>
                                <p:cTn id="29" presetID="22" presetClass="entr" presetSubtype="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par>
                          <p:cTn id="51" fill="hold">
                            <p:stCondLst>
                              <p:cond delay="1000"/>
                            </p:stCondLst>
                            <p:childTnLst>
                              <p:par>
                                <p:cTn id="52" presetID="16" presetClass="entr" presetSubtype="42"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outHorizont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38" grpId="0"/>
      <p:bldP spid="40" grpId="0"/>
      <p:bldP spid="41" grpId="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Stimuli</a:t>
            </a:r>
            <a:endParaRPr lang="en-US" dirty="0"/>
          </a:p>
        </p:txBody>
      </p:sp>
      <p:sp>
        <p:nvSpPr>
          <p:cNvPr id="3" name="Content Placeholder 2"/>
          <p:cNvSpPr>
            <a:spLocks noGrp="1"/>
          </p:cNvSpPr>
          <p:nvPr>
            <p:ph sz="half" idx="1"/>
          </p:nvPr>
        </p:nvSpPr>
        <p:spPr>
          <a:xfrm>
            <a:off x="755650" y="1528192"/>
            <a:ext cx="7704782" cy="532656"/>
          </a:xfrm>
        </p:spPr>
        <p:txBody>
          <a:bodyPr>
            <a:normAutofit/>
          </a:bodyPr>
          <a:lstStyle/>
          <a:p>
            <a:r>
              <a:rPr lang="en-GB" sz="2400" dirty="0" smtClean="0">
                <a:cs typeface="Arial" charset="0"/>
              </a:rPr>
              <a:t>BRIRs recorded in room (135 m</a:t>
            </a:r>
            <a:r>
              <a:rPr lang="en-GB" sz="2400" baseline="30000" dirty="0" smtClean="0">
                <a:cs typeface="Arial" charset="0"/>
              </a:rPr>
              <a:t>3</a:t>
            </a:r>
            <a:r>
              <a:rPr lang="en-GB" sz="2400" dirty="0" smtClean="0">
                <a:cs typeface="Arial" charset="0"/>
              </a:rPr>
              <a:t>) using dummy heads:</a:t>
            </a:r>
          </a:p>
          <a:p>
            <a:pPr>
              <a:buNone/>
            </a:pPr>
            <a:endParaRPr lang="en-GB" dirty="0" smtClean="0"/>
          </a:p>
          <a:p>
            <a:pPr>
              <a:buNone/>
            </a:pPr>
            <a:endParaRPr lang="en-GB" dirty="0" smtClean="0"/>
          </a:p>
        </p:txBody>
      </p:sp>
      <p:grpSp>
        <p:nvGrpSpPr>
          <p:cNvPr id="101" name="Group 100"/>
          <p:cNvGrpSpPr/>
          <p:nvPr/>
        </p:nvGrpSpPr>
        <p:grpSpPr>
          <a:xfrm>
            <a:off x="1691680" y="2204864"/>
            <a:ext cx="5832648" cy="1171292"/>
            <a:chOff x="1547664" y="2492896"/>
            <a:chExt cx="5832648" cy="1171292"/>
          </a:xfrm>
        </p:grpSpPr>
        <p:sp>
          <p:nvSpPr>
            <p:cNvPr id="17" name="TextBox 16"/>
            <p:cNvSpPr txBox="1"/>
            <p:nvPr/>
          </p:nvSpPr>
          <p:spPr>
            <a:xfrm>
              <a:off x="1547664" y="2780928"/>
              <a:ext cx="1080120" cy="307777"/>
            </a:xfrm>
            <a:prstGeom prst="rect">
              <a:avLst/>
            </a:prstGeom>
            <a:noFill/>
          </p:spPr>
          <p:txBody>
            <a:bodyPr wrap="square" rtlCol="0">
              <a:spAutoFit/>
            </a:bodyPr>
            <a:lstStyle/>
            <a:p>
              <a:r>
                <a:rPr lang="en-GB" sz="1400" dirty="0" smtClean="0"/>
                <a:t>sine-sweep</a:t>
              </a:r>
              <a:endParaRPr lang="en-US" sz="1400" dirty="0"/>
            </a:p>
          </p:txBody>
        </p:sp>
        <p:cxnSp>
          <p:nvCxnSpPr>
            <p:cNvPr id="21" name="Straight Arrow Connector 31"/>
            <p:cNvCxnSpPr>
              <a:cxnSpLocks noChangeShapeType="1"/>
            </p:cNvCxnSpPr>
            <p:nvPr/>
          </p:nvCxnSpPr>
          <p:spPr bwMode="auto">
            <a:xfrm>
              <a:off x="2627784" y="2924944"/>
              <a:ext cx="648072" cy="1588"/>
            </a:xfrm>
            <a:prstGeom prst="straightConnector1">
              <a:avLst/>
            </a:prstGeom>
            <a:noFill/>
            <a:ln w="19050" algn="ctr">
              <a:solidFill>
                <a:schemeClr val="tx1"/>
              </a:solidFill>
              <a:round/>
              <a:headEnd/>
              <a:tailEnd type="arrow" w="med" len="med"/>
            </a:ln>
          </p:spPr>
        </p:cxnSp>
        <p:sp>
          <p:nvSpPr>
            <p:cNvPr id="28" name="Smiley Face 27"/>
            <p:cNvSpPr/>
            <p:nvPr/>
          </p:nvSpPr>
          <p:spPr bwMode="auto">
            <a:xfrm>
              <a:off x="3419872" y="2708920"/>
              <a:ext cx="432048" cy="427488"/>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29" name="TextBox 28"/>
            <p:cNvSpPr txBox="1"/>
            <p:nvPr/>
          </p:nvSpPr>
          <p:spPr>
            <a:xfrm>
              <a:off x="2987824" y="3140968"/>
              <a:ext cx="1224136" cy="523220"/>
            </a:xfrm>
            <a:prstGeom prst="rect">
              <a:avLst/>
            </a:prstGeom>
            <a:noFill/>
          </p:spPr>
          <p:txBody>
            <a:bodyPr wrap="square" rtlCol="0">
              <a:spAutoFit/>
            </a:bodyPr>
            <a:lstStyle/>
            <a:p>
              <a:pPr algn="ctr"/>
              <a:r>
                <a:rPr lang="en-GB" sz="1400" dirty="0" smtClean="0"/>
                <a:t>dummy-head talker</a:t>
              </a:r>
              <a:endParaRPr lang="en-US" sz="1400" dirty="0"/>
            </a:p>
          </p:txBody>
        </p:sp>
        <p:sp>
          <p:nvSpPr>
            <p:cNvPr id="37" name="TextBox 36"/>
            <p:cNvSpPr txBox="1"/>
            <p:nvPr/>
          </p:nvSpPr>
          <p:spPr>
            <a:xfrm>
              <a:off x="3995936" y="2492896"/>
              <a:ext cx="1008112" cy="307777"/>
            </a:xfrm>
            <a:prstGeom prst="rect">
              <a:avLst/>
            </a:prstGeom>
            <a:noFill/>
          </p:spPr>
          <p:txBody>
            <a:bodyPr wrap="square" rtlCol="0">
              <a:spAutoFit/>
            </a:bodyPr>
            <a:lstStyle/>
            <a:p>
              <a:r>
                <a:rPr lang="en-GB" sz="1400" dirty="0" smtClean="0"/>
                <a:t>real-room</a:t>
              </a:r>
              <a:endParaRPr lang="en-US" sz="1400" dirty="0"/>
            </a:p>
          </p:txBody>
        </p:sp>
        <p:cxnSp>
          <p:nvCxnSpPr>
            <p:cNvPr id="38" name="Straight Arrow Connector 31"/>
            <p:cNvCxnSpPr>
              <a:cxnSpLocks noChangeShapeType="1"/>
            </p:cNvCxnSpPr>
            <p:nvPr/>
          </p:nvCxnSpPr>
          <p:spPr bwMode="auto">
            <a:xfrm>
              <a:off x="3995936" y="2924944"/>
              <a:ext cx="936104" cy="1588"/>
            </a:xfrm>
            <a:prstGeom prst="straightConnector1">
              <a:avLst/>
            </a:prstGeom>
            <a:noFill/>
            <a:ln w="19050" algn="ctr">
              <a:solidFill>
                <a:schemeClr val="tx1"/>
              </a:solidFill>
              <a:round/>
              <a:headEnd/>
              <a:tailEnd type="arrow" w="med" len="med"/>
            </a:ln>
          </p:spPr>
        </p:cxnSp>
        <p:sp>
          <p:nvSpPr>
            <p:cNvPr id="39" name="Smiley Face 38"/>
            <p:cNvSpPr/>
            <p:nvPr/>
          </p:nvSpPr>
          <p:spPr bwMode="auto">
            <a:xfrm>
              <a:off x="5076056" y="2708920"/>
              <a:ext cx="432048" cy="427488"/>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40" name="TextBox 39"/>
            <p:cNvSpPr txBox="1"/>
            <p:nvPr/>
          </p:nvSpPr>
          <p:spPr>
            <a:xfrm>
              <a:off x="4427984" y="3140968"/>
              <a:ext cx="1800200" cy="523220"/>
            </a:xfrm>
            <a:prstGeom prst="rect">
              <a:avLst/>
            </a:prstGeom>
            <a:noFill/>
          </p:spPr>
          <p:txBody>
            <a:bodyPr wrap="square" rtlCol="0">
              <a:spAutoFit/>
            </a:bodyPr>
            <a:lstStyle/>
            <a:p>
              <a:pPr algn="ctr"/>
              <a:r>
                <a:rPr lang="en-GB" sz="1400" dirty="0" smtClean="0"/>
                <a:t>dummy-head listener, </a:t>
              </a:r>
              <a:r>
                <a:rPr lang="en-GB" sz="1400" dirty="0" err="1" smtClean="0"/>
                <a:t>mics</a:t>
              </a:r>
              <a:r>
                <a:rPr lang="en-GB" sz="1400" dirty="0" smtClean="0"/>
                <a:t> in ears</a:t>
              </a:r>
              <a:endParaRPr lang="en-US" sz="1400" dirty="0"/>
            </a:p>
          </p:txBody>
        </p:sp>
        <p:cxnSp>
          <p:nvCxnSpPr>
            <p:cNvPr id="41" name="Straight Arrow Connector 31"/>
            <p:cNvCxnSpPr>
              <a:cxnSpLocks noChangeShapeType="1"/>
            </p:cNvCxnSpPr>
            <p:nvPr/>
          </p:nvCxnSpPr>
          <p:spPr bwMode="auto">
            <a:xfrm>
              <a:off x="5652120" y="2924944"/>
              <a:ext cx="1152128" cy="1588"/>
            </a:xfrm>
            <a:prstGeom prst="straightConnector1">
              <a:avLst/>
            </a:prstGeom>
            <a:noFill/>
            <a:ln w="19050" algn="ctr">
              <a:solidFill>
                <a:schemeClr val="tx1"/>
              </a:solidFill>
              <a:round/>
              <a:headEnd/>
              <a:tailEnd type="arrow" w="med" len="med"/>
            </a:ln>
          </p:spPr>
        </p:cxnSp>
        <p:sp>
          <p:nvSpPr>
            <p:cNvPr id="43" name="TextBox 42"/>
            <p:cNvSpPr txBox="1"/>
            <p:nvPr/>
          </p:nvSpPr>
          <p:spPr>
            <a:xfrm>
              <a:off x="6804248" y="2780928"/>
              <a:ext cx="576064" cy="307777"/>
            </a:xfrm>
            <a:prstGeom prst="rect">
              <a:avLst/>
            </a:prstGeom>
            <a:noFill/>
          </p:spPr>
          <p:txBody>
            <a:bodyPr wrap="square" rtlCol="0">
              <a:spAutoFit/>
            </a:bodyPr>
            <a:lstStyle/>
            <a:p>
              <a:r>
                <a:rPr lang="en-GB" sz="1400" dirty="0" smtClean="0"/>
                <a:t>BRIR</a:t>
              </a:r>
              <a:endParaRPr lang="en-US" sz="1400" dirty="0"/>
            </a:p>
          </p:txBody>
        </p:sp>
        <p:sp>
          <p:nvSpPr>
            <p:cNvPr id="54" name="TextBox 53"/>
            <p:cNvSpPr txBox="1"/>
            <p:nvPr/>
          </p:nvSpPr>
          <p:spPr>
            <a:xfrm>
              <a:off x="5508104" y="2492896"/>
              <a:ext cx="1368152" cy="307777"/>
            </a:xfrm>
            <a:prstGeom prst="rect">
              <a:avLst/>
            </a:prstGeom>
            <a:noFill/>
          </p:spPr>
          <p:txBody>
            <a:bodyPr wrap="square" rtlCol="0">
              <a:spAutoFit/>
            </a:bodyPr>
            <a:lstStyle/>
            <a:p>
              <a:r>
                <a:rPr lang="en-GB" sz="1400" dirty="0" err="1" smtClean="0"/>
                <a:t>deconvolution</a:t>
              </a:r>
              <a:endParaRPr lang="en-US" sz="1400" dirty="0"/>
            </a:p>
          </p:txBody>
        </p:sp>
      </p:grpSp>
      <p:sp>
        <p:nvSpPr>
          <p:cNvPr id="56" name="Content Placeholder 2"/>
          <p:cNvSpPr>
            <a:spLocks noGrp="1"/>
          </p:cNvSpPr>
          <p:nvPr>
            <p:ph sz="half" idx="1"/>
          </p:nvPr>
        </p:nvSpPr>
        <p:spPr>
          <a:xfrm>
            <a:off x="755576" y="3645024"/>
            <a:ext cx="7704782" cy="892696"/>
          </a:xfrm>
        </p:spPr>
        <p:txBody>
          <a:bodyPr>
            <a:normAutofit lnSpcReduction="10000"/>
          </a:bodyPr>
          <a:lstStyle/>
          <a:p>
            <a:r>
              <a:rPr lang="en-GB" sz="2400" dirty="0" smtClean="0">
                <a:cs typeface="Arial" charset="0"/>
              </a:rPr>
              <a:t>Convolved with dry recordings to reproduce real-room reverberation:</a:t>
            </a:r>
          </a:p>
          <a:p>
            <a:pPr>
              <a:buNone/>
            </a:pPr>
            <a:endParaRPr lang="en-GB" dirty="0" smtClean="0"/>
          </a:p>
          <a:p>
            <a:pPr>
              <a:buNone/>
            </a:pPr>
            <a:endParaRPr lang="en-GB" dirty="0" smtClean="0"/>
          </a:p>
        </p:txBody>
      </p:sp>
      <p:grpSp>
        <p:nvGrpSpPr>
          <p:cNvPr id="107" name="Group 106"/>
          <p:cNvGrpSpPr/>
          <p:nvPr/>
        </p:nvGrpSpPr>
        <p:grpSpPr>
          <a:xfrm>
            <a:off x="1115616" y="4725144"/>
            <a:ext cx="7488832" cy="1171873"/>
            <a:chOff x="971600" y="4293096"/>
            <a:chExt cx="7488832" cy="1171873"/>
          </a:xfrm>
        </p:grpSpPr>
        <p:sp>
          <p:nvSpPr>
            <p:cNvPr id="72" name="Text Box 9"/>
            <p:cNvSpPr txBox="1">
              <a:spLocks noChangeArrowheads="1"/>
            </p:cNvSpPr>
            <p:nvPr/>
          </p:nvSpPr>
          <p:spPr bwMode="auto">
            <a:xfrm>
              <a:off x="2339752" y="4797152"/>
              <a:ext cx="1224136" cy="307777"/>
            </a:xfrm>
            <a:prstGeom prst="rect">
              <a:avLst/>
            </a:prstGeom>
            <a:noFill/>
            <a:ln w="9525">
              <a:noFill/>
              <a:miter lim="800000"/>
              <a:headEnd/>
              <a:tailEnd/>
            </a:ln>
          </p:spPr>
          <p:txBody>
            <a:bodyPr wrap="square">
              <a:spAutoFit/>
            </a:bodyPr>
            <a:lstStyle/>
            <a:p>
              <a:pPr algn="ctr"/>
              <a:r>
                <a:rPr lang="en-GB" sz="1400" dirty="0" smtClean="0"/>
                <a:t>convolution</a:t>
              </a:r>
              <a:endParaRPr lang="en-GB" sz="1400" dirty="0"/>
            </a:p>
          </p:txBody>
        </p:sp>
        <p:cxnSp>
          <p:nvCxnSpPr>
            <p:cNvPr id="73" name="Straight Arrow Connector 31"/>
            <p:cNvCxnSpPr>
              <a:cxnSpLocks noChangeShapeType="1"/>
            </p:cNvCxnSpPr>
            <p:nvPr/>
          </p:nvCxnSpPr>
          <p:spPr bwMode="auto">
            <a:xfrm>
              <a:off x="5508104" y="4941168"/>
              <a:ext cx="936104" cy="1588"/>
            </a:xfrm>
            <a:prstGeom prst="straightConnector1">
              <a:avLst/>
            </a:prstGeom>
            <a:noFill/>
            <a:ln w="19050" algn="ctr">
              <a:solidFill>
                <a:schemeClr val="tx1"/>
              </a:solidFill>
              <a:round/>
              <a:headEnd/>
              <a:tailEnd type="arrow" w="med" len="med"/>
            </a:ln>
          </p:spPr>
        </p:cxnSp>
        <p:sp>
          <p:nvSpPr>
            <p:cNvPr id="74" name="Text Box 9"/>
            <p:cNvSpPr txBox="1">
              <a:spLocks noChangeArrowheads="1"/>
            </p:cNvSpPr>
            <p:nvPr/>
          </p:nvSpPr>
          <p:spPr bwMode="auto">
            <a:xfrm>
              <a:off x="5364088" y="4581128"/>
              <a:ext cx="1149700" cy="307777"/>
            </a:xfrm>
            <a:prstGeom prst="rect">
              <a:avLst/>
            </a:prstGeom>
            <a:noFill/>
            <a:ln w="9525">
              <a:noFill/>
              <a:miter lim="800000"/>
              <a:headEnd/>
              <a:tailEnd/>
            </a:ln>
          </p:spPr>
          <p:txBody>
            <a:bodyPr wrap="square">
              <a:spAutoFit/>
            </a:bodyPr>
            <a:lstStyle/>
            <a:p>
              <a:pPr algn="ctr"/>
              <a:r>
                <a:rPr lang="en-GB" sz="1400" dirty="0"/>
                <a:t>headphones </a:t>
              </a:r>
            </a:p>
          </p:txBody>
        </p:sp>
        <p:sp>
          <p:nvSpPr>
            <p:cNvPr id="67" name="Text Box 9"/>
            <p:cNvSpPr txBox="1">
              <a:spLocks noChangeArrowheads="1"/>
            </p:cNvSpPr>
            <p:nvPr/>
          </p:nvSpPr>
          <p:spPr bwMode="auto">
            <a:xfrm>
              <a:off x="7236296" y="4725144"/>
              <a:ext cx="1224136" cy="523220"/>
            </a:xfrm>
            <a:prstGeom prst="rect">
              <a:avLst/>
            </a:prstGeom>
            <a:noFill/>
            <a:ln w="9525">
              <a:noFill/>
              <a:miter lim="800000"/>
              <a:headEnd/>
              <a:tailEnd/>
            </a:ln>
          </p:spPr>
          <p:txBody>
            <a:bodyPr wrap="square">
              <a:spAutoFit/>
            </a:bodyPr>
            <a:lstStyle/>
            <a:p>
              <a:pPr algn="ctr"/>
              <a:r>
                <a:rPr lang="en-GB" sz="1400" dirty="0"/>
                <a:t>real-room listening </a:t>
              </a:r>
            </a:p>
          </p:txBody>
        </p:sp>
        <p:sp>
          <p:nvSpPr>
            <p:cNvPr id="76" name="TextBox 75"/>
            <p:cNvSpPr txBox="1"/>
            <p:nvPr/>
          </p:nvSpPr>
          <p:spPr>
            <a:xfrm>
              <a:off x="971600" y="4725144"/>
              <a:ext cx="1080120" cy="523220"/>
            </a:xfrm>
            <a:prstGeom prst="rect">
              <a:avLst/>
            </a:prstGeom>
            <a:noFill/>
          </p:spPr>
          <p:txBody>
            <a:bodyPr wrap="square" rtlCol="0">
              <a:spAutoFit/>
            </a:bodyPr>
            <a:lstStyle/>
            <a:p>
              <a:pPr algn="ctr"/>
              <a:r>
                <a:rPr lang="en-GB" sz="1400" dirty="0" smtClean="0"/>
                <a:t>‘dry’ speech recording</a:t>
              </a:r>
              <a:endParaRPr lang="en-US" sz="1400" dirty="0"/>
            </a:p>
          </p:txBody>
        </p:sp>
        <p:cxnSp>
          <p:nvCxnSpPr>
            <p:cNvPr id="77" name="Straight Arrow Connector 31"/>
            <p:cNvCxnSpPr>
              <a:cxnSpLocks noChangeShapeType="1"/>
            </p:cNvCxnSpPr>
            <p:nvPr/>
          </p:nvCxnSpPr>
          <p:spPr bwMode="auto">
            <a:xfrm>
              <a:off x="2051720" y="4941168"/>
              <a:ext cx="359961" cy="1588"/>
            </a:xfrm>
            <a:prstGeom prst="straightConnector1">
              <a:avLst/>
            </a:prstGeom>
            <a:noFill/>
            <a:ln w="19050" algn="ctr">
              <a:solidFill>
                <a:schemeClr val="tx1"/>
              </a:solidFill>
              <a:round/>
              <a:headEnd/>
              <a:tailEnd type="arrow" w="med" len="med"/>
            </a:ln>
          </p:spPr>
        </p:cxnSp>
        <p:sp>
          <p:nvSpPr>
            <p:cNvPr id="78" name="TextBox 77"/>
            <p:cNvSpPr txBox="1"/>
            <p:nvPr/>
          </p:nvSpPr>
          <p:spPr>
            <a:xfrm>
              <a:off x="2699792" y="4293096"/>
              <a:ext cx="576064" cy="307777"/>
            </a:xfrm>
            <a:prstGeom prst="rect">
              <a:avLst/>
            </a:prstGeom>
            <a:noFill/>
          </p:spPr>
          <p:txBody>
            <a:bodyPr wrap="square" rtlCol="0">
              <a:spAutoFit/>
            </a:bodyPr>
            <a:lstStyle/>
            <a:p>
              <a:pPr algn="ctr"/>
              <a:r>
                <a:rPr lang="en-GB" sz="1400" dirty="0" smtClean="0"/>
                <a:t>BRIR</a:t>
              </a:r>
              <a:endParaRPr lang="en-US" sz="1400" dirty="0"/>
            </a:p>
          </p:txBody>
        </p:sp>
        <p:cxnSp>
          <p:nvCxnSpPr>
            <p:cNvPr id="79" name="Straight Arrow Connector 31"/>
            <p:cNvCxnSpPr>
              <a:cxnSpLocks noChangeShapeType="1"/>
            </p:cNvCxnSpPr>
            <p:nvPr/>
          </p:nvCxnSpPr>
          <p:spPr bwMode="auto">
            <a:xfrm rot="5400000">
              <a:off x="2879812" y="4689140"/>
              <a:ext cx="216024" cy="1588"/>
            </a:xfrm>
            <a:prstGeom prst="straightConnector1">
              <a:avLst/>
            </a:prstGeom>
            <a:noFill/>
            <a:ln w="19050" algn="ctr">
              <a:solidFill>
                <a:schemeClr val="tx1"/>
              </a:solidFill>
              <a:round/>
              <a:headEnd/>
              <a:tailEnd type="arrow" w="med" len="med"/>
            </a:ln>
          </p:spPr>
        </p:cxnSp>
        <p:sp>
          <p:nvSpPr>
            <p:cNvPr id="86" name="Smiley Face 85"/>
            <p:cNvSpPr/>
            <p:nvPr/>
          </p:nvSpPr>
          <p:spPr bwMode="auto">
            <a:xfrm>
              <a:off x="6516216" y="4725144"/>
              <a:ext cx="432048" cy="427488"/>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87" name="TextBox 86"/>
            <p:cNvSpPr txBox="1"/>
            <p:nvPr/>
          </p:nvSpPr>
          <p:spPr>
            <a:xfrm>
              <a:off x="6372200" y="5157192"/>
              <a:ext cx="792088" cy="307777"/>
            </a:xfrm>
            <a:prstGeom prst="rect">
              <a:avLst/>
            </a:prstGeom>
            <a:noFill/>
          </p:spPr>
          <p:txBody>
            <a:bodyPr wrap="square" rtlCol="0">
              <a:spAutoFit/>
            </a:bodyPr>
            <a:lstStyle/>
            <a:p>
              <a:pPr algn="ctr"/>
              <a:r>
                <a:rPr lang="en-GB" sz="1400" dirty="0" smtClean="0"/>
                <a:t>listener</a:t>
              </a:r>
              <a:endParaRPr lang="en-US" sz="1400" dirty="0"/>
            </a:p>
          </p:txBody>
        </p:sp>
        <p:sp>
          <p:nvSpPr>
            <p:cNvPr id="90" name="TextBox 89"/>
            <p:cNvSpPr txBox="1"/>
            <p:nvPr/>
          </p:nvSpPr>
          <p:spPr>
            <a:xfrm>
              <a:off x="7020272" y="4725144"/>
              <a:ext cx="360040" cy="461665"/>
            </a:xfrm>
            <a:prstGeom prst="rect">
              <a:avLst/>
            </a:prstGeom>
            <a:noFill/>
          </p:spPr>
          <p:txBody>
            <a:bodyPr wrap="square" rtlCol="0">
              <a:spAutoFit/>
            </a:bodyPr>
            <a:lstStyle/>
            <a:p>
              <a:r>
                <a:rPr lang="en-GB" dirty="0" smtClean="0"/>
                <a:t>=</a:t>
              </a:r>
              <a:endParaRPr lang="en-US" dirty="0"/>
            </a:p>
          </p:txBody>
        </p:sp>
        <p:sp>
          <p:nvSpPr>
            <p:cNvPr id="93" name="Text Box 9"/>
            <p:cNvSpPr txBox="1">
              <a:spLocks noChangeArrowheads="1"/>
            </p:cNvSpPr>
            <p:nvPr/>
          </p:nvSpPr>
          <p:spPr bwMode="auto">
            <a:xfrm>
              <a:off x="3923928" y="4653136"/>
              <a:ext cx="1512168" cy="523220"/>
            </a:xfrm>
            <a:prstGeom prst="rect">
              <a:avLst/>
            </a:prstGeom>
            <a:noFill/>
            <a:ln w="9525">
              <a:noFill/>
              <a:miter lim="800000"/>
              <a:headEnd/>
              <a:tailEnd/>
            </a:ln>
          </p:spPr>
          <p:txBody>
            <a:bodyPr wrap="square">
              <a:spAutoFit/>
            </a:bodyPr>
            <a:lstStyle/>
            <a:p>
              <a:pPr algn="ctr"/>
              <a:r>
                <a:rPr lang="en-GB" sz="1400" dirty="0" smtClean="0"/>
                <a:t>‘</a:t>
              </a:r>
              <a:r>
                <a:rPr lang="en-GB" sz="1400" dirty="0" err="1" smtClean="0"/>
                <a:t>spatialised</a:t>
              </a:r>
              <a:r>
                <a:rPr lang="en-GB" sz="1400" dirty="0" smtClean="0"/>
                <a:t>’ speech recording</a:t>
              </a:r>
              <a:endParaRPr lang="en-GB" sz="1400" dirty="0"/>
            </a:p>
          </p:txBody>
        </p:sp>
        <p:cxnSp>
          <p:nvCxnSpPr>
            <p:cNvPr id="100" name="Straight Arrow Connector 31"/>
            <p:cNvCxnSpPr>
              <a:cxnSpLocks noChangeShapeType="1"/>
            </p:cNvCxnSpPr>
            <p:nvPr/>
          </p:nvCxnSpPr>
          <p:spPr bwMode="auto">
            <a:xfrm>
              <a:off x="3491880" y="4941168"/>
              <a:ext cx="359961" cy="1588"/>
            </a:xfrm>
            <a:prstGeom prst="straightConnector1">
              <a:avLst/>
            </a:prstGeom>
            <a:noFill/>
            <a:ln w="19050" algn="ctr">
              <a:solidFill>
                <a:schemeClr val="tx1"/>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left)">
                                      <p:cBhvr>
                                        <p:cTn id="16" dur="1000"/>
                                        <p:tgtEl>
                                          <p:spTgt spid="1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xEl>
                                              <p:pRg st="0" end="0"/>
                                            </p:txEl>
                                          </p:spTgt>
                                        </p:tgtEl>
                                        <p:attrNameLst>
                                          <p:attrName>style.visibility</p:attrName>
                                        </p:attrNameLst>
                                      </p:cBhvr>
                                      <p:to>
                                        <p:strVal val="visible"/>
                                      </p:to>
                                    </p:set>
                                    <p:animEffect transition="in" filter="fade">
                                      <p:cBhvr>
                                        <p:cTn id="21" dur="500"/>
                                        <p:tgtEl>
                                          <p:spTgt spid="56">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left)">
                                      <p:cBhvr>
                                        <p:cTn id="25"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P spid="56"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smtClean="0"/>
              <a:t>Stimuli</a:t>
            </a:r>
            <a:endParaRPr lang="en-US" dirty="0"/>
          </a:p>
        </p:txBody>
      </p:sp>
      <p:sp>
        <p:nvSpPr>
          <p:cNvPr id="26" name="Smiley Face 25"/>
          <p:cNvSpPr/>
          <p:nvPr/>
        </p:nvSpPr>
        <p:spPr bwMode="auto">
          <a:xfrm>
            <a:off x="5076054" y="2432625"/>
            <a:ext cx="332345" cy="333386"/>
          </a:xfrm>
          <a:prstGeom prst="smileyFace">
            <a:avLst>
              <a:gd name="adj" fmla="val 4653"/>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28" name="Smiley Face 27"/>
          <p:cNvSpPr/>
          <p:nvPr/>
        </p:nvSpPr>
        <p:spPr bwMode="auto">
          <a:xfrm>
            <a:off x="3635894" y="2432625"/>
            <a:ext cx="332345" cy="333386"/>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30" name="Smiley Face 29"/>
          <p:cNvSpPr/>
          <p:nvPr/>
        </p:nvSpPr>
        <p:spPr bwMode="auto">
          <a:xfrm>
            <a:off x="4355975" y="4115463"/>
            <a:ext cx="332345" cy="333386"/>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29" name="Smiley Face 28"/>
          <p:cNvSpPr/>
          <p:nvPr/>
        </p:nvSpPr>
        <p:spPr bwMode="auto">
          <a:xfrm>
            <a:off x="4067943" y="3323375"/>
            <a:ext cx="332345" cy="333386"/>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31" name="Smiley Face 30"/>
          <p:cNvSpPr/>
          <p:nvPr/>
        </p:nvSpPr>
        <p:spPr bwMode="auto">
          <a:xfrm>
            <a:off x="4644007" y="3323375"/>
            <a:ext cx="332345" cy="333386"/>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32" name="Content Placeholder 2"/>
          <p:cNvSpPr txBox="1">
            <a:spLocks/>
          </p:cNvSpPr>
          <p:nvPr/>
        </p:nvSpPr>
        <p:spPr>
          <a:xfrm>
            <a:off x="755613" y="1412776"/>
            <a:ext cx="7704782" cy="892696"/>
          </a:xfrm>
          <a:prstGeom prst="rect">
            <a:avLst/>
          </a:prstGeom>
        </p:spPr>
        <p:txBody>
          <a:bodyPr>
            <a:normAutofit fontScale="92500" lnSpcReduction="10000"/>
          </a:bodyPr>
          <a:lstStyle/>
          <a:p>
            <a:pPr marL="342900" lvl="0" indent="-342900">
              <a:lnSpc>
                <a:spcPct val="110000"/>
              </a:lnSpc>
              <a:spcBef>
                <a:spcPct val="20000"/>
              </a:spcBef>
              <a:buClr>
                <a:schemeClr val="tx2"/>
              </a:buClr>
              <a:buFontTx/>
              <a:buChar char="•"/>
            </a:pPr>
            <a:r>
              <a:rPr lang="en-GB" kern="0" dirty="0" smtClean="0">
                <a:latin typeface="+mn-lt"/>
                <a:cs typeface="Arial" charset="0"/>
              </a:rPr>
              <a:t>Numerous room-position pairs sampled, </a:t>
            </a:r>
            <a:endParaRPr lang="en-GB" kern="0" dirty="0">
              <a:latin typeface="+mn-lt"/>
              <a:cs typeface="Arial" charset="0"/>
            </a:endParaRPr>
          </a:p>
          <a:p>
            <a:pPr lvl="0">
              <a:lnSpc>
                <a:spcPct val="110000"/>
              </a:lnSpc>
              <a:spcBef>
                <a:spcPct val="20000"/>
              </a:spcBef>
              <a:buClr>
                <a:schemeClr val="tx2"/>
              </a:buClr>
            </a:pPr>
            <a:r>
              <a:rPr lang="en-GB" kern="0" dirty="0">
                <a:latin typeface="+mn-lt"/>
                <a:cs typeface="Arial" charset="0"/>
              </a:rPr>
              <a:t> </a:t>
            </a:r>
            <a:r>
              <a:rPr lang="en-GB" kern="0" dirty="0" smtClean="0">
                <a:latin typeface="+mn-lt"/>
                <a:cs typeface="Arial" charset="0"/>
              </a:rPr>
              <a:t>     varying distance separation, </a:t>
            </a: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tx2"/>
              </a:buClr>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4" name="TextBox 33"/>
          <p:cNvSpPr txBox="1">
            <a:spLocks noChangeArrowheads="1"/>
          </p:cNvSpPr>
          <p:nvPr/>
        </p:nvSpPr>
        <p:spPr bwMode="auto">
          <a:xfrm>
            <a:off x="4669697" y="4097490"/>
            <a:ext cx="913948" cy="369332"/>
          </a:xfrm>
          <a:prstGeom prst="rect">
            <a:avLst/>
          </a:prstGeom>
          <a:noFill/>
          <a:ln w="9525">
            <a:noFill/>
            <a:miter lim="800000"/>
            <a:headEnd/>
            <a:tailEnd/>
          </a:ln>
        </p:spPr>
        <p:txBody>
          <a:bodyPr wrap="square">
            <a:spAutoFit/>
          </a:bodyPr>
          <a:lstStyle/>
          <a:p>
            <a:pPr algn="ctr"/>
            <a:r>
              <a:rPr lang="en-GB" sz="1800" dirty="0">
                <a:cs typeface="Arial" pitchFamily="34" charset="0"/>
              </a:rPr>
              <a:t>listener</a:t>
            </a:r>
          </a:p>
        </p:txBody>
      </p:sp>
      <p:sp>
        <p:nvSpPr>
          <p:cNvPr id="35" name="TextBox 34"/>
          <p:cNvSpPr txBox="1">
            <a:spLocks noChangeArrowheads="1"/>
          </p:cNvSpPr>
          <p:nvPr/>
        </p:nvSpPr>
        <p:spPr bwMode="auto">
          <a:xfrm>
            <a:off x="4940348" y="3302697"/>
            <a:ext cx="936104" cy="369332"/>
          </a:xfrm>
          <a:prstGeom prst="rect">
            <a:avLst/>
          </a:prstGeom>
          <a:noFill/>
          <a:ln w="9525">
            <a:noFill/>
            <a:miter lim="800000"/>
            <a:headEnd/>
            <a:tailEnd/>
          </a:ln>
        </p:spPr>
        <p:txBody>
          <a:bodyPr wrap="square">
            <a:spAutoFit/>
          </a:bodyPr>
          <a:lstStyle/>
          <a:p>
            <a:pPr algn="ctr"/>
            <a:r>
              <a:rPr lang="en-GB" sz="1800" dirty="0" smtClean="0">
                <a:cs typeface="Arial" pitchFamily="34" charset="0"/>
              </a:rPr>
              <a:t>talkers</a:t>
            </a:r>
            <a:endParaRPr lang="en-GB" sz="1800" dirty="0">
              <a:cs typeface="Arial" pitchFamily="34" charset="0"/>
            </a:endParaRPr>
          </a:p>
        </p:txBody>
      </p:sp>
      <p:sp>
        <p:nvSpPr>
          <p:cNvPr id="38" name="Smiley Face 37"/>
          <p:cNvSpPr/>
          <p:nvPr/>
        </p:nvSpPr>
        <p:spPr bwMode="auto">
          <a:xfrm>
            <a:off x="6300190" y="2432625"/>
            <a:ext cx="332345" cy="333386"/>
          </a:xfrm>
          <a:prstGeom prst="smileyFace">
            <a:avLst>
              <a:gd name="adj" fmla="val 4653"/>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39" name="Smiley Face 38"/>
          <p:cNvSpPr/>
          <p:nvPr/>
        </p:nvSpPr>
        <p:spPr bwMode="auto">
          <a:xfrm>
            <a:off x="2411758" y="2432625"/>
            <a:ext cx="332345" cy="333386"/>
          </a:xfrm>
          <a:prstGeom prst="smileyFace">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dg Vesta" pitchFamily="2" charset="0"/>
            </a:endParaRPr>
          </a:p>
        </p:txBody>
      </p:sp>
      <p:sp>
        <p:nvSpPr>
          <p:cNvPr id="42" name="Content Placeholder 2"/>
          <p:cNvSpPr txBox="1">
            <a:spLocks/>
          </p:cNvSpPr>
          <p:nvPr/>
        </p:nvSpPr>
        <p:spPr>
          <a:xfrm>
            <a:off x="683568" y="4653136"/>
            <a:ext cx="7848872" cy="1646862"/>
          </a:xfrm>
          <a:prstGeom prst="rect">
            <a:avLst/>
          </a:prstGeom>
        </p:spPr>
        <p:txBody>
          <a:bodyPr>
            <a:normAutofit fontScale="25000" lnSpcReduction="20000"/>
          </a:bodyPr>
          <a:lstStyle/>
          <a:p>
            <a:pPr marL="342900" lvl="0" indent="-342900">
              <a:lnSpc>
                <a:spcPct val="130000"/>
              </a:lnSpc>
              <a:spcBef>
                <a:spcPts val="528"/>
              </a:spcBef>
              <a:buClr>
                <a:schemeClr val="tx2"/>
              </a:buClr>
              <a:buFontTx/>
              <a:buChar char="•"/>
            </a:pPr>
            <a:r>
              <a:rPr lang="en-GB" sz="8800" kern="0" dirty="0">
                <a:cs typeface="Arial" charset="0"/>
              </a:rPr>
              <a:t>Probability of room response averaged across </a:t>
            </a:r>
            <a:r>
              <a:rPr lang="en-GB" sz="8800" kern="0" dirty="0" smtClean="0">
                <a:cs typeface="Arial" charset="0"/>
              </a:rPr>
              <a:t>position-pairs</a:t>
            </a:r>
            <a:endParaRPr lang="en-US" sz="8800" kern="0" dirty="0" smtClean="0">
              <a:cs typeface="Arial" charset="0"/>
            </a:endParaRPr>
          </a:p>
          <a:p>
            <a:pPr marL="342900" lvl="0" indent="-342900">
              <a:lnSpc>
                <a:spcPct val="130000"/>
              </a:lnSpc>
              <a:spcBef>
                <a:spcPts val="528"/>
              </a:spcBef>
              <a:buClr>
                <a:schemeClr val="tx2"/>
              </a:buClr>
              <a:buFontTx/>
              <a:buChar char="•"/>
            </a:pPr>
            <a:r>
              <a:rPr lang="en-US" sz="8800" kern="0" dirty="0" smtClean="0">
                <a:cs typeface="Arial" charset="0"/>
              </a:rPr>
              <a:t>Presented both </a:t>
            </a:r>
            <a:r>
              <a:rPr lang="en-US" sz="8800" kern="0" dirty="0" err="1" smtClean="0">
                <a:latin typeface="+mn-lt"/>
                <a:cs typeface="Arial" charset="0"/>
              </a:rPr>
              <a:t>dichotically</a:t>
            </a:r>
            <a:r>
              <a:rPr lang="en-US" sz="8800" kern="0" dirty="0" smtClean="0">
                <a:latin typeface="+mn-lt"/>
                <a:cs typeface="Arial" charset="0"/>
              </a:rPr>
              <a:t> and </a:t>
            </a:r>
            <a:r>
              <a:rPr lang="en-US" sz="8800" kern="0" dirty="0" err="1" smtClean="0">
                <a:latin typeface="+mn-lt"/>
                <a:cs typeface="Arial" charset="0"/>
              </a:rPr>
              <a:t>diotically</a:t>
            </a:r>
            <a:r>
              <a:rPr lang="en-US" sz="8800" kern="0" dirty="0" smtClean="0">
                <a:latin typeface="+mn-lt"/>
                <a:cs typeface="Arial" charset="0"/>
              </a:rPr>
              <a:t> </a:t>
            </a:r>
          </a:p>
          <a:p>
            <a:pPr marL="342900" lvl="0" indent="-342900">
              <a:lnSpc>
                <a:spcPct val="130000"/>
              </a:lnSpc>
              <a:spcBef>
                <a:spcPts val="528"/>
              </a:spcBef>
              <a:buClr>
                <a:schemeClr val="tx2"/>
              </a:buClr>
              <a:buFontTx/>
              <a:buChar char="•"/>
            </a:pPr>
            <a:r>
              <a:rPr lang="en-US" sz="8800" kern="0" dirty="0" err="1" smtClean="0">
                <a:latin typeface="+mn-lt"/>
                <a:cs typeface="Arial" charset="0"/>
              </a:rPr>
              <a:t>Diotic</a:t>
            </a:r>
            <a:r>
              <a:rPr lang="en-US" sz="8800" kern="0" dirty="0" smtClean="0">
                <a:latin typeface="+mn-lt"/>
                <a:cs typeface="Arial" charset="0"/>
              </a:rPr>
              <a:t> stimuli were L or R channel </a:t>
            </a:r>
            <a:r>
              <a:rPr lang="en-US" sz="8800" kern="0" dirty="0" smtClean="0">
                <a:cs typeface="Arial" charset="0"/>
              </a:rPr>
              <a:t>presented to both ears</a:t>
            </a:r>
            <a:r>
              <a:rPr lang="en-US" sz="8800" kern="0" dirty="0" smtClean="0">
                <a:latin typeface="+mn-lt"/>
                <a:cs typeface="Arial" charset="0"/>
              </a:rPr>
              <a:t>, level-corrected to match dichotic stimuli</a:t>
            </a:r>
          </a:p>
          <a:p>
            <a:pPr lvl="0">
              <a:lnSpc>
                <a:spcPct val="130000"/>
              </a:lnSpc>
              <a:spcBef>
                <a:spcPts val="528"/>
              </a:spcBef>
              <a:buClr>
                <a:schemeClr val="tx2"/>
              </a:buClr>
            </a:pPr>
            <a:endParaRPr lang="en-US" sz="8800" kern="0" dirty="0" smtClean="0">
              <a:latin typeface="+mn-lt"/>
              <a:cs typeface="Arial" charset="0"/>
            </a:endParaRPr>
          </a:p>
          <a:p>
            <a:pPr marL="342900" marR="0" lvl="0" indent="-342900" algn="l" defTabSz="914400" rtl="0" eaLnBrk="1" fontAlgn="base" latinLnBrk="0" hangingPunct="1">
              <a:lnSpc>
                <a:spcPct val="110000"/>
              </a:lnSpc>
              <a:spcBef>
                <a:spcPct val="20000"/>
              </a:spcBef>
              <a:spcAft>
                <a:spcPct val="0"/>
              </a:spcAft>
              <a:buClr>
                <a:schemeClr val="tx2"/>
              </a:buClr>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tx2"/>
              </a:buClr>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483052" y="1857088"/>
            <a:ext cx="2547976" cy="448384"/>
          </a:xfrm>
          <a:prstGeom prst="rect">
            <a:avLst/>
          </a:prstGeom>
        </p:spPr>
        <p:txBody>
          <a:bodyPr>
            <a:normAutofit fontScale="40000" lnSpcReduction="20000"/>
          </a:bodyPr>
          <a:lstStyle/>
          <a:p>
            <a:pPr lvl="0">
              <a:lnSpc>
                <a:spcPct val="110000"/>
              </a:lnSpc>
              <a:spcBef>
                <a:spcPct val="20000"/>
              </a:spcBef>
              <a:buClr>
                <a:schemeClr val="tx2"/>
              </a:buClr>
            </a:pPr>
            <a:r>
              <a:rPr lang="en-GB" sz="5500" kern="0" dirty="0" smtClean="0">
                <a:latin typeface="+mn-lt"/>
                <a:cs typeface="Arial" charset="0"/>
              </a:rPr>
              <a:t>bearing difference, </a:t>
            </a:r>
            <a:endParaRPr kumimoji="0" lang="en-GB" sz="55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10000"/>
              </a:lnSpc>
              <a:spcBef>
                <a:spcPct val="20000"/>
              </a:spcBef>
              <a:spcAft>
                <a:spcPct val="0"/>
              </a:spcAft>
              <a:buClr>
                <a:schemeClr val="tx2"/>
              </a:buClr>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6804248" y="1859124"/>
            <a:ext cx="1152127" cy="460580"/>
          </a:xfrm>
          <a:prstGeom prst="rect">
            <a:avLst/>
          </a:prstGeom>
        </p:spPr>
        <p:txBody>
          <a:bodyPr>
            <a:normAutofit fontScale="62500" lnSpcReduction="20000"/>
          </a:bodyPr>
          <a:lstStyle/>
          <a:p>
            <a:pPr lvl="0">
              <a:lnSpc>
                <a:spcPct val="110000"/>
              </a:lnSpc>
              <a:spcBef>
                <a:spcPct val="20000"/>
              </a:spcBef>
              <a:buClr>
                <a:schemeClr val="tx2"/>
              </a:buClr>
            </a:pPr>
            <a:r>
              <a:rPr lang="en-GB" sz="3500" kern="0" dirty="0">
                <a:latin typeface="+mn-lt"/>
                <a:cs typeface="Arial" charset="0"/>
              </a:rPr>
              <a:t>o</a:t>
            </a:r>
            <a:r>
              <a:rPr lang="en-GB" sz="3500" kern="0" dirty="0" smtClean="0">
                <a:latin typeface="+mn-lt"/>
                <a:cs typeface="Arial" charset="0"/>
              </a:rPr>
              <a:t>r both</a:t>
            </a:r>
            <a:endParaRPr kumimoji="0" lang="en-GB" sz="35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10000"/>
              </a:lnSpc>
              <a:spcBef>
                <a:spcPct val="20000"/>
              </a:spcBef>
              <a:spcAft>
                <a:spcPct val="0"/>
              </a:spcAft>
              <a:buClr>
                <a:schemeClr val="tx2"/>
              </a:buClr>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fade">
                                      <p:cBhvr>
                                        <p:cTn id="29" dur="500"/>
                                        <p:tgtEl>
                                          <p:spTgt spid="32">
                                            <p:txEl>
                                              <p:pRg st="1" end="1"/>
                                            </p:txEl>
                                          </p:spTgt>
                                        </p:tgtEl>
                                      </p:cBhvr>
                                    </p:animEffect>
                                  </p:childTnLst>
                                </p:cTn>
                              </p:par>
                              <p:par>
                                <p:cTn id="30" presetID="10" presetClass="exit" presetSubtype="0" fill="hold" grpId="1" nodeType="with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1"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500"/>
                                        <p:tgtEl>
                                          <p:spTgt spid="14">
                                            <p:txEl>
                                              <p:pRg st="0" end="0"/>
                                            </p:txEl>
                                          </p:spTgt>
                                        </p:tgtEl>
                                      </p:cBhvr>
                                    </p:animEffect>
                                  </p:childTnLst>
                                </p:cTn>
                              </p:par>
                              <p:par>
                                <p:cTn id="54" presetID="10" presetClass="exit" presetSubtype="0" fill="hold" grpId="1"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xit" presetSubtype="0" fill="hold" grpId="1" nodeType="withEffect">
                                  <p:stCondLst>
                                    <p:cond delay="0"/>
                                  </p:stCondLst>
                                  <p:childTnLst>
                                    <p:animEffect transition="out" filter="fad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2"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2">
                                            <p:txEl>
                                              <p:pRg st="1" end="1"/>
                                            </p:txEl>
                                          </p:spTgt>
                                        </p:tgtEl>
                                        <p:attrNameLst>
                                          <p:attrName>style.visibility</p:attrName>
                                        </p:attrNameLst>
                                      </p:cBhvr>
                                      <p:to>
                                        <p:strVal val="visible"/>
                                      </p:to>
                                    </p:set>
                                    <p:animEffect transition="in" filter="fade">
                                      <p:cBhvr>
                                        <p:cTn id="94" dur="500"/>
                                        <p:tgtEl>
                                          <p:spTgt spid="42">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2">
                                            <p:txEl>
                                              <p:pRg st="2" end="2"/>
                                            </p:txEl>
                                          </p:spTgt>
                                        </p:tgtEl>
                                        <p:attrNameLst>
                                          <p:attrName>style.visibility</p:attrName>
                                        </p:attrNameLst>
                                      </p:cBhvr>
                                      <p:to>
                                        <p:strVal val="visible"/>
                                      </p:to>
                                    </p:set>
                                    <p:animEffect transition="in" filter="fade">
                                      <p:cBhvr>
                                        <p:cTn id="99"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8" grpId="0" animBg="1"/>
      <p:bldP spid="28" grpId="1" animBg="1"/>
      <p:bldP spid="30" grpId="0" uiExpand="1" animBg="1"/>
      <p:bldP spid="29" grpId="0" uiExpand="1" animBg="1"/>
      <p:bldP spid="29" grpId="1" animBg="1"/>
      <p:bldP spid="29" grpId="2" animBg="1"/>
      <p:bldP spid="31" grpId="0" uiExpand="1" animBg="1"/>
      <p:bldP spid="31" grpId="1" animBg="1"/>
      <p:bldP spid="32" grpId="0" uiExpand="1" build="p" bldLvl="5"/>
      <p:bldP spid="34" grpId="0" uiExpand="1"/>
      <p:bldP spid="35" grpId="0" uiExpand="1"/>
      <p:bldP spid="35" grpId="1"/>
      <p:bldP spid="35" grpId="2"/>
      <p:bldP spid="38" grpId="0" animBg="1"/>
      <p:bldP spid="38" grpId="1" animBg="1"/>
      <p:bldP spid="39" grpId="0" animBg="1"/>
      <p:bldP spid="39" grpId="1" animBg="1"/>
      <p:bldP spid="42" grpId="0" uiExpand="1" build="p"/>
      <p:bldP spid="14" grpId="1" build="allAtOnce"/>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Talker Differences</a:t>
            </a:r>
          </a:p>
        </p:txBody>
      </p:sp>
      <p:sp>
        <p:nvSpPr>
          <p:cNvPr id="3" name="Text Placeholder 2"/>
          <p:cNvSpPr>
            <a:spLocks noGrp="1"/>
          </p:cNvSpPr>
          <p:nvPr>
            <p:ph type="body" idx="1"/>
          </p:nvPr>
        </p:nvSpPr>
        <p:spPr>
          <a:xfrm>
            <a:off x="457200" y="1391097"/>
            <a:ext cx="4040188" cy="639762"/>
          </a:xfrm>
        </p:spPr>
        <p:txBody>
          <a:bodyPr/>
          <a:lstStyle/>
          <a:p>
            <a:pPr algn="ctr"/>
            <a:r>
              <a:rPr lang="en-GB" dirty="0" smtClean="0"/>
              <a:t>Different sex</a:t>
            </a:r>
            <a:endParaRPr lang="en-GB" dirty="0"/>
          </a:p>
        </p:txBody>
      </p:sp>
      <p:sp>
        <p:nvSpPr>
          <p:cNvPr id="5" name="Text Placeholder 4"/>
          <p:cNvSpPr>
            <a:spLocks noGrp="1"/>
          </p:cNvSpPr>
          <p:nvPr>
            <p:ph type="body" sz="quarter" idx="3"/>
          </p:nvPr>
        </p:nvSpPr>
        <p:spPr>
          <a:xfrm>
            <a:off x="4645025" y="1391097"/>
            <a:ext cx="4041775" cy="639762"/>
          </a:xfrm>
        </p:spPr>
        <p:txBody>
          <a:bodyPr/>
          <a:lstStyle/>
          <a:p>
            <a:pPr algn="ctr"/>
            <a:r>
              <a:rPr lang="en-GB" dirty="0" smtClean="0"/>
              <a:t>Same sex</a:t>
            </a:r>
            <a:endParaRPr lang="en-GB" dirty="0"/>
          </a:p>
        </p:txBody>
      </p:sp>
      <p:sp>
        <p:nvSpPr>
          <p:cNvPr id="13" name="Rectangle 7"/>
          <p:cNvSpPr>
            <a:spLocks noChangeArrowheads="1"/>
          </p:cNvSpPr>
          <p:nvPr/>
        </p:nvSpPr>
        <p:spPr bwMode="auto">
          <a:xfrm>
            <a:off x="1197091" y="1904971"/>
            <a:ext cx="2588184" cy="252028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2" name="Group 71"/>
          <p:cNvGrpSpPr/>
          <p:nvPr/>
        </p:nvGrpSpPr>
        <p:grpSpPr>
          <a:xfrm>
            <a:off x="1197091" y="1904971"/>
            <a:ext cx="29115" cy="2520280"/>
            <a:chOff x="1197091" y="2132857"/>
            <a:chExt cx="29115" cy="2520280"/>
          </a:xfrm>
        </p:grpSpPr>
        <p:sp>
          <p:nvSpPr>
            <p:cNvPr id="15" name="Line 9"/>
            <p:cNvSpPr>
              <a:spLocks noChangeShapeType="1"/>
            </p:cNvSpPr>
            <p:nvPr/>
          </p:nvSpPr>
          <p:spPr bwMode="auto">
            <a:xfrm flipV="1">
              <a:off x="1197091" y="2132857"/>
              <a:ext cx="0" cy="2520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2"/>
            <p:cNvSpPr>
              <a:spLocks noChangeShapeType="1"/>
            </p:cNvSpPr>
            <p:nvPr/>
          </p:nvSpPr>
          <p:spPr bwMode="auto">
            <a:xfrm>
              <a:off x="1197091" y="4145356"/>
              <a:ext cx="291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4"/>
            <p:cNvSpPr>
              <a:spLocks noChangeShapeType="1"/>
            </p:cNvSpPr>
            <p:nvPr/>
          </p:nvSpPr>
          <p:spPr bwMode="auto">
            <a:xfrm>
              <a:off x="1197092" y="3643783"/>
              <a:ext cx="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6"/>
            <p:cNvSpPr>
              <a:spLocks noChangeShapeType="1"/>
            </p:cNvSpPr>
            <p:nvPr/>
          </p:nvSpPr>
          <p:spPr bwMode="auto">
            <a:xfrm>
              <a:off x="1197091" y="3137244"/>
              <a:ext cx="291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8"/>
            <p:cNvSpPr>
              <a:spLocks noChangeShapeType="1"/>
            </p:cNvSpPr>
            <p:nvPr/>
          </p:nvSpPr>
          <p:spPr bwMode="auto">
            <a:xfrm>
              <a:off x="1197091" y="2634430"/>
              <a:ext cx="291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3" name="Group 72"/>
          <p:cNvGrpSpPr/>
          <p:nvPr/>
        </p:nvGrpSpPr>
        <p:grpSpPr>
          <a:xfrm>
            <a:off x="1007076" y="2348192"/>
            <a:ext cx="245180" cy="1676048"/>
            <a:chOff x="1007076" y="2576078"/>
            <a:chExt cx="245180" cy="1676048"/>
          </a:xfrm>
        </p:grpSpPr>
        <p:sp>
          <p:nvSpPr>
            <p:cNvPr id="19" name="Rectangle 13"/>
            <p:cNvSpPr>
              <a:spLocks noChangeArrowheads="1"/>
            </p:cNvSpPr>
            <p:nvPr/>
          </p:nvSpPr>
          <p:spPr bwMode="auto">
            <a:xfrm>
              <a:off x="1007076" y="4088246"/>
              <a:ext cx="245180" cy="1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charset="0"/>
                  <a:cs typeface="Arial" pitchFamily="34" charset="0"/>
                </a:rPr>
                <a:t>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1007076" y="3585432"/>
              <a:ext cx="245180" cy="1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7"/>
            <p:cNvSpPr>
              <a:spLocks noChangeArrowheads="1"/>
            </p:cNvSpPr>
            <p:nvPr/>
          </p:nvSpPr>
          <p:spPr bwMode="auto">
            <a:xfrm>
              <a:off x="1007076" y="3078893"/>
              <a:ext cx="245180" cy="1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19"/>
            <p:cNvSpPr>
              <a:spLocks noChangeArrowheads="1"/>
            </p:cNvSpPr>
            <p:nvPr/>
          </p:nvSpPr>
          <p:spPr bwMode="auto">
            <a:xfrm>
              <a:off x="1007076" y="2576078"/>
              <a:ext cx="245180" cy="1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1" name="Group 70"/>
          <p:cNvGrpSpPr/>
          <p:nvPr/>
        </p:nvGrpSpPr>
        <p:grpSpPr>
          <a:xfrm>
            <a:off x="1197091" y="4395455"/>
            <a:ext cx="2588184" cy="29796"/>
            <a:chOff x="1197091" y="4623341"/>
            <a:chExt cx="2588184" cy="29796"/>
          </a:xfrm>
        </p:grpSpPr>
        <p:sp>
          <p:nvSpPr>
            <p:cNvPr id="14" name="Line 8"/>
            <p:cNvSpPr>
              <a:spLocks noChangeShapeType="1"/>
            </p:cNvSpPr>
            <p:nvPr/>
          </p:nvSpPr>
          <p:spPr bwMode="auto">
            <a:xfrm>
              <a:off x="1197091" y="4653137"/>
              <a:ext cx="258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0"/>
            <p:cNvSpPr>
              <a:spLocks noChangeShapeType="1"/>
            </p:cNvSpPr>
            <p:nvPr/>
          </p:nvSpPr>
          <p:spPr bwMode="auto">
            <a:xfrm flipV="1">
              <a:off x="2055222" y="4623341"/>
              <a:ext cx="0" cy="297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1"/>
            <p:cNvSpPr>
              <a:spLocks noChangeShapeType="1"/>
            </p:cNvSpPr>
            <p:nvPr/>
          </p:nvSpPr>
          <p:spPr bwMode="auto">
            <a:xfrm flipV="1">
              <a:off x="2921014" y="4623341"/>
              <a:ext cx="0" cy="297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4"/>
            <p:cNvSpPr>
              <a:spLocks noChangeShapeType="1"/>
            </p:cNvSpPr>
            <p:nvPr/>
          </p:nvSpPr>
          <p:spPr bwMode="auto">
            <a:xfrm>
              <a:off x="1197091" y="4653137"/>
              <a:ext cx="258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1" name="Group 80"/>
          <p:cNvGrpSpPr/>
          <p:nvPr/>
        </p:nvGrpSpPr>
        <p:grpSpPr>
          <a:xfrm>
            <a:off x="1710437" y="3469283"/>
            <a:ext cx="691102" cy="955968"/>
            <a:chOff x="1710437" y="3469283"/>
            <a:chExt cx="691102" cy="955968"/>
          </a:xfrm>
        </p:grpSpPr>
        <p:sp>
          <p:nvSpPr>
            <p:cNvPr id="26" name="Rectangle 20"/>
            <p:cNvSpPr>
              <a:spLocks noChangeArrowheads="1"/>
            </p:cNvSpPr>
            <p:nvPr/>
          </p:nvSpPr>
          <p:spPr bwMode="auto">
            <a:xfrm>
              <a:off x="1710437" y="3526393"/>
              <a:ext cx="691102" cy="898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1"/>
            <p:cNvSpPr>
              <a:spLocks noChangeArrowheads="1"/>
            </p:cNvSpPr>
            <p:nvPr/>
          </p:nvSpPr>
          <p:spPr bwMode="auto">
            <a:xfrm>
              <a:off x="1710437" y="3526393"/>
              <a:ext cx="691102" cy="89885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5"/>
            <p:cNvSpPr>
              <a:spLocks noChangeShapeType="1"/>
            </p:cNvSpPr>
            <p:nvPr/>
          </p:nvSpPr>
          <p:spPr bwMode="auto">
            <a:xfrm>
              <a:off x="2055222" y="3469283"/>
              <a:ext cx="0" cy="1104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6"/>
            <p:cNvSpPr>
              <a:spLocks noChangeShapeType="1"/>
            </p:cNvSpPr>
            <p:nvPr/>
          </p:nvSpPr>
          <p:spPr bwMode="auto">
            <a:xfrm>
              <a:off x="1924969" y="3469283"/>
              <a:ext cx="2620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7"/>
            <p:cNvSpPr>
              <a:spLocks noChangeShapeType="1"/>
            </p:cNvSpPr>
            <p:nvPr/>
          </p:nvSpPr>
          <p:spPr bwMode="auto">
            <a:xfrm>
              <a:off x="1924969" y="3579777"/>
              <a:ext cx="2620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3" name="Group 82"/>
          <p:cNvGrpSpPr/>
          <p:nvPr/>
        </p:nvGrpSpPr>
        <p:grpSpPr>
          <a:xfrm>
            <a:off x="2574697" y="3960924"/>
            <a:ext cx="691102" cy="464327"/>
            <a:chOff x="2574697" y="3960924"/>
            <a:chExt cx="691102" cy="464327"/>
          </a:xfrm>
        </p:grpSpPr>
        <p:sp>
          <p:nvSpPr>
            <p:cNvPr id="28" name="Rectangle 22"/>
            <p:cNvSpPr>
              <a:spLocks noChangeArrowheads="1"/>
            </p:cNvSpPr>
            <p:nvPr/>
          </p:nvSpPr>
          <p:spPr bwMode="auto">
            <a:xfrm>
              <a:off x="2574697" y="3985754"/>
              <a:ext cx="691102" cy="4394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3"/>
            <p:cNvSpPr>
              <a:spLocks noChangeArrowheads="1"/>
            </p:cNvSpPr>
            <p:nvPr/>
          </p:nvSpPr>
          <p:spPr bwMode="auto">
            <a:xfrm>
              <a:off x="2574697" y="3985754"/>
              <a:ext cx="691102" cy="43949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8"/>
            <p:cNvSpPr>
              <a:spLocks noChangeShapeType="1"/>
            </p:cNvSpPr>
            <p:nvPr/>
          </p:nvSpPr>
          <p:spPr bwMode="auto">
            <a:xfrm>
              <a:off x="2921014" y="3960924"/>
              <a:ext cx="0" cy="434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9"/>
            <p:cNvSpPr>
              <a:spLocks noChangeShapeType="1"/>
            </p:cNvSpPr>
            <p:nvPr/>
          </p:nvSpPr>
          <p:spPr bwMode="auto">
            <a:xfrm>
              <a:off x="2789230" y="3960924"/>
              <a:ext cx="2620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30"/>
            <p:cNvSpPr>
              <a:spLocks noChangeShapeType="1"/>
            </p:cNvSpPr>
            <p:nvPr/>
          </p:nvSpPr>
          <p:spPr bwMode="auto">
            <a:xfrm>
              <a:off x="2789230" y="4004376"/>
              <a:ext cx="2620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7" name="Freeform 31"/>
          <p:cNvSpPr>
            <a:spLocks/>
          </p:cNvSpPr>
          <p:nvPr/>
        </p:nvSpPr>
        <p:spPr bwMode="auto">
          <a:xfrm>
            <a:off x="1452997" y="3165111"/>
            <a:ext cx="2070241" cy="0"/>
          </a:xfrm>
          <a:custGeom>
            <a:avLst/>
            <a:gdLst>
              <a:gd name="T0" fmla="*/ 0 w 1351"/>
              <a:gd name="T1" fmla="*/ 393 w 1351"/>
              <a:gd name="T2" fmla="*/ 958 w 1351"/>
              <a:gd name="T3" fmla="*/ 1351 w 1351"/>
            </a:gdLst>
            <a:ahLst/>
            <a:cxnLst>
              <a:cxn ang="0">
                <a:pos x="T0" y="0"/>
              </a:cxn>
              <a:cxn ang="0">
                <a:pos x="T1" y="0"/>
              </a:cxn>
              <a:cxn ang="0">
                <a:pos x="T2" y="0"/>
              </a:cxn>
              <a:cxn ang="0">
                <a:pos x="T3" y="0"/>
              </a:cxn>
            </a:cxnLst>
            <a:rect l="0" t="0" r="r" b="b"/>
            <a:pathLst>
              <a:path w="1351">
                <a:moveTo>
                  <a:pt x="0" y="0"/>
                </a:moveTo>
                <a:lnTo>
                  <a:pt x="393" y="0"/>
                </a:lnTo>
                <a:lnTo>
                  <a:pt x="958" y="0"/>
                </a:lnTo>
                <a:lnTo>
                  <a:pt x="1351" y="0"/>
                </a:lnTo>
              </a:path>
            </a:pathLst>
          </a:custGeom>
          <a:noFill/>
          <a:ln w="8"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Content Placeholder 5"/>
          <p:cNvSpPr>
            <a:spLocks noGrp="1"/>
          </p:cNvSpPr>
          <p:nvPr>
            <p:ph sz="half" idx="1"/>
          </p:nvPr>
        </p:nvSpPr>
        <p:spPr>
          <a:xfrm>
            <a:off x="546967" y="4869160"/>
            <a:ext cx="3888432" cy="901642"/>
          </a:xfrm>
        </p:spPr>
        <p:txBody>
          <a:bodyPr/>
          <a:lstStyle/>
          <a:p>
            <a:pPr marL="324000" indent="-324000">
              <a:spcBef>
                <a:spcPts val="528"/>
              </a:spcBef>
              <a:buFont typeface="Arial" pitchFamily="34" charset="0"/>
              <a:buChar char="•"/>
            </a:pPr>
            <a:r>
              <a:rPr lang="en-GB" sz="2200" b="0" dirty="0" smtClean="0">
                <a:cs typeface="Arial" charset="0"/>
              </a:rPr>
              <a:t>Talker difference dominant</a:t>
            </a:r>
          </a:p>
          <a:p>
            <a:pPr>
              <a:spcBef>
                <a:spcPts val="528"/>
              </a:spcBef>
            </a:pPr>
            <a:r>
              <a:rPr lang="en-GB" sz="2200" b="0" dirty="0">
                <a:cs typeface="Arial" charset="0"/>
              </a:rPr>
              <a:t> </a:t>
            </a:r>
            <a:r>
              <a:rPr lang="en-GB" sz="2200" b="0" dirty="0" smtClean="0">
                <a:cs typeface="Arial" charset="0"/>
              </a:rPr>
              <a:t>     - especially when diotic</a:t>
            </a:r>
          </a:p>
        </p:txBody>
      </p:sp>
      <p:sp>
        <p:nvSpPr>
          <p:cNvPr id="70" name="Content Placeholder 5"/>
          <p:cNvSpPr>
            <a:spLocks noGrp="1"/>
          </p:cNvSpPr>
          <p:nvPr>
            <p:ph sz="half" idx="1"/>
          </p:nvPr>
        </p:nvSpPr>
        <p:spPr>
          <a:xfrm>
            <a:off x="4734805" y="4869160"/>
            <a:ext cx="3888432" cy="1584176"/>
          </a:xfrm>
        </p:spPr>
        <p:txBody>
          <a:bodyPr/>
          <a:lstStyle/>
          <a:p>
            <a:pPr marL="324000" indent="-324000">
              <a:spcBef>
                <a:spcPts val="528"/>
              </a:spcBef>
              <a:buFont typeface="Arial" pitchFamily="34" charset="0"/>
              <a:buChar char="•"/>
            </a:pPr>
            <a:r>
              <a:rPr lang="en-GB" sz="2200" b="0" dirty="0" smtClean="0">
                <a:cs typeface="Arial" charset="0"/>
              </a:rPr>
              <a:t>Diotic – talker (if anything)</a:t>
            </a:r>
            <a:endParaRPr lang="en-GB" sz="2200" b="0" dirty="0">
              <a:cs typeface="Arial" charset="0"/>
            </a:endParaRPr>
          </a:p>
          <a:p>
            <a:pPr marL="324000" indent="-324000">
              <a:spcBef>
                <a:spcPts val="528"/>
              </a:spcBef>
              <a:buFont typeface="Arial" pitchFamily="34" charset="0"/>
              <a:buChar char="•"/>
            </a:pPr>
            <a:r>
              <a:rPr lang="en-GB" sz="2200" b="0" dirty="0" smtClean="0">
                <a:cs typeface="Arial" charset="0"/>
              </a:rPr>
              <a:t>Dichotic – room-position</a:t>
            </a:r>
          </a:p>
          <a:p>
            <a:pPr marL="324000" indent="-324000">
              <a:spcBef>
                <a:spcPts val="528"/>
              </a:spcBef>
              <a:buFont typeface="Arial" pitchFamily="34" charset="0"/>
              <a:buChar char="•"/>
            </a:pPr>
            <a:r>
              <a:rPr lang="en-GB" sz="2200" b="0" dirty="0">
                <a:cs typeface="Arial" charset="0"/>
              </a:rPr>
              <a:t>W</a:t>
            </a:r>
            <a:r>
              <a:rPr lang="en-GB" sz="2200" b="0" dirty="0" smtClean="0">
                <a:cs typeface="Arial" charset="0"/>
              </a:rPr>
              <a:t>hich cues from room-position are responsible? </a:t>
            </a:r>
          </a:p>
        </p:txBody>
      </p:sp>
      <p:grpSp>
        <p:nvGrpSpPr>
          <p:cNvPr id="74" name="Group 43"/>
          <p:cNvGrpSpPr>
            <a:grpSpLocks/>
          </p:cNvGrpSpPr>
          <p:nvPr/>
        </p:nvGrpSpPr>
        <p:grpSpPr bwMode="auto">
          <a:xfrm>
            <a:off x="224469" y="2172209"/>
            <a:ext cx="307777" cy="994868"/>
            <a:chOff x="4860635" y="1600200"/>
            <a:chExt cx="373859" cy="1523999"/>
          </a:xfrm>
        </p:grpSpPr>
        <p:sp>
          <p:nvSpPr>
            <p:cNvPr id="75" name="TextBox 44"/>
            <p:cNvSpPr txBox="1">
              <a:spLocks noChangeArrowheads="1"/>
            </p:cNvSpPr>
            <p:nvPr/>
          </p:nvSpPr>
          <p:spPr bwMode="auto">
            <a:xfrm rot="16200000">
              <a:off x="4436209" y="2325913"/>
              <a:ext cx="1222712" cy="373859"/>
            </a:xfrm>
            <a:prstGeom prst="rect">
              <a:avLst/>
            </a:prstGeom>
            <a:noFill/>
            <a:ln w="9525">
              <a:noFill/>
              <a:miter lim="800000"/>
              <a:headEnd/>
              <a:tailEnd/>
            </a:ln>
          </p:spPr>
          <p:txBody>
            <a:bodyPr>
              <a:spAutoFit/>
            </a:bodyPr>
            <a:lstStyle/>
            <a:p>
              <a:pPr algn="r"/>
              <a:r>
                <a:rPr lang="en-GB" sz="1400" dirty="0">
                  <a:cs typeface="Arial" charset="0"/>
                </a:rPr>
                <a:t>room</a:t>
              </a:r>
            </a:p>
          </p:txBody>
        </p:sp>
        <p:cxnSp>
          <p:nvCxnSpPr>
            <p:cNvPr id="76" name="Straight Arrow Connector 75"/>
            <p:cNvCxnSpPr/>
            <p:nvPr/>
          </p:nvCxnSpPr>
          <p:spPr>
            <a:xfrm rot="16080000">
              <a:off x="4930049" y="1740701"/>
              <a:ext cx="290513" cy="9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7" name="Group 47"/>
          <p:cNvGrpSpPr>
            <a:grpSpLocks/>
          </p:cNvGrpSpPr>
          <p:nvPr/>
        </p:nvGrpSpPr>
        <p:grpSpPr bwMode="auto">
          <a:xfrm>
            <a:off x="224470" y="3130502"/>
            <a:ext cx="307777" cy="1089964"/>
            <a:chOff x="4860637" y="3505199"/>
            <a:chExt cx="373859" cy="1513521"/>
          </a:xfrm>
        </p:grpSpPr>
        <p:sp>
          <p:nvSpPr>
            <p:cNvPr id="78" name="TextBox 48"/>
            <p:cNvSpPr txBox="1">
              <a:spLocks noChangeArrowheads="1"/>
            </p:cNvSpPr>
            <p:nvPr/>
          </p:nvSpPr>
          <p:spPr bwMode="auto">
            <a:xfrm rot="16200000">
              <a:off x="4443169" y="3922667"/>
              <a:ext cx="1208796" cy="373859"/>
            </a:xfrm>
            <a:prstGeom prst="rect">
              <a:avLst/>
            </a:prstGeom>
            <a:noFill/>
            <a:ln w="9525">
              <a:noFill/>
              <a:miter lim="800000"/>
              <a:headEnd/>
              <a:tailEnd/>
            </a:ln>
          </p:spPr>
          <p:txBody>
            <a:bodyPr>
              <a:spAutoFit/>
            </a:bodyPr>
            <a:lstStyle/>
            <a:p>
              <a:pPr algn="l"/>
              <a:r>
                <a:rPr lang="en-GB" sz="1400" dirty="0">
                  <a:cs typeface="Arial" charset="0"/>
                </a:rPr>
                <a:t>talker</a:t>
              </a:r>
            </a:p>
          </p:txBody>
        </p:sp>
        <p:cxnSp>
          <p:nvCxnSpPr>
            <p:cNvPr id="79" name="Straight Arrow Connector 78"/>
            <p:cNvCxnSpPr/>
            <p:nvPr/>
          </p:nvCxnSpPr>
          <p:spPr>
            <a:xfrm rot="5280000">
              <a:off x="4925233" y="4868647"/>
              <a:ext cx="290635" cy="9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TextBox 81"/>
          <p:cNvSpPr txBox="1">
            <a:spLocks noChangeArrowheads="1"/>
          </p:cNvSpPr>
          <p:nvPr/>
        </p:nvSpPr>
        <p:spPr bwMode="auto">
          <a:xfrm>
            <a:off x="1618365" y="4429444"/>
            <a:ext cx="867922" cy="307777"/>
          </a:xfrm>
          <a:prstGeom prst="rect">
            <a:avLst/>
          </a:prstGeom>
          <a:noFill/>
          <a:ln w="9525">
            <a:noFill/>
            <a:miter lim="800000"/>
            <a:headEnd/>
            <a:tailEnd/>
          </a:ln>
        </p:spPr>
        <p:txBody>
          <a:bodyPr wrap="square">
            <a:spAutoFit/>
          </a:bodyPr>
          <a:lstStyle/>
          <a:p>
            <a:pPr algn="ctr"/>
            <a:r>
              <a:rPr lang="en-GB" sz="1400" dirty="0">
                <a:cs typeface="Arial" charset="0"/>
              </a:rPr>
              <a:t>dichotic</a:t>
            </a:r>
            <a:endParaRPr lang="en-US" sz="1400" dirty="0">
              <a:cs typeface="Arial" charset="0"/>
            </a:endParaRPr>
          </a:p>
        </p:txBody>
      </p:sp>
      <p:sp>
        <p:nvSpPr>
          <p:cNvPr id="84" name="TextBox 83"/>
          <p:cNvSpPr txBox="1">
            <a:spLocks noChangeArrowheads="1"/>
          </p:cNvSpPr>
          <p:nvPr/>
        </p:nvSpPr>
        <p:spPr bwMode="auto">
          <a:xfrm>
            <a:off x="2486287" y="4446595"/>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diotic</a:t>
            </a:r>
            <a:endParaRPr lang="en-US" sz="1400" dirty="0">
              <a:cs typeface="Arial" charset="0"/>
            </a:endParaRPr>
          </a:p>
        </p:txBody>
      </p:sp>
      <p:grpSp>
        <p:nvGrpSpPr>
          <p:cNvPr id="87" name="Group 86"/>
          <p:cNvGrpSpPr/>
          <p:nvPr/>
        </p:nvGrpSpPr>
        <p:grpSpPr>
          <a:xfrm>
            <a:off x="5203273" y="1934766"/>
            <a:ext cx="2766838" cy="2802454"/>
            <a:chOff x="5203273" y="1934766"/>
            <a:chExt cx="2766838" cy="2802454"/>
          </a:xfrm>
        </p:grpSpPr>
        <p:grpSp>
          <p:nvGrpSpPr>
            <p:cNvPr id="68" name="Group 67"/>
            <p:cNvGrpSpPr/>
            <p:nvPr/>
          </p:nvGrpSpPr>
          <p:grpSpPr>
            <a:xfrm>
              <a:off x="5203273" y="1934766"/>
              <a:ext cx="2766838" cy="2490486"/>
              <a:chOff x="5189538" y="2471738"/>
              <a:chExt cx="2878137" cy="3222625"/>
            </a:xfrm>
          </p:grpSpPr>
          <p:sp>
            <p:nvSpPr>
              <p:cNvPr id="43" name="Rectangle 37"/>
              <p:cNvSpPr>
                <a:spLocks noChangeArrowheads="1"/>
              </p:cNvSpPr>
              <p:nvPr/>
            </p:nvSpPr>
            <p:spPr bwMode="auto">
              <a:xfrm>
                <a:off x="5387975" y="2471738"/>
                <a:ext cx="2679700" cy="322262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38"/>
              <p:cNvSpPr>
                <a:spLocks noChangeShapeType="1"/>
              </p:cNvSpPr>
              <p:nvPr/>
            </p:nvSpPr>
            <p:spPr bwMode="auto">
              <a:xfrm>
                <a:off x="5387975" y="5694363"/>
                <a:ext cx="2679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9"/>
              <p:cNvSpPr>
                <a:spLocks noChangeShapeType="1"/>
              </p:cNvSpPr>
              <p:nvPr/>
            </p:nvSpPr>
            <p:spPr bwMode="auto">
              <a:xfrm flipV="1">
                <a:off x="5387975" y="2471738"/>
                <a:ext cx="0" cy="3222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0"/>
              <p:cNvSpPr>
                <a:spLocks noChangeShapeType="1"/>
              </p:cNvSpPr>
              <p:nvPr/>
            </p:nvSpPr>
            <p:spPr bwMode="auto">
              <a:xfrm flipV="1">
                <a:off x="6276975" y="565626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1"/>
              <p:cNvSpPr>
                <a:spLocks noChangeShapeType="1"/>
              </p:cNvSpPr>
              <p:nvPr/>
            </p:nvSpPr>
            <p:spPr bwMode="auto">
              <a:xfrm flipV="1">
                <a:off x="7172325" y="565626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2"/>
              <p:cNvSpPr>
                <a:spLocks noChangeShapeType="1"/>
              </p:cNvSpPr>
              <p:nvPr/>
            </p:nvSpPr>
            <p:spPr bwMode="auto">
              <a:xfrm>
                <a:off x="5387975" y="5045075"/>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Rectangle 43"/>
              <p:cNvSpPr>
                <a:spLocks noChangeArrowheads="1"/>
              </p:cNvSpPr>
              <p:nvPr/>
            </p:nvSpPr>
            <p:spPr bwMode="auto">
              <a:xfrm>
                <a:off x="5189538" y="4972050"/>
                <a:ext cx="2524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Line 44"/>
              <p:cNvSpPr>
                <a:spLocks noChangeShapeType="1"/>
              </p:cNvSpPr>
              <p:nvPr/>
            </p:nvSpPr>
            <p:spPr bwMode="auto">
              <a:xfrm>
                <a:off x="5387975" y="4403725"/>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45"/>
              <p:cNvSpPr>
                <a:spLocks noChangeArrowheads="1"/>
              </p:cNvSpPr>
              <p:nvPr/>
            </p:nvSpPr>
            <p:spPr bwMode="auto">
              <a:xfrm>
                <a:off x="5189538" y="4329113"/>
                <a:ext cx="2524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Line 46"/>
              <p:cNvSpPr>
                <a:spLocks noChangeShapeType="1"/>
              </p:cNvSpPr>
              <p:nvPr/>
            </p:nvSpPr>
            <p:spPr bwMode="auto">
              <a:xfrm>
                <a:off x="5387975" y="3756025"/>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Rectangle 47"/>
              <p:cNvSpPr>
                <a:spLocks noChangeArrowheads="1"/>
              </p:cNvSpPr>
              <p:nvPr/>
            </p:nvSpPr>
            <p:spPr bwMode="auto">
              <a:xfrm>
                <a:off x="5189538" y="3681413"/>
                <a:ext cx="2524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48"/>
              <p:cNvSpPr>
                <a:spLocks noChangeShapeType="1"/>
              </p:cNvSpPr>
              <p:nvPr/>
            </p:nvSpPr>
            <p:spPr bwMode="auto">
              <a:xfrm>
                <a:off x="5387975" y="311308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Rectangle 49"/>
              <p:cNvSpPr>
                <a:spLocks noChangeArrowheads="1"/>
              </p:cNvSpPr>
              <p:nvPr/>
            </p:nvSpPr>
            <p:spPr bwMode="auto">
              <a:xfrm>
                <a:off x="5189538" y="3038475"/>
                <a:ext cx="2524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0"/>
              <p:cNvSpPr>
                <a:spLocks noChangeArrowheads="1"/>
              </p:cNvSpPr>
              <p:nvPr/>
            </p:nvSpPr>
            <p:spPr bwMode="auto">
              <a:xfrm>
                <a:off x="5918200" y="3422650"/>
                <a:ext cx="717550" cy="2271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1"/>
              <p:cNvSpPr>
                <a:spLocks noChangeArrowheads="1"/>
              </p:cNvSpPr>
              <p:nvPr/>
            </p:nvSpPr>
            <p:spPr bwMode="auto">
              <a:xfrm>
                <a:off x="5918200" y="3422650"/>
                <a:ext cx="717550" cy="227171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2"/>
              <p:cNvSpPr>
                <a:spLocks noChangeArrowheads="1"/>
              </p:cNvSpPr>
              <p:nvPr/>
            </p:nvSpPr>
            <p:spPr bwMode="auto">
              <a:xfrm>
                <a:off x="6813550" y="4230688"/>
                <a:ext cx="715963" cy="146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3"/>
              <p:cNvSpPr>
                <a:spLocks noChangeArrowheads="1"/>
              </p:cNvSpPr>
              <p:nvPr/>
            </p:nvSpPr>
            <p:spPr bwMode="auto">
              <a:xfrm>
                <a:off x="6813550" y="4230688"/>
                <a:ext cx="715963" cy="14636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54"/>
              <p:cNvSpPr>
                <a:spLocks noChangeShapeType="1"/>
              </p:cNvSpPr>
              <p:nvPr/>
            </p:nvSpPr>
            <p:spPr bwMode="auto">
              <a:xfrm>
                <a:off x="5387975" y="5694363"/>
                <a:ext cx="2679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55"/>
              <p:cNvSpPr>
                <a:spLocks noChangeShapeType="1"/>
              </p:cNvSpPr>
              <p:nvPr/>
            </p:nvSpPr>
            <p:spPr bwMode="auto">
              <a:xfrm>
                <a:off x="6276975" y="3367088"/>
                <a:ext cx="0" cy="115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6"/>
              <p:cNvSpPr>
                <a:spLocks noChangeShapeType="1"/>
              </p:cNvSpPr>
              <p:nvPr/>
            </p:nvSpPr>
            <p:spPr bwMode="auto">
              <a:xfrm>
                <a:off x="6140450" y="3367088"/>
                <a:ext cx="27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57"/>
              <p:cNvSpPr>
                <a:spLocks noChangeShapeType="1"/>
              </p:cNvSpPr>
              <p:nvPr/>
            </p:nvSpPr>
            <p:spPr bwMode="auto">
              <a:xfrm>
                <a:off x="6140450" y="3482975"/>
                <a:ext cx="27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58"/>
              <p:cNvSpPr>
                <a:spLocks noChangeShapeType="1"/>
              </p:cNvSpPr>
              <p:nvPr/>
            </p:nvSpPr>
            <p:spPr bwMode="auto">
              <a:xfrm>
                <a:off x="7172325" y="4194175"/>
                <a:ext cx="0" cy="730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59"/>
              <p:cNvSpPr>
                <a:spLocks noChangeShapeType="1"/>
              </p:cNvSpPr>
              <p:nvPr/>
            </p:nvSpPr>
            <p:spPr bwMode="auto">
              <a:xfrm>
                <a:off x="7035800" y="4194175"/>
                <a:ext cx="271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60"/>
              <p:cNvSpPr>
                <a:spLocks noChangeShapeType="1"/>
              </p:cNvSpPr>
              <p:nvPr/>
            </p:nvSpPr>
            <p:spPr bwMode="auto">
              <a:xfrm>
                <a:off x="7035800" y="4267200"/>
                <a:ext cx="271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61"/>
              <p:cNvSpPr>
                <a:spLocks/>
              </p:cNvSpPr>
              <p:nvPr/>
            </p:nvSpPr>
            <p:spPr bwMode="auto">
              <a:xfrm>
                <a:off x="5653088" y="4083050"/>
                <a:ext cx="2143125" cy="0"/>
              </a:xfrm>
              <a:custGeom>
                <a:avLst/>
                <a:gdLst>
                  <a:gd name="T0" fmla="*/ 0 w 1350"/>
                  <a:gd name="T1" fmla="*/ 393 w 1350"/>
                  <a:gd name="T2" fmla="*/ 957 w 1350"/>
                  <a:gd name="T3" fmla="*/ 1350 w 1350"/>
                </a:gdLst>
                <a:ahLst/>
                <a:cxnLst>
                  <a:cxn ang="0">
                    <a:pos x="T0" y="0"/>
                  </a:cxn>
                  <a:cxn ang="0">
                    <a:pos x="T1" y="0"/>
                  </a:cxn>
                  <a:cxn ang="0">
                    <a:pos x="T2" y="0"/>
                  </a:cxn>
                  <a:cxn ang="0">
                    <a:pos x="T3" y="0"/>
                  </a:cxn>
                </a:cxnLst>
                <a:rect l="0" t="0" r="r" b="b"/>
                <a:pathLst>
                  <a:path w="1350">
                    <a:moveTo>
                      <a:pt x="0" y="0"/>
                    </a:moveTo>
                    <a:lnTo>
                      <a:pt x="393" y="0"/>
                    </a:lnTo>
                    <a:lnTo>
                      <a:pt x="957" y="0"/>
                    </a:lnTo>
                    <a:lnTo>
                      <a:pt x="1350" y="0"/>
                    </a:lnTo>
                  </a:path>
                </a:pathLst>
              </a:custGeom>
              <a:noFill/>
              <a:ln w="8"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a:spLocks noChangeArrowheads="1"/>
            </p:cNvSpPr>
            <p:nvPr/>
          </p:nvSpPr>
          <p:spPr bwMode="auto">
            <a:xfrm>
              <a:off x="6682619" y="4429442"/>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diotic</a:t>
              </a:r>
              <a:endParaRPr lang="en-US" sz="1400" dirty="0">
                <a:cs typeface="Arial" charset="0"/>
              </a:endParaRPr>
            </a:p>
          </p:txBody>
        </p:sp>
        <p:sp>
          <p:nvSpPr>
            <p:cNvPr id="86" name="TextBox 85"/>
            <p:cNvSpPr txBox="1">
              <a:spLocks noChangeArrowheads="1"/>
            </p:cNvSpPr>
            <p:nvPr/>
          </p:nvSpPr>
          <p:spPr bwMode="auto">
            <a:xfrm>
              <a:off x="5814697" y="4429443"/>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dichotic</a:t>
              </a:r>
              <a:endParaRPr lang="en-US" sz="1400" dirty="0">
                <a:cs typeface="Arial" charset="0"/>
              </a:endParaRPr>
            </a:p>
          </p:txBody>
        </p:sp>
      </p:grpSp>
      <p:sp>
        <p:nvSpPr>
          <p:cNvPr id="80" name="TextBox 79"/>
          <p:cNvSpPr txBox="1">
            <a:spLocks noChangeArrowheads="1"/>
          </p:cNvSpPr>
          <p:nvPr/>
        </p:nvSpPr>
        <p:spPr bwMode="auto">
          <a:xfrm rot="16200000">
            <a:off x="-328788" y="2887621"/>
            <a:ext cx="2130169" cy="584775"/>
          </a:xfrm>
          <a:prstGeom prst="rect">
            <a:avLst/>
          </a:prstGeom>
          <a:noFill/>
          <a:ln w="9525">
            <a:noFill/>
            <a:miter lim="800000"/>
            <a:headEnd/>
            <a:tailEnd/>
          </a:ln>
        </p:spPr>
        <p:txBody>
          <a:bodyPr wrap="square">
            <a:spAutoFit/>
          </a:bodyPr>
          <a:lstStyle/>
          <a:p>
            <a:pPr algn="ctr"/>
            <a:r>
              <a:rPr lang="en-GB" sz="1600" dirty="0" smtClean="0">
                <a:cs typeface="Arial" charset="0"/>
              </a:rPr>
              <a:t>room-position</a:t>
            </a:r>
          </a:p>
          <a:p>
            <a:pPr algn="ctr"/>
            <a:r>
              <a:rPr lang="en-GB" sz="1600" dirty="0" smtClean="0">
                <a:cs typeface="Arial" charset="0"/>
              </a:rPr>
              <a:t>response </a:t>
            </a:r>
            <a:r>
              <a:rPr lang="en-GB" sz="1600" dirty="0">
                <a:cs typeface="Arial" charset="0"/>
              </a:rPr>
              <a:t>probability</a:t>
            </a:r>
            <a:endParaRPr lang="en-US" sz="1600" dirty="0">
              <a:cs typeface="Arial" charset="0"/>
            </a:endParaRPr>
          </a:p>
        </p:txBody>
      </p:sp>
      <p:cxnSp>
        <p:nvCxnSpPr>
          <p:cNvPr id="88" name="Straight Arrow Connector 87"/>
          <p:cNvCxnSpPr/>
          <p:nvPr/>
        </p:nvCxnSpPr>
        <p:spPr>
          <a:xfrm>
            <a:off x="1710437" y="3165109"/>
            <a:ext cx="618" cy="361284"/>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598148" y="3532112"/>
            <a:ext cx="0" cy="450538"/>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814697" y="2669643"/>
            <a:ext cx="0" cy="495468"/>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493122" y="3294104"/>
            <a:ext cx="432048" cy="0"/>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a:spLocks noChangeArrowheads="1"/>
          </p:cNvSpPr>
          <p:nvPr/>
        </p:nvSpPr>
        <p:spPr bwMode="auto">
          <a:xfrm rot="16200000">
            <a:off x="3845801" y="2888455"/>
            <a:ext cx="2130169" cy="584775"/>
          </a:xfrm>
          <a:prstGeom prst="rect">
            <a:avLst/>
          </a:prstGeom>
          <a:noFill/>
          <a:ln w="9525">
            <a:noFill/>
            <a:miter lim="800000"/>
            <a:headEnd/>
            <a:tailEnd/>
          </a:ln>
        </p:spPr>
        <p:txBody>
          <a:bodyPr wrap="square">
            <a:spAutoFit/>
          </a:bodyPr>
          <a:lstStyle/>
          <a:p>
            <a:pPr algn="ctr"/>
            <a:r>
              <a:rPr lang="en-GB" sz="1600" dirty="0" smtClean="0">
                <a:cs typeface="Arial" charset="0"/>
              </a:rPr>
              <a:t>room-position</a:t>
            </a:r>
          </a:p>
          <a:p>
            <a:pPr algn="ctr"/>
            <a:r>
              <a:rPr lang="en-GB" sz="1600" dirty="0" smtClean="0">
                <a:cs typeface="Arial" charset="0"/>
              </a:rPr>
              <a:t>response </a:t>
            </a:r>
            <a:r>
              <a:rPr lang="en-GB" sz="1600" dirty="0">
                <a:cs typeface="Arial" charset="0"/>
              </a:rPr>
              <a:t>probability</a:t>
            </a:r>
            <a:endParaRPr lang="en-US" sz="1600" dirty="0">
              <a:cs typeface="Arial" charset="0"/>
            </a:endParaRPr>
          </a:p>
        </p:txBody>
      </p:sp>
    </p:spTree>
    <p:extLst>
      <p:ext uri="{BB962C8B-B14F-4D97-AF65-F5344CB8AC3E}">
        <p14:creationId xmlns:p14="http://schemas.microsoft.com/office/powerpoint/2010/main" val="2003766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par>
                                <p:cTn id="18" presetID="22" presetClass="entr" presetSubtype="4"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down)">
                                      <p:cBhvr>
                                        <p:cTn id="20" dur="500"/>
                                        <p:tgtEl>
                                          <p:spTgt spid="72"/>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down)">
                                      <p:cBhvr>
                                        <p:cTn id="24" dur="500"/>
                                        <p:tgtEl>
                                          <p:spTgt spid="73"/>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500"/>
                                        <p:tgtEl>
                                          <p:spTgt spid="80"/>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up)">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arn(outVertical)">
                                      <p:cBhvr>
                                        <p:cTn id="46" dur="500"/>
                                        <p:tgtEl>
                                          <p:spTgt spid="82"/>
                                        </p:tgtEl>
                                      </p:cBhvr>
                                    </p:animEffect>
                                  </p:childTnLst>
                                </p:cTn>
                              </p:par>
                              <p:par>
                                <p:cTn id="47" presetID="22" presetClass="entr" presetSubtype="4"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down)">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barn(outVertical)">
                                      <p:cBhvr>
                                        <p:cTn id="54" dur="500"/>
                                        <p:tgtEl>
                                          <p:spTgt spid="84"/>
                                        </p:tgtEl>
                                      </p:cBhvr>
                                    </p:animEffect>
                                  </p:childTnLst>
                                </p:cTn>
                              </p:par>
                              <p:par>
                                <p:cTn id="55" presetID="22" presetClass="entr" presetSubtype="4"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down)">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up)">
                                      <p:cBhvr>
                                        <p:cTn id="66" dur="500"/>
                                        <p:tgtEl>
                                          <p:spTgt spid="8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
                                            <p:txEl>
                                              <p:pRg st="1" end="1"/>
                                            </p:txEl>
                                          </p:spTgt>
                                        </p:tgtEl>
                                        <p:attrNameLst>
                                          <p:attrName>style.visibility</p:attrName>
                                        </p:attrNameLst>
                                      </p:cBhvr>
                                      <p:to>
                                        <p:strVal val="visible"/>
                                      </p:to>
                                    </p:set>
                                    <p:animEffect transition="in" filter="fade">
                                      <p:cBhvr>
                                        <p:cTn id="71" dur="500"/>
                                        <p:tgtEl>
                                          <p:spTgt spid="69">
                                            <p:txEl>
                                              <p:pRg st="1" end="1"/>
                                            </p:txEl>
                                          </p:spTgt>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up)">
                                      <p:cBhvr>
                                        <p:cTn id="75" dur="500"/>
                                        <p:tgtEl>
                                          <p:spTgt spid="8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fade">
                                      <p:cBhvr>
                                        <p:cTn id="80" dur="500"/>
                                        <p:tgtEl>
                                          <p:spTgt spid="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left)">
                                      <p:cBhvr>
                                        <p:cTn id="85" dur="500"/>
                                        <p:tgtEl>
                                          <p:spTgt spid="87"/>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down)">
                                      <p:cBhvr>
                                        <p:cTn id="89" dur="500"/>
                                        <p:tgtEl>
                                          <p:spTgt spid="9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0"/>
                                  </p:stCondLst>
                                  <p:childTnLst>
                                    <p:set>
                                      <p:cBhvr>
                                        <p:cTn id="93" dur="1" fill="hold">
                                          <p:stCondLst>
                                            <p:cond delay="0"/>
                                          </p:stCondLst>
                                        </p:cTn>
                                        <p:tgtEl>
                                          <p:spTgt spid="70">
                                            <p:txEl>
                                              <p:pRg st="0" end="0"/>
                                            </p:txEl>
                                          </p:spTgt>
                                        </p:tgtEl>
                                        <p:attrNameLst>
                                          <p:attrName>style.visibility</p:attrName>
                                        </p:attrNameLst>
                                      </p:cBhvr>
                                      <p:to>
                                        <p:strVal val="visible"/>
                                      </p:to>
                                    </p:set>
                                    <p:animEffect transition="in" filter="fade">
                                      <p:cBhvr>
                                        <p:cTn id="94" dur="500"/>
                                        <p:tgtEl>
                                          <p:spTgt spid="70">
                                            <p:txEl>
                                              <p:pRg st="0" end="0"/>
                                            </p:txEl>
                                          </p:spTgt>
                                        </p:tgtEl>
                                      </p:cBhvr>
                                    </p:animEffec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right)">
                                      <p:cBhvr>
                                        <p:cTn id="98" dur="500"/>
                                        <p:tgtEl>
                                          <p:spTgt spid="9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1" nodeType="clickEffect">
                                  <p:stCondLst>
                                    <p:cond delay="0"/>
                                  </p:stCondLst>
                                  <p:childTnLst>
                                    <p:set>
                                      <p:cBhvr>
                                        <p:cTn id="102" dur="1" fill="hold">
                                          <p:stCondLst>
                                            <p:cond delay="0"/>
                                          </p:stCondLst>
                                        </p:cTn>
                                        <p:tgtEl>
                                          <p:spTgt spid="70">
                                            <p:txEl>
                                              <p:pRg st="1" end="1"/>
                                            </p:txEl>
                                          </p:spTgt>
                                        </p:tgtEl>
                                        <p:attrNameLst>
                                          <p:attrName>style.visibility</p:attrName>
                                        </p:attrNameLst>
                                      </p:cBhvr>
                                      <p:to>
                                        <p:strVal val="visible"/>
                                      </p:to>
                                    </p:set>
                                    <p:animEffect transition="in" filter="fade">
                                      <p:cBhvr>
                                        <p:cTn id="103" dur="500"/>
                                        <p:tgtEl>
                                          <p:spTgt spid="70">
                                            <p:txEl>
                                              <p:pRg st="1" end="1"/>
                                            </p:txEl>
                                          </p:spTgt>
                                        </p:tgtEl>
                                      </p:cBhvr>
                                    </p:animEffect>
                                  </p:childTnLst>
                                </p:cTn>
                              </p:par>
                            </p:childTnLst>
                          </p:cTn>
                        </p:par>
                        <p:par>
                          <p:cTn id="104" fill="hold">
                            <p:stCondLst>
                              <p:cond delay="500"/>
                            </p:stCondLst>
                            <p:childTnLst>
                              <p:par>
                                <p:cTn id="105" presetID="22" presetClass="entr" presetSubtype="4" fill="hold" nodeType="after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wipe(down)">
                                      <p:cBhvr>
                                        <p:cTn id="107" dur="1000"/>
                                        <p:tgtEl>
                                          <p:spTgt spid="9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1" nodeType="clickEffect">
                                  <p:stCondLst>
                                    <p:cond delay="0"/>
                                  </p:stCondLst>
                                  <p:childTnLst>
                                    <p:set>
                                      <p:cBhvr>
                                        <p:cTn id="111" dur="1" fill="hold">
                                          <p:stCondLst>
                                            <p:cond delay="0"/>
                                          </p:stCondLst>
                                        </p:cTn>
                                        <p:tgtEl>
                                          <p:spTgt spid="70">
                                            <p:txEl>
                                              <p:pRg st="2" end="2"/>
                                            </p:txEl>
                                          </p:spTgt>
                                        </p:tgtEl>
                                        <p:attrNameLst>
                                          <p:attrName>style.visibility</p:attrName>
                                        </p:attrNameLst>
                                      </p:cBhvr>
                                      <p:to>
                                        <p:strVal val="visible"/>
                                      </p:to>
                                    </p:set>
                                    <p:animEffect transition="in" filter="fade">
                                      <p:cBhvr>
                                        <p:cTn id="112"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P spid="5" grpId="0" build="p" bldLvl="5"/>
      <p:bldP spid="37" grpId="0" animBg="1"/>
      <p:bldP spid="69" grpId="0" uiExpand="1" build="p" bldLvl="5"/>
      <p:bldP spid="70" grpId="1" uiExpand="1" build="p" bldLvl="5"/>
      <p:bldP spid="82" grpId="0"/>
      <p:bldP spid="84" grpId="0"/>
      <p:bldP spid="80"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smtClean="0"/>
              <a:t>Methods: BRIR Processing</a:t>
            </a:r>
            <a:endParaRPr lang="en-GB" dirty="0"/>
          </a:p>
        </p:txBody>
      </p:sp>
      <p:sp>
        <p:nvSpPr>
          <p:cNvPr id="45" name="Content Placeholder 44"/>
          <p:cNvSpPr>
            <a:spLocks noGrp="1"/>
          </p:cNvSpPr>
          <p:nvPr>
            <p:ph idx="1"/>
          </p:nvPr>
        </p:nvSpPr>
        <p:spPr>
          <a:xfrm>
            <a:off x="755650" y="1600200"/>
            <a:ext cx="7931150" cy="4493096"/>
          </a:xfrm>
        </p:spPr>
        <p:txBody>
          <a:bodyPr/>
          <a:lstStyle/>
          <a:p>
            <a:r>
              <a:rPr lang="en-GB" dirty="0">
                <a:cs typeface="Arial" charset="0"/>
              </a:rPr>
              <a:t>BRIRs processed to limit available </a:t>
            </a:r>
            <a:r>
              <a:rPr lang="en-GB" dirty="0" smtClean="0">
                <a:cs typeface="Arial" charset="0"/>
              </a:rPr>
              <a:t>cues:</a:t>
            </a:r>
          </a:p>
          <a:p>
            <a:r>
              <a:rPr lang="en-GB" dirty="0">
                <a:cs typeface="Arial" charset="0"/>
              </a:rPr>
              <a:t>‘Spectral Only’ (SO) </a:t>
            </a:r>
            <a:r>
              <a:rPr lang="en-GB" dirty="0" smtClean="0">
                <a:cs typeface="Arial" charset="0"/>
              </a:rPr>
              <a:t>BRIRs </a:t>
            </a:r>
          </a:p>
          <a:p>
            <a:pPr lvl="1"/>
            <a:r>
              <a:rPr lang="en-GB" dirty="0" smtClean="0">
                <a:cs typeface="Arial" charset="0"/>
              </a:rPr>
              <a:t>removes ITDs </a:t>
            </a:r>
            <a:r>
              <a:rPr lang="en-GB" dirty="0">
                <a:cs typeface="Arial" charset="0"/>
              </a:rPr>
              <a:t>and temporal-envelope </a:t>
            </a:r>
            <a:r>
              <a:rPr lang="en-GB" dirty="0" smtClean="0">
                <a:cs typeface="Arial" charset="0"/>
              </a:rPr>
              <a:t>‘tails’, </a:t>
            </a:r>
            <a:r>
              <a:rPr lang="en-GB" dirty="0">
                <a:cs typeface="Arial" charset="0"/>
              </a:rPr>
              <a:t>leaving only spectral-envelope and level </a:t>
            </a:r>
            <a:r>
              <a:rPr lang="en-GB" dirty="0" smtClean="0">
                <a:cs typeface="Arial" charset="0"/>
              </a:rPr>
              <a:t>info</a:t>
            </a:r>
          </a:p>
          <a:p>
            <a:r>
              <a:rPr lang="en-GB" dirty="0">
                <a:cs typeface="Arial" charset="0"/>
              </a:rPr>
              <a:t>‘Spectral-plus-Temporal’ (S+T) BRIRs</a:t>
            </a:r>
          </a:p>
          <a:p>
            <a:pPr lvl="1"/>
            <a:r>
              <a:rPr lang="en-GB" dirty="0">
                <a:cs typeface="Arial" charset="0"/>
              </a:rPr>
              <a:t>a</a:t>
            </a:r>
            <a:r>
              <a:rPr lang="en-GB" dirty="0" smtClean="0">
                <a:cs typeface="Arial" charset="0"/>
              </a:rPr>
              <a:t>s SO, but with temporal-envelope ‘tails’ restored</a:t>
            </a:r>
          </a:p>
          <a:p>
            <a:endParaRPr lang="en-GB" dirty="0"/>
          </a:p>
        </p:txBody>
      </p:sp>
      <p:grpSp>
        <p:nvGrpSpPr>
          <p:cNvPr id="91" name="Group 90"/>
          <p:cNvGrpSpPr/>
          <p:nvPr/>
        </p:nvGrpSpPr>
        <p:grpSpPr>
          <a:xfrm>
            <a:off x="682487" y="4232561"/>
            <a:ext cx="7821986" cy="1117441"/>
            <a:chOff x="782462" y="2144994"/>
            <a:chExt cx="7821986" cy="1117441"/>
          </a:xfrm>
        </p:grpSpPr>
        <p:sp>
          <p:nvSpPr>
            <p:cNvPr id="46" name="TextBox 45"/>
            <p:cNvSpPr txBox="1"/>
            <p:nvPr/>
          </p:nvSpPr>
          <p:spPr>
            <a:xfrm>
              <a:off x="782462" y="2893103"/>
              <a:ext cx="648072" cy="369332"/>
            </a:xfrm>
            <a:prstGeom prst="rect">
              <a:avLst/>
            </a:prstGeom>
            <a:noFill/>
          </p:spPr>
          <p:txBody>
            <a:bodyPr wrap="square" rtlCol="0">
              <a:spAutoFit/>
            </a:bodyPr>
            <a:lstStyle/>
            <a:p>
              <a:pPr algn="ctr"/>
              <a:r>
                <a:rPr lang="en-GB" sz="1800" dirty="0" smtClean="0"/>
                <a:t>BRIR</a:t>
              </a:r>
              <a:endParaRPr lang="en-US" sz="1800" dirty="0"/>
            </a:p>
          </p:txBody>
        </p:sp>
        <p:cxnSp>
          <p:nvCxnSpPr>
            <p:cNvPr id="47" name="Straight Arrow Connector 31"/>
            <p:cNvCxnSpPr>
              <a:cxnSpLocks noChangeShapeType="1"/>
            </p:cNvCxnSpPr>
            <p:nvPr/>
          </p:nvCxnSpPr>
          <p:spPr bwMode="auto">
            <a:xfrm>
              <a:off x="1138370" y="2618160"/>
              <a:ext cx="481302" cy="1588"/>
            </a:xfrm>
            <a:prstGeom prst="straightConnector1">
              <a:avLst/>
            </a:prstGeom>
            <a:noFill/>
            <a:ln w="19050" algn="ctr">
              <a:solidFill>
                <a:schemeClr val="tx1"/>
              </a:solidFill>
              <a:round/>
              <a:headEnd/>
              <a:tailEnd type="arrow" w="med" len="med"/>
            </a:ln>
          </p:spPr>
        </p:cxnSp>
        <p:cxnSp>
          <p:nvCxnSpPr>
            <p:cNvPr id="49" name="Straight Arrow Connector 31"/>
            <p:cNvCxnSpPr>
              <a:cxnSpLocks noChangeShapeType="1"/>
            </p:cNvCxnSpPr>
            <p:nvPr/>
          </p:nvCxnSpPr>
          <p:spPr bwMode="auto">
            <a:xfrm flipV="1">
              <a:off x="1127694" y="2606659"/>
              <a:ext cx="0" cy="286444"/>
            </a:xfrm>
            <a:prstGeom prst="straightConnector1">
              <a:avLst/>
            </a:prstGeom>
            <a:noFill/>
            <a:ln w="19050" algn="ctr">
              <a:solidFill>
                <a:schemeClr val="tx1"/>
              </a:solidFill>
              <a:round/>
              <a:headEnd/>
              <a:tailEnd type="none" w="med" len="med"/>
            </a:ln>
          </p:spPr>
        </p:cxnSp>
        <p:sp>
          <p:nvSpPr>
            <p:cNvPr id="51" name="TextBox 50"/>
            <p:cNvSpPr txBox="1"/>
            <p:nvPr/>
          </p:nvSpPr>
          <p:spPr>
            <a:xfrm>
              <a:off x="1619672" y="2421993"/>
              <a:ext cx="503182" cy="369332"/>
            </a:xfrm>
            <a:prstGeom prst="rect">
              <a:avLst/>
            </a:prstGeom>
            <a:noFill/>
          </p:spPr>
          <p:txBody>
            <a:bodyPr wrap="square" rtlCol="0">
              <a:spAutoFit/>
            </a:bodyPr>
            <a:lstStyle/>
            <a:p>
              <a:pPr algn="ctr"/>
              <a:r>
                <a:rPr lang="en-GB" sz="1800" dirty="0" smtClean="0"/>
                <a:t>FFT</a:t>
              </a:r>
              <a:endParaRPr lang="en-US" sz="1800" dirty="0"/>
            </a:p>
          </p:txBody>
        </p:sp>
        <p:cxnSp>
          <p:nvCxnSpPr>
            <p:cNvPr id="52" name="Straight Arrow Connector 31"/>
            <p:cNvCxnSpPr>
              <a:cxnSpLocks noChangeShapeType="1"/>
            </p:cNvCxnSpPr>
            <p:nvPr/>
          </p:nvCxnSpPr>
          <p:spPr bwMode="auto">
            <a:xfrm>
              <a:off x="2091572" y="2606659"/>
              <a:ext cx="418348" cy="1588"/>
            </a:xfrm>
            <a:prstGeom prst="straightConnector1">
              <a:avLst/>
            </a:prstGeom>
            <a:noFill/>
            <a:ln w="19050" algn="ctr">
              <a:solidFill>
                <a:schemeClr val="tx1"/>
              </a:solidFill>
              <a:round/>
              <a:headEnd/>
              <a:tailEnd type="arrow" w="med" len="med"/>
            </a:ln>
          </p:spPr>
        </p:cxnSp>
        <p:sp>
          <p:nvSpPr>
            <p:cNvPr id="54" name="TextBox 53"/>
            <p:cNvSpPr txBox="1"/>
            <p:nvPr/>
          </p:nvSpPr>
          <p:spPr>
            <a:xfrm>
              <a:off x="2509920" y="2144994"/>
              <a:ext cx="1728192" cy="923330"/>
            </a:xfrm>
            <a:prstGeom prst="rect">
              <a:avLst/>
            </a:prstGeom>
            <a:noFill/>
          </p:spPr>
          <p:txBody>
            <a:bodyPr wrap="square" rtlCol="0">
              <a:spAutoFit/>
            </a:bodyPr>
            <a:lstStyle/>
            <a:p>
              <a:pPr algn="ctr"/>
              <a:r>
                <a:rPr lang="en-GB" sz="1800" dirty="0" smtClean="0"/>
                <a:t>Rotate all components to cosine phase</a:t>
              </a:r>
              <a:endParaRPr lang="en-US" sz="1800" dirty="0"/>
            </a:p>
          </p:txBody>
        </p:sp>
        <p:sp>
          <p:nvSpPr>
            <p:cNvPr id="55" name="TextBox 54"/>
            <p:cNvSpPr txBox="1"/>
            <p:nvPr/>
          </p:nvSpPr>
          <p:spPr>
            <a:xfrm>
              <a:off x="4672191" y="2436670"/>
              <a:ext cx="589764" cy="369332"/>
            </a:xfrm>
            <a:prstGeom prst="rect">
              <a:avLst/>
            </a:prstGeom>
            <a:noFill/>
          </p:spPr>
          <p:txBody>
            <a:bodyPr wrap="square" rtlCol="0">
              <a:spAutoFit/>
            </a:bodyPr>
            <a:lstStyle/>
            <a:p>
              <a:pPr algn="ctr"/>
              <a:r>
                <a:rPr lang="en-GB" sz="1800" dirty="0" smtClean="0"/>
                <a:t>IFFT</a:t>
              </a:r>
              <a:endParaRPr lang="en-US" sz="1800" dirty="0"/>
            </a:p>
          </p:txBody>
        </p:sp>
        <p:cxnSp>
          <p:nvCxnSpPr>
            <p:cNvPr id="56" name="Straight Arrow Connector 31"/>
            <p:cNvCxnSpPr>
              <a:cxnSpLocks noChangeShapeType="1"/>
            </p:cNvCxnSpPr>
            <p:nvPr/>
          </p:nvCxnSpPr>
          <p:spPr bwMode="auto">
            <a:xfrm>
              <a:off x="4238112" y="2619748"/>
              <a:ext cx="418348" cy="1588"/>
            </a:xfrm>
            <a:prstGeom prst="straightConnector1">
              <a:avLst/>
            </a:prstGeom>
            <a:noFill/>
            <a:ln w="19050" algn="ctr">
              <a:solidFill>
                <a:schemeClr val="tx1"/>
              </a:solidFill>
              <a:round/>
              <a:headEnd/>
              <a:tailEnd type="arrow" w="med" len="med"/>
            </a:ln>
          </p:spPr>
        </p:cxnSp>
        <p:cxnSp>
          <p:nvCxnSpPr>
            <p:cNvPr id="57" name="Straight Arrow Connector 31"/>
            <p:cNvCxnSpPr>
              <a:cxnSpLocks noChangeShapeType="1"/>
            </p:cNvCxnSpPr>
            <p:nvPr/>
          </p:nvCxnSpPr>
          <p:spPr bwMode="auto">
            <a:xfrm>
              <a:off x="5261955" y="2618954"/>
              <a:ext cx="418348" cy="1588"/>
            </a:xfrm>
            <a:prstGeom prst="straightConnector1">
              <a:avLst/>
            </a:prstGeom>
            <a:noFill/>
            <a:ln w="19050" algn="ctr">
              <a:solidFill>
                <a:schemeClr val="tx1"/>
              </a:solidFill>
              <a:round/>
              <a:headEnd/>
              <a:tailEnd type="arrow" w="med" len="med"/>
            </a:ln>
          </p:spPr>
        </p:cxnSp>
        <p:sp>
          <p:nvSpPr>
            <p:cNvPr id="58" name="TextBox 57"/>
            <p:cNvSpPr txBox="1"/>
            <p:nvPr/>
          </p:nvSpPr>
          <p:spPr>
            <a:xfrm>
              <a:off x="5680303" y="2285081"/>
              <a:ext cx="1455190" cy="646331"/>
            </a:xfrm>
            <a:prstGeom prst="rect">
              <a:avLst/>
            </a:prstGeom>
            <a:noFill/>
          </p:spPr>
          <p:txBody>
            <a:bodyPr wrap="square" rtlCol="0">
              <a:spAutoFit/>
            </a:bodyPr>
            <a:lstStyle/>
            <a:p>
              <a:pPr algn="ctr"/>
              <a:r>
                <a:rPr lang="en-GB" sz="1800" dirty="0" smtClean="0"/>
                <a:t>Window and time-align</a:t>
              </a:r>
              <a:endParaRPr lang="en-US" sz="1800" dirty="0"/>
            </a:p>
          </p:txBody>
        </p:sp>
        <p:cxnSp>
          <p:nvCxnSpPr>
            <p:cNvPr id="59" name="Straight Arrow Connector 31"/>
            <p:cNvCxnSpPr>
              <a:cxnSpLocks noChangeShapeType="1"/>
            </p:cNvCxnSpPr>
            <p:nvPr/>
          </p:nvCxnSpPr>
          <p:spPr bwMode="auto">
            <a:xfrm>
              <a:off x="7104642" y="2616572"/>
              <a:ext cx="418348" cy="1588"/>
            </a:xfrm>
            <a:prstGeom prst="straightConnector1">
              <a:avLst/>
            </a:prstGeom>
            <a:noFill/>
            <a:ln w="19050" algn="ctr">
              <a:solidFill>
                <a:schemeClr val="tx1"/>
              </a:solidFill>
              <a:round/>
              <a:headEnd/>
              <a:tailEnd type="arrow" w="med" len="med"/>
            </a:ln>
          </p:spPr>
        </p:cxnSp>
        <p:sp>
          <p:nvSpPr>
            <p:cNvPr id="60" name="TextBox 59"/>
            <p:cNvSpPr txBox="1"/>
            <p:nvPr/>
          </p:nvSpPr>
          <p:spPr>
            <a:xfrm>
              <a:off x="7522990" y="2423580"/>
              <a:ext cx="1081458" cy="369332"/>
            </a:xfrm>
            <a:prstGeom prst="rect">
              <a:avLst/>
            </a:prstGeom>
            <a:noFill/>
          </p:spPr>
          <p:txBody>
            <a:bodyPr wrap="square" rtlCol="0">
              <a:spAutoFit/>
            </a:bodyPr>
            <a:lstStyle/>
            <a:p>
              <a:pPr algn="ctr"/>
              <a:r>
                <a:rPr lang="en-GB" sz="1800" dirty="0" smtClean="0"/>
                <a:t>SO BRIR</a:t>
              </a:r>
              <a:endParaRPr lang="en-US" sz="1800" dirty="0"/>
            </a:p>
          </p:txBody>
        </p:sp>
      </p:grpSp>
      <p:grpSp>
        <p:nvGrpSpPr>
          <p:cNvPr id="92" name="Group 91"/>
          <p:cNvGrpSpPr/>
          <p:nvPr/>
        </p:nvGrpSpPr>
        <p:grpSpPr>
          <a:xfrm>
            <a:off x="5217029" y="4880479"/>
            <a:ext cx="2752896" cy="577430"/>
            <a:chOff x="5317004" y="2792912"/>
            <a:chExt cx="2752896" cy="577430"/>
          </a:xfrm>
        </p:grpSpPr>
        <p:cxnSp>
          <p:nvCxnSpPr>
            <p:cNvPr id="67" name="Straight Arrow Connector 31"/>
            <p:cNvCxnSpPr>
              <a:cxnSpLocks noChangeShapeType="1"/>
            </p:cNvCxnSpPr>
            <p:nvPr/>
          </p:nvCxnSpPr>
          <p:spPr bwMode="auto">
            <a:xfrm>
              <a:off x="8069900" y="2792912"/>
              <a:ext cx="0" cy="275412"/>
            </a:xfrm>
            <a:prstGeom prst="straightConnector1">
              <a:avLst/>
            </a:prstGeom>
            <a:noFill/>
            <a:ln w="19050" algn="ctr">
              <a:solidFill>
                <a:schemeClr val="tx1"/>
              </a:solidFill>
              <a:round/>
              <a:headEnd/>
              <a:tailEnd type="none" w="med" len="med"/>
            </a:ln>
          </p:spPr>
        </p:cxnSp>
        <p:cxnSp>
          <p:nvCxnSpPr>
            <p:cNvPr id="69" name="Straight Arrow Connector 31"/>
            <p:cNvCxnSpPr>
              <a:cxnSpLocks noChangeShapeType="1"/>
            </p:cNvCxnSpPr>
            <p:nvPr/>
          </p:nvCxnSpPr>
          <p:spPr bwMode="auto">
            <a:xfrm>
              <a:off x="5317004" y="3068324"/>
              <a:ext cx="2752896" cy="0"/>
            </a:xfrm>
            <a:prstGeom prst="straightConnector1">
              <a:avLst/>
            </a:prstGeom>
            <a:noFill/>
            <a:ln w="19050" algn="ctr">
              <a:solidFill>
                <a:schemeClr val="tx1"/>
              </a:solidFill>
              <a:round/>
              <a:headEnd/>
              <a:tailEnd type="none" w="med" len="med"/>
            </a:ln>
          </p:spPr>
        </p:cxnSp>
        <p:cxnSp>
          <p:nvCxnSpPr>
            <p:cNvPr id="71" name="Straight Arrow Connector 31"/>
            <p:cNvCxnSpPr>
              <a:cxnSpLocks noChangeShapeType="1"/>
            </p:cNvCxnSpPr>
            <p:nvPr/>
          </p:nvCxnSpPr>
          <p:spPr bwMode="auto">
            <a:xfrm>
              <a:off x="5320347" y="3068324"/>
              <a:ext cx="0" cy="302018"/>
            </a:xfrm>
            <a:prstGeom prst="straightConnector1">
              <a:avLst/>
            </a:prstGeom>
            <a:noFill/>
            <a:ln w="19050" algn="ctr">
              <a:solidFill>
                <a:schemeClr val="tx1"/>
              </a:solidFill>
              <a:round/>
              <a:headEnd/>
              <a:tailEnd type="arrow" w="med" len="med"/>
            </a:ln>
          </p:spPr>
        </p:cxnSp>
      </p:grpSp>
      <p:grpSp>
        <p:nvGrpSpPr>
          <p:cNvPr id="93" name="Group 92"/>
          <p:cNvGrpSpPr/>
          <p:nvPr/>
        </p:nvGrpSpPr>
        <p:grpSpPr>
          <a:xfrm>
            <a:off x="1012014" y="5429851"/>
            <a:ext cx="4770020" cy="372163"/>
            <a:chOff x="1111989" y="3342284"/>
            <a:chExt cx="4770020" cy="372163"/>
          </a:xfrm>
        </p:grpSpPr>
        <p:grpSp>
          <p:nvGrpSpPr>
            <p:cNvPr id="65" name="Group 64"/>
            <p:cNvGrpSpPr/>
            <p:nvPr/>
          </p:nvGrpSpPr>
          <p:grpSpPr>
            <a:xfrm>
              <a:off x="1111989" y="3342284"/>
              <a:ext cx="1529661" cy="286444"/>
              <a:chOff x="1242139" y="3474277"/>
              <a:chExt cx="1529661" cy="286444"/>
            </a:xfrm>
            <a:scene3d>
              <a:camera prst="orthographicFront">
                <a:rot lat="10800000" lon="0" rev="0"/>
              </a:camera>
              <a:lightRig rig="threePt" dir="t"/>
            </a:scene3d>
          </p:grpSpPr>
          <p:cxnSp>
            <p:nvCxnSpPr>
              <p:cNvPr id="61" name="Straight Arrow Connector 31"/>
              <p:cNvCxnSpPr>
                <a:cxnSpLocks noChangeShapeType="1"/>
              </p:cNvCxnSpPr>
              <p:nvPr/>
            </p:nvCxnSpPr>
            <p:spPr bwMode="auto">
              <a:xfrm>
                <a:off x="1252815" y="3485778"/>
                <a:ext cx="1518985" cy="1588"/>
              </a:xfrm>
              <a:prstGeom prst="straightConnector1">
                <a:avLst/>
              </a:prstGeom>
              <a:noFill/>
              <a:ln w="19050" algn="ctr">
                <a:solidFill>
                  <a:schemeClr val="tx1"/>
                </a:solidFill>
                <a:round/>
                <a:headEnd/>
                <a:tailEnd type="arrow" w="med" len="med"/>
              </a:ln>
            </p:spPr>
          </p:cxnSp>
          <p:cxnSp>
            <p:nvCxnSpPr>
              <p:cNvPr id="62" name="Straight Arrow Connector 31"/>
              <p:cNvCxnSpPr>
                <a:cxnSpLocks noChangeShapeType="1"/>
              </p:cNvCxnSpPr>
              <p:nvPr/>
            </p:nvCxnSpPr>
            <p:spPr bwMode="auto">
              <a:xfrm flipV="1">
                <a:off x="1242139" y="3474277"/>
                <a:ext cx="0" cy="286444"/>
              </a:xfrm>
              <a:prstGeom prst="straightConnector1">
                <a:avLst/>
              </a:prstGeom>
              <a:noFill/>
              <a:ln w="19050" algn="ctr">
                <a:solidFill>
                  <a:schemeClr val="tx1"/>
                </a:solidFill>
                <a:round/>
                <a:headEnd/>
                <a:tailEnd type="none" w="med" len="med"/>
              </a:ln>
            </p:spPr>
          </p:cxnSp>
        </p:grpSp>
        <p:sp>
          <p:nvSpPr>
            <p:cNvPr id="66" name="TextBox 65"/>
            <p:cNvSpPr txBox="1"/>
            <p:nvPr/>
          </p:nvSpPr>
          <p:spPr>
            <a:xfrm>
              <a:off x="2641961" y="3345115"/>
              <a:ext cx="647759" cy="369332"/>
            </a:xfrm>
            <a:prstGeom prst="rect">
              <a:avLst/>
            </a:prstGeom>
            <a:noFill/>
          </p:spPr>
          <p:txBody>
            <a:bodyPr wrap="square" rtlCol="0">
              <a:spAutoFit/>
            </a:bodyPr>
            <a:lstStyle/>
            <a:p>
              <a:pPr algn="ctr"/>
              <a:r>
                <a:rPr lang="en-GB" sz="1800" dirty="0" smtClean="0"/>
                <a:t>SCN</a:t>
              </a:r>
              <a:endParaRPr lang="en-US" sz="1800" dirty="0"/>
            </a:p>
          </p:txBody>
        </p:sp>
        <p:cxnSp>
          <p:nvCxnSpPr>
            <p:cNvPr id="76" name="Straight Arrow Connector 31"/>
            <p:cNvCxnSpPr>
              <a:cxnSpLocks noChangeShapeType="1"/>
            </p:cNvCxnSpPr>
            <p:nvPr/>
          </p:nvCxnSpPr>
          <p:spPr bwMode="auto">
            <a:xfrm>
              <a:off x="3289720" y="3526531"/>
              <a:ext cx="1440161" cy="3250"/>
            </a:xfrm>
            <a:prstGeom prst="straightConnector1">
              <a:avLst/>
            </a:prstGeom>
            <a:noFill/>
            <a:ln w="19050" algn="ctr">
              <a:solidFill>
                <a:schemeClr val="tx1"/>
              </a:solidFill>
              <a:round/>
              <a:headEnd/>
              <a:tailEnd type="arrow" w="med" len="med"/>
            </a:ln>
          </p:spPr>
        </p:cxnSp>
        <p:sp>
          <p:nvSpPr>
            <p:cNvPr id="80" name="TextBox 79"/>
            <p:cNvSpPr txBox="1"/>
            <p:nvPr/>
          </p:nvSpPr>
          <p:spPr>
            <a:xfrm>
              <a:off x="4735969" y="3345115"/>
              <a:ext cx="1146040" cy="369332"/>
            </a:xfrm>
            <a:prstGeom prst="rect">
              <a:avLst/>
            </a:prstGeom>
            <a:noFill/>
          </p:spPr>
          <p:txBody>
            <a:bodyPr wrap="square" rtlCol="0">
              <a:spAutoFit/>
            </a:bodyPr>
            <a:lstStyle/>
            <a:p>
              <a:pPr algn="ctr"/>
              <a:r>
                <a:rPr lang="en-GB" sz="1800" dirty="0" smtClean="0"/>
                <a:t>Convolve</a:t>
              </a:r>
              <a:endParaRPr lang="en-US" sz="1800" dirty="0"/>
            </a:p>
          </p:txBody>
        </p:sp>
      </p:grpSp>
      <p:grpSp>
        <p:nvGrpSpPr>
          <p:cNvPr id="94" name="Group 93"/>
          <p:cNvGrpSpPr/>
          <p:nvPr/>
        </p:nvGrpSpPr>
        <p:grpSpPr>
          <a:xfrm>
            <a:off x="5782034" y="5432682"/>
            <a:ext cx="2796620" cy="369332"/>
            <a:chOff x="5882009" y="3345115"/>
            <a:chExt cx="2796620" cy="369332"/>
          </a:xfrm>
        </p:grpSpPr>
        <p:cxnSp>
          <p:nvCxnSpPr>
            <p:cNvPr id="82" name="Straight Arrow Connector 31"/>
            <p:cNvCxnSpPr>
              <a:cxnSpLocks noChangeShapeType="1"/>
            </p:cNvCxnSpPr>
            <p:nvPr/>
          </p:nvCxnSpPr>
          <p:spPr bwMode="auto">
            <a:xfrm>
              <a:off x="5882009" y="3523281"/>
              <a:ext cx="1640981" cy="6500"/>
            </a:xfrm>
            <a:prstGeom prst="straightConnector1">
              <a:avLst/>
            </a:prstGeom>
            <a:noFill/>
            <a:ln w="19050" algn="ctr">
              <a:solidFill>
                <a:schemeClr val="tx1"/>
              </a:solidFill>
              <a:round/>
              <a:headEnd/>
              <a:tailEnd type="arrow" w="med" len="med"/>
            </a:ln>
          </p:spPr>
        </p:cxnSp>
        <p:sp>
          <p:nvSpPr>
            <p:cNvPr id="84" name="TextBox 83"/>
            <p:cNvSpPr txBox="1"/>
            <p:nvPr/>
          </p:nvSpPr>
          <p:spPr>
            <a:xfrm>
              <a:off x="7448808" y="3345115"/>
              <a:ext cx="1229821" cy="369332"/>
            </a:xfrm>
            <a:prstGeom prst="rect">
              <a:avLst/>
            </a:prstGeom>
            <a:noFill/>
          </p:spPr>
          <p:txBody>
            <a:bodyPr wrap="square" rtlCol="0">
              <a:spAutoFit/>
            </a:bodyPr>
            <a:lstStyle/>
            <a:p>
              <a:pPr algn="ctr"/>
              <a:r>
                <a:rPr lang="en-GB" sz="1800" dirty="0" smtClean="0"/>
                <a:t>S+T BRIR</a:t>
              </a:r>
              <a:endParaRPr lang="en-US" sz="1800" dirty="0"/>
            </a:p>
          </p:txBody>
        </p:sp>
      </p:grpSp>
    </p:spTree>
    <p:extLst>
      <p:ext uri="{BB962C8B-B14F-4D97-AF65-F5344CB8AC3E}">
        <p14:creationId xmlns:p14="http://schemas.microsoft.com/office/powerpoint/2010/main" val="2127104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fade">
                                      <p:cBhvr>
                                        <p:cTn id="12" dur="500"/>
                                        <p:tgtEl>
                                          <p:spTgt spid="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xEl>
                                              <p:pRg st="1" end="1"/>
                                            </p:txEl>
                                          </p:spTgt>
                                        </p:tgtEl>
                                        <p:attrNameLst>
                                          <p:attrName>style.visibility</p:attrName>
                                        </p:attrNameLst>
                                      </p:cBhvr>
                                      <p:to>
                                        <p:strVal val="visible"/>
                                      </p:to>
                                    </p:set>
                                    <p:animEffect transition="in" filter="fade">
                                      <p:cBhvr>
                                        <p:cTn id="17" dur="500"/>
                                        <p:tgtEl>
                                          <p:spTgt spid="45">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left)">
                                      <p:cBhvr>
                                        <p:cTn id="21" dur="1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xEl>
                                              <p:pRg st="2" end="2"/>
                                            </p:txEl>
                                          </p:spTgt>
                                        </p:tgtEl>
                                        <p:attrNameLst>
                                          <p:attrName>style.visibility</p:attrName>
                                        </p:attrNameLst>
                                      </p:cBhvr>
                                      <p:to>
                                        <p:strVal val="visible"/>
                                      </p:to>
                                    </p:set>
                                    <p:animEffect transition="in" filter="fade">
                                      <p:cBhvr>
                                        <p:cTn id="26" dur="500"/>
                                        <p:tgtEl>
                                          <p:spTgt spid="4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xEl>
                                              <p:pRg st="3" end="3"/>
                                            </p:txEl>
                                          </p:spTgt>
                                        </p:tgtEl>
                                        <p:attrNameLst>
                                          <p:attrName>style.visibility</p:attrName>
                                        </p:attrNameLst>
                                      </p:cBhvr>
                                      <p:to>
                                        <p:strVal val="visible"/>
                                      </p:to>
                                    </p:set>
                                    <p:animEffect transition="in" filter="fade">
                                      <p:cBhvr>
                                        <p:cTn id="31" dur="500"/>
                                        <p:tgtEl>
                                          <p:spTgt spid="45">
                                            <p:txEl>
                                              <p:pRg st="3" end="3"/>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wipe(left)">
                                      <p:cBhvr>
                                        <p:cTn id="35" dur="1000"/>
                                        <p:tgtEl>
                                          <p:spTgt spid="93"/>
                                        </p:tgtEl>
                                      </p:cBhvr>
                                    </p:animEffect>
                                  </p:childTnLst>
                                </p:cTn>
                              </p:par>
                              <p:par>
                                <p:cTn id="36" presetID="22" presetClass="entr" presetSubtype="2"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right)">
                                      <p:cBhvr>
                                        <p:cTn id="38" dur="1000"/>
                                        <p:tgtEl>
                                          <p:spTgt spid="92"/>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xEl>
                                              <p:pRg st="4" end="4"/>
                                            </p:txEl>
                                          </p:spTgt>
                                        </p:tgtEl>
                                        <p:attrNameLst>
                                          <p:attrName>style.visibility</p:attrName>
                                        </p:attrNameLst>
                                      </p:cBhvr>
                                      <p:to>
                                        <p:strVal val="visible"/>
                                      </p:to>
                                    </p:set>
                                    <p:animEffect transition="in" filter="fade">
                                      <p:cBhvr>
                                        <p:cTn id="47" dur="5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63272" cy="922114"/>
          </a:xfrm>
        </p:spPr>
        <p:txBody>
          <a:bodyPr/>
          <a:lstStyle/>
          <a:p>
            <a:r>
              <a:rPr lang="en-GB" dirty="0"/>
              <a:t>Results: </a:t>
            </a:r>
            <a:r>
              <a:rPr lang="en-GB" dirty="0" smtClean="0"/>
              <a:t>Comparing BRIRs</a:t>
            </a:r>
            <a:endParaRPr lang="en-GB" dirty="0"/>
          </a:p>
        </p:txBody>
      </p:sp>
      <p:sp>
        <p:nvSpPr>
          <p:cNvPr id="5" name="Text Placeholder 4"/>
          <p:cNvSpPr>
            <a:spLocks noGrp="1"/>
          </p:cNvSpPr>
          <p:nvPr>
            <p:ph type="body" idx="1"/>
          </p:nvPr>
        </p:nvSpPr>
        <p:spPr>
          <a:xfrm>
            <a:off x="540076" y="980728"/>
            <a:ext cx="4040188" cy="639762"/>
          </a:xfrm>
        </p:spPr>
        <p:txBody>
          <a:bodyPr/>
          <a:lstStyle/>
          <a:p>
            <a:pPr algn="ctr"/>
            <a:r>
              <a:rPr lang="en-GB" dirty="0" smtClean="0"/>
              <a:t>Diotic</a:t>
            </a:r>
            <a:endParaRPr lang="en-GB" dirty="0"/>
          </a:p>
        </p:txBody>
      </p:sp>
      <p:sp>
        <p:nvSpPr>
          <p:cNvPr id="7" name="Text Placeholder 6"/>
          <p:cNvSpPr>
            <a:spLocks noGrp="1"/>
          </p:cNvSpPr>
          <p:nvPr>
            <p:ph type="body" sz="quarter" idx="3"/>
          </p:nvPr>
        </p:nvSpPr>
        <p:spPr>
          <a:xfrm>
            <a:off x="4727901" y="980728"/>
            <a:ext cx="4041775" cy="639762"/>
          </a:xfrm>
        </p:spPr>
        <p:txBody>
          <a:bodyPr/>
          <a:lstStyle/>
          <a:p>
            <a:pPr algn="ctr"/>
            <a:r>
              <a:rPr lang="en-GB" dirty="0" smtClean="0"/>
              <a:t>Dichotic</a:t>
            </a:r>
            <a:endParaRPr lang="en-GB" dirty="0"/>
          </a:p>
        </p:txBody>
      </p:sp>
      <p:sp>
        <p:nvSpPr>
          <p:cNvPr id="19" name="Rectangle 7"/>
          <p:cNvSpPr>
            <a:spLocks noChangeArrowheads="1"/>
          </p:cNvSpPr>
          <p:nvPr/>
        </p:nvSpPr>
        <p:spPr bwMode="auto">
          <a:xfrm>
            <a:off x="1006007" y="1486709"/>
            <a:ext cx="3130550" cy="267022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74232" y="1486709"/>
            <a:ext cx="274637" cy="2670222"/>
            <a:chOff x="802478" y="1895783"/>
            <a:chExt cx="274637" cy="2670222"/>
          </a:xfrm>
        </p:grpSpPr>
        <p:sp>
          <p:nvSpPr>
            <p:cNvPr id="21" name="Line 9"/>
            <p:cNvSpPr>
              <a:spLocks noChangeShapeType="1"/>
            </p:cNvSpPr>
            <p:nvPr/>
          </p:nvSpPr>
          <p:spPr bwMode="auto">
            <a:xfrm flipV="1">
              <a:off x="1034253" y="1895783"/>
              <a:ext cx="0" cy="26702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
            <p:cNvSpPr>
              <a:spLocks noChangeShapeType="1"/>
            </p:cNvSpPr>
            <p:nvPr/>
          </p:nvSpPr>
          <p:spPr bwMode="auto">
            <a:xfrm>
              <a:off x="1034253" y="4028014"/>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4"/>
            <p:cNvSpPr>
              <a:spLocks noChangeArrowheads="1"/>
            </p:cNvSpPr>
            <p:nvPr/>
          </p:nvSpPr>
          <p:spPr bwMode="auto">
            <a:xfrm>
              <a:off x="802478" y="3967507"/>
              <a:ext cx="274637" cy="15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15"/>
            <p:cNvSpPr>
              <a:spLocks noChangeShapeType="1"/>
            </p:cNvSpPr>
            <p:nvPr/>
          </p:nvSpPr>
          <p:spPr bwMode="auto">
            <a:xfrm>
              <a:off x="1034253" y="349660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16"/>
            <p:cNvSpPr>
              <a:spLocks noChangeArrowheads="1"/>
            </p:cNvSpPr>
            <p:nvPr/>
          </p:nvSpPr>
          <p:spPr bwMode="auto">
            <a:xfrm>
              <a:off x="802478" y="3434778"/>
              <a:ext cx="274637" cy="15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17"/>
            <p:cNvSpPr>
              <a:spLocks noChangeShapeType="1"/>
            </p:cNvSpPr>
            <p:nvPr/>
          </p:nvSpPr>
          <p:spPr bwMode="auto">
            <a:xfrm>
              <a:off x="1034253" y="2959925"/>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18"/>
            <p:cNvSpPr>
              <a:spLocks noChangeArrowheads="1"/>
            </p:cNvSpPr>
            <p:nvPr/>
          </p:nvSpPr>
          <p:spPr bwMode="auto">
            <a:xfrm>
              <a:off x="802478" y="2898103"/>
              <a:ext cx="274637" cy="15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19"/>
            <p:cNvSpPr>
              <a:spLocks noChangeShapeType="1"/>
            </p:cNvSpPr>
            <p:nvPr/>
          </p:nvSpPr>
          <p:spPr bwMode="auto">
            <a:xfrm>
              <a:off x="1034253" y="2427197"/>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20"/>
            <p:cNvSpPr>
              <a:spLocks noChangeArrowheads="1"/>
            </p:cNvSpPr>
            <p:nvPr/>
          </p:nvSpPr>
          <p:spPr bwMode="auto">
            <a:xfrm>
              <a:off x="802478" y="2365373"/>
              <a:ext cx="274637" cy="15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0" name="Group 89"/>
          <p:cNvGrpSpPr/>
          <p:nvPr/>
        </p:nvGrpSpPr>
        <p:grpSpPr>
          <a:xfrm>
            <a:off x="1006007" y="4125362"/>
            <a:ext cx="3130550" cy="31569"/>
            <a:chOff x="1034253" y="4534436"/>
            <a:chExt cx="3130550" cy="31569"/>
          </a:xfrm>
        </p:grpSpPr>
        <p:sp>
          <p:nvSpPr>
            <p:cNvPr id="20" name="Line 8"/>
            <p:cNvSpPr>
              <a:spLocks noChangeShapeType="1"/>
            </p:cNvSpPr>
            <p:nvPr/>
          </p:nvSpPr>
          <p:spPr bwMode="auto">
            <a:xfrm>
              <a:off x="1034253" y="4566005"/>
              <a:ext cx="3130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0"/>
            <p:cNvSpPr>
              <a:spLocks noChangeShapeType="1"/>
            </p:cNvSpPr>
            <p:nvPr/>
          </p:nvSpPr>
          <p:spPr bwMode="auto">
            <a:xfrm flipV="1">
              <a:off x="1813715" y="4534436"/>
              <a:ext cx="0" cy="315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1"/>
            <p:cNvSpPr>
              <a:spLocks noChangeShapeType="1"/>
            </p:cNvSpPr>
            <p:nvPr/>
          </p:nvSpPr>
          <p:spPr bwMode="auto">
            <a:xfrm flipV="1">
              <a:off x="2599528" y="4534436"/>
              <a:ext cx="0" cy="315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
            <p:cNvSpPr>
              <a:spLocks noChangeShapeType="1"/>
            </p:cNvSpPr>
            <p:nvPr/>
          </p:nvSpPr>
          <p:spPr bwMode="auto">
            <a:xfrm flipV="1">
              <a:off x="3378990" y="4534436"/>
              <a:ext cx="0" cy="315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7"/>
            <p:cNvSpPr>
              <a:spLocks noChangeShapeType="1"/>
            </p:cNvSpPr>
            <p:nvPr/>
          </p:nvSpPr>
          <p:spPr bwMode="auto">
            <a:xfrm>
              <a:off x="1034253" y="4566005"/>
              <a:ext cx="3130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1474319" y="2913896"/>
            <a:ext cx="620712" cy="1243035"/>
            <a:chOff x="1502565" y="3322970"/>
            <a:chExt cx="620712" cy="1243035"/>
          </a:xfrm>
        </p:grpSpPr>
        <p:sp>
          <p:nvSpPr>
            <p:cNvPr id="33" name="Rectangle 21"/>
            <p:cNvSpPr>
              <a:spLocks noChangeArrowheads="1"/>
            </p:cNvSpPr>
            <p:nvPr/>
          </p:nvSpPr>
          <p:spPr bwMode="auto">
            <a:xfrm>
              <a:off x="1502565" y="3353224"/>
              <a:ext cx="620712" cy="1212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2"/>
            <p:cNvSpPr>
              <a:spLocks noChangeArrowheads="1"/>
            </p:cNvSpPr>
            <p:nvPr/>
          </p:nvSpPr>
          <p:spPr bwMode="auto">
            <a:xfrm>
              <a:off x="1502565" y="3353224"/>
              <a:ext cx="620712" cy="121278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8"/>
            <p:cNvSpPr>
              <a:spLocks noChangeShapeType="1"/>
            </p:cNvSpPr>
            <p:nvPr/>
          </p:nvSpPr>
          <p:spPr bwMode="auto">
            <a:xfrm>
              <a:off x="1813715" y="3322970"/>
              <a:ext cx="0" cy="605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9"/>
            <p:cNvSpPr>
              <a:spLocks noChangeShapeType="1"/>
            </p:cNvSpPr>
            <p:nvPr/>
          </p:nvSpPr>
          <p:spPr bwMode="auto">
            <a:xfrm>
              <a:off x="1697828" y="3322970"/>
              <a:ext cx="2301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0"/>
            <p:cNvSpPr>
              <a:spLocks noChangeShapeType="1"/>
            </p:cNvSpPr>
            <p:nvPr/>
          </p:nvSpPr>
          <p:spPr bwMode="auto">
            <a:xfrm>
              <a:off x="1697828" y="3383478"/>
              <a:ext cx="2301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5" name="Group 94"/>
          <p:cNvGrpSpPr/>
          <p:nvPr/>
        </p:nvGrpSpPr>
        <p:grpSpPr>
          <a:xfrm>
            <a:off x="2253782" y="3501872"/>
            <a:ext cx="627062" cy="655059"/>
            <a:chOff x="2282028" y="3910946"/>
            <a:chExt cx="627062" cy="655059"/>
          </a:xfrm>
        </p:grpSpPr>
        <p:sp>
          <p:nvSpPr>
            <p:cNvPr id="35" name="Rectangle 23"/>
            <p:cNvSpPr>
              <a:spLocks noChangeArrowheads="1"/>
            </p:cNvSpPr>
            <p:nvPr/>
          </p:nvSpPr>
          <p:spPr bwMode="auto">
            <a:xfrm>
              <a:off x="2282028" y="3935937"/>
              <a:ext cx="627062" cy="630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24"/>
            <p:cNvSpPr>
              <a:spLocks noChangeArrowheads="1"/>
            </p:cNvSpPr>
            <p:nvPr/>
          </p:nvSpPr>
          <p:spPr bwMode="auto">
            <a:xfrm>
              <a:off x="2282028" y="3935937"/>
              <a:ext cx="627062" cy="63006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31"/>
            <p:cNvSpPr>
              <a:spLocks noChangeShapeType="1"/>
            </p:cNvSpPr>
            <p:nvPr/>
          </p:nvSpPr>
          <p:spPr bwMode="auto">
            <a:xfrm>
              <a:off x="2599528" y="3910946"/>
              <a:ext cx="0" cy="5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32"/>
            <p:cNvSpPr>
              <a:spLocks noChangeShapeType="1"/>
            </p:cNvSpPr>
            <p:nvPr/>
          </p:nvSpPr>
          <p:spPr bwMode="auto">
            <a:xfrm>
              <a:off x="2477290" y="3910946"/>
              <a:ext cx="238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3"/>
            <p:cNvSpPr>
              <a:spLocks noChangeShapeType="1"/>
            </p:cNvSpPr>
            <p:nvPr/>
          </p:nvSpPr>
          <p:spPr bwMode="auto">
            <a:xfrm>
              <a:off x="2477290" y="3962245"/>
              <a:ext cx="238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6" name="Group 95"/>
          <p:cNvGrpSpPr/>
          <p:nvPr/>
        </p:nvGrpSpPr>
        <p:grpSpPr>
          <a:xfrm>
            <a:off x="3039594" y="2908635"/>
            <a:ext cx="620712" cy="1248296"/>
            <a:chOff x="3067840" y="3317709"/>
            <a:chExt cx="620712" cy="1248296"/>
          </a:xfrm>
        </p:grpSpPr>
        <p:sp>
          <p:nvSpPr>
            <p:cNvPr id="37" name="Rectangle 25"/>
            <p:cNvSpPr>
              <a:spLocks noChangeArrowheads="1"/>
            </p:cNvSpPr>
            <p:nvPr/>
          </p:nvSpPr>
          <p:spPr bwMode="auto">
            <a:xfrm>
              <a:off x="3067840" y="3342701"/>
              <a:ext cx="620712" cy="1223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26"/>
            <p:cNvSpPr>
              <a:spLocks noChangeArrowheads="1"/>
            </p:cNvSpPr>
            <p:nvPr/>
          </p:nvSpPr>
          <p:spPr bwMode="auto">
            <a:xfrm>
              <a:off x="3067840" y="3342701"/>
              <a:ext cx="620712" cy="122330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4"/>
            <p:cNvSpPr>
              <a:spLocks noChangeShapeType="1"/>
            </p:cNvSpPr>
            <p:nvPr/>
          </p:nvSpPr>
          <p:spPr bwMode="auto">
            <a:xfrm>
              <a:off x="3378990" y="3317709"/>
              <a:ext cx="0" cy="5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35"/>
            <p:cNvSpPr>
              <a:spLocks noChangeShapeType="1"/>
            </p:cNvSpPr>
            <p:nvPr/>
          </p:nvSpPr>
          <p:spPr bwMode="auto">
            <a:xfrm>
              <a:off x="3263103" y="3317709"/>
              <a:ext cx="2301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36"/>
            <p:cNvSpPr>
              <a:spLocks noChangeShapeType="1"/>
            </p:cNvSpPr>
            <p:nvPr/>
          </p:nvSpPr>
          <p:spPr bwMode="auto">
            <a:xfrm>
              <a:off x="3263103" y="3369009"/>
              <a:ext cx="2301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9" name="Freeform 37"/>
          <p:cNvSpPr>
            <a:spLocks/>
          </p:cNvSpPr>
          <p:nvPr/>
        </p:nvSpPr>
        <p:spPr bwMode="auto">
          <a:xfrm>
            <a:off x="1236194" y="2821820"/>
            <a:ext cx="2662237" cy="0"/>
          </a:xfrm>
          <a:custGeom>
            <a:avLst/>
            <a:gdLst>
              <a:gd name="T0" fmla="*/ 0 w 1677"/>
              <a:gd name="T1" fmla="*/ 346 w 1677"/>
              <a:gd name="T2" fmla="*/ 841 w 1677"/>
              <a:gd name="T3" fmla="*/ 1332 w 1677"/>
              <a:gd name="T4" fmla="*/ 1677 w 1677"/>
            </a:gdLst>
            <a:ahLst/>
            <a:cxnLst>
              <a:cxn ang="0">
                <a:pos x="T0" y="0"/>
              </a:cxn>
              <a:cxn ang="0">
                <a:pos x="T1" y="0"/>
              </a:cxn>
              <a:cxn ang="0">
                <a:pos x="T2" y="0"/>
              </a:cxn>
              <a:cxn ang="0">
                <a:pos x="T3" y="0"/>
              </a:cxn>
              <a:cxn ang="0">
                <a:pos x="T4" y="0"/>
              </a:cxn>
            </a:cxnLst>
            <a:rect l="0" t="0" r="r" b="b"/>
            <a:pathLst>
              <a:path w="1677">
                <a:moveTo>
                  <a:pt x="0" y="0"/>
                </a:moveTo>
                <a:lnTo>
                  <a:pt x="346" y="0"/>
                </a:lnTo>
                <a:lnTo>
                  <a:pt x="841" y="0"/>
                </a:lnTo>
                <a:lnTo>
                  <a:pt x="1332" y="0"/>
                </a:lnTo>
                <a:lnTo>
                  <a:pt x="1677" y="0"/>
                </a:lnTo>
              </a:path>
            </a:pathLst>
          </a:custGeom>
          <a:noFill/>
          <a:ln w="9"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Content Placeholder 5"/>
          <p:cNvSpPr>
            <a:spLocks noGrp="1"/>
          </p:cNvSpPr>
          <p:nvPr>
            <p:ph sz="half" idx="1"/>
          </p:nvPr>
        </p:nvSpPr>
        <p:spPr>
          <a:xfrm>
            <a:off x="360812" y="4494039"/>
            <a:ext cx="4176464" cy="2040927"/>
          </a:xfrm>
        </p:spPr>
        <p:txBody>
          <a:bodyPr/>
          <a:lstStyle/>
          <a:p>
            <a:pPr marL="324000" indent="-324000">
              <a:spcBef>
                <a:spcPts val="528"/>
              </a:spcBef>
              <a:buFont typeface="Arial" pitchFamily="34" charset="0"/>
              <a:buChar char="•"/>
            </a:pPr>
            <a:r>
              <a:rPr lang="en-GB" sz="2200" b="0" dirty="0" smtClean="0">
                <a:cs typeface="Arial" charset="0"/>
              </a:rPr>
              <a:t>Talker-difference dominant</a:t>
            </a:r>
          </a:p>
          <a:p>
            <a:pPr marL="324000" indent="-324000">
              <a:spcBef>
                <a:spcPts val="528"/>
              </a:spcBef>
              <a:buFont typeface="Arial" pitchFamily="34" charset="0"/>
              <a:buChar char="•"/>
            </a:pPr>
            <a:r>
              <a:rPr lang="en-GB" sz="2200" b="0" dirty="0">
                <a:cs typeface="Arial" charset="0"/>
              </a:rPr>
              <a:t>L</a:t>
            </a:r>
            <a:r>
              <a:rPr lang="en-GB" sz="2200" b="0" dirty="0" smtClean="0">
                <a:cs typeface="Arial" charset="0"/>
              </a:rPr>
              <a:t>ess so when ‘tails’ are present</a:t>
            </a:r>
          </a:p>
          <a:p>
            <a:pPr marL="324000" indent="-324000">
              <a:spcBef>
                <a:spcPts val="528"/>
              </a:spcBef>
              <a:buFont typeface="Arial" pitchFamily="34" charset="0"/>
              <a:buChar char="•"/>
            </a:pPr>
            <a:r>
              <a:rPr lang="en-GB" sz="2200" b="0" dirty="0" smtClean="0">
                <a:cs typeface="Arial" charset="0"/>
              </a:rPr>
              <a:t>Suggests </a:t>
            </a:r>
            <a:r>
              <a:rPr lang="en-GB" sz="2200" b="0" dirty="0">
                <a:cs typeface="Arial" charset="0"/>
              </a:rPr>
              <a:t>an effect of ‘tails’ is to disrupt pitch cues</a:t>
            </a:r>
            <a:r>
              <a:rPr lang="en-GB" sz="2200" b="0" dirty="0" smtClean="0">
                <a:cs typeface="Arial" charset="0"/>
              </a:rPr>
              <a:t>? (</a:t>
            </a:r>
            <a:r>
              <a:rPr lang="en-GB" sz="2200" b="0" dirty="0">
                <a:cs typeface="Arial" charset="0"/>
              </a:rPr>
              <a:t>Culling et al., 1994</a:t>
            </a:r>
            <a:r>
              <a:rPr lang="en-GB" sz="2200" b="0" dirty="0" smtClean="0">
                <a:cs typeface="Arial" charset="0"/>
              </a:rPr>
              <a:t>)</a:t>
            </a:r>
            <a:endParaRPr lang="en-GB" sz="2200" b="0" dirty="0">
              <a:cs typeface="Arial" charset="0"/>
            </a:endParaRPr>
          </a:p>
        </p:txBody>
      </p:sp>
      <p:sp>
        <p:nvSpPr>
          <p:cNvPr id="88" name="Content Placeholder 5"/>
          <p:cNvSpPr>
            <a:spLocks noGrp="1"/>
          </p:cNvSpPr>
          <p:nvPr>
            <p:ph sz="half" idx="1"/>
          </p:nvPr>
        </p:nvSpPr>
        <p:spPr>
          <a:xfrm>
            <a:off x="4701387" y="4494039"/>
            <a:ext cx="3888432" cy="2103313"/>
          </a:xfrm>
        </p:spPr>
        <p:txBody>
          <a:bodyPr/>
          <a:lstStyle/>
          <a:p>
            <a:pPr marL="324000" indent="-324000">
              <a:spcBef>
                <a:spcPts val="528"/>
              </a:spcBef>
              <a:buFont typeface="Arial" pitchFamily="34" charset="0"/>
              <a:buChar char="•"/>
            </a:pPr>
            <a:r>
              <a:rPr lang="en-GB" sz="2200" b="0" dirty="0" smtClean="0">
                <a:cs typeface="Arial" charset="0"/>
              </a:rPr>
              <a:t>Room-position much more dominant</a:t>
            </a:r>
          </a:p>
          <a:p>
            <a:pPr>
              <a:spcBef>
                <a:spcPts val="528"/>
              </a:spcBef>
            </a:pPr>
            <a:r>
              <a:rPr lang="en-GB" sz="2200" b="0" dirty="0" smtClean="0">
                <a:cs typeface="Arial" charset="0"/>
              </a:rPr>
              <a:t>      - even without ITD cues</a:t>
            </a:r>
          </a:p>
          <a:p>
            <a:pPr marL="324000" indent="-324000">
              <a:spcBef>
                <a:spcPts val="528"/>
              </a:spcBef>
              <a:buFont typeface="Arial" pitchFamily="34" charset="0"/>
              <a:buChar char="•"/>
            </a:pPr>
            <a:r>
              <a:rPr lang="en-GB" sz="2200" b="0" dirty="0" smtClean="0">
                <a:cs typeface="Arial" charset="0"/>
              </a:rPr>
              <a:t>Is this due to ear ‘selection’?</a:t>
            </a:r>
          </a:p>
          <a:p>
            <a:pPr marL="324000" indent="-324000">
              <a:spcBef>
                <a:spcPts val="528"/>
              </a:spcBef>
              <a:buFont typeface="Arial" pitchFamily="34" charset="0"/>
              <a:buChar char="•"/>
            </a:pPr>
            <a:r>
              <a:rPr lang="en-GB" sz="2200" b="0" dirty="0" smtClean="0">
                <a:cs typeface="Arial" charset="0"/>
              </a:rPr>
              <a:t>Or inter-aural processing?</a:t>
            </a:r>
          </a:p>
        </p:txBody>
      </p:sp>
      <p:sp>
        <p:nvSpPr>
          <p:cNvPr id="89" name="TextBox 88"/>
          <p:cNvSpPr txBox="1">
            <a:spLocks noChangeArrowheads="1"/>
          </p:cNvSpPr>
          <p:nvPr/>
        </p:nvSpPr>
        <p:spPr bwMode="auto">
          <a:xfrm>
            <a:off x="1245232" y="4181340"/>
            <a:ext cx="1064597" cy="276999"/>
          </a:xfrm>
          <a:prstGeom prst="rect">
            <a:avLst/>
          </a:prstGeom>
          <a:noFill/>
          <a:ln w="9525">
            <a:noFill/>
            <a:miter lim="800000"/>
            <a:headEnd/>
            <a:tailEnd/>
          </a:ln>
        </p:spPr>
        <p:txBody>
          <a:bodyPr wrap="square">
            <a:spAutoFit/>
          </a:bodyPr>
          <a:lstStyle/>
          <a:p>
            <a:pPr algn="ctr"/>
            <a:r>
              <a:rPr lang="en-GB" sz="1200" dirty="0" smtClean="0">
                <a:cs typeface="Arial" charset="0"/>
              </a:rPr>
              <a:t>Unprocessed</a:t>
            </a:r>
            <a:endParaRPr lang="en-US" sz="1200" dirty="0">
              <a:cs typeface="Arial" charset="0"/>
            </a:endParaRPr>
          </a:p>
        </p:txBody>
      </p:sp>
      <p:sp>
        <p:nvSpPr>
          <p:cNvPr id="93" name="TextBox 92"/>
          <p:cNvSpPr txBox="1">
            <a:spLocks noChangeArrowheads="1"/>
          </p:cNvSpPr>
          <p:nvPr/>
        </p:nvSpPr>
        <p:spPr bwMode="auto">
          <a:xfrm>
            <a:off x="2133351" y="4186262"/>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SO</a:t>
            </a:r>
            <a:endParaRPr lang="en-US" sz="1400" dirty="0">
              <a:cs typeface="Arial" charset="0"/>
            </a:endParaRPr>
          </a:p>
        </p:txBody>
      </p:sp>
      <p:sp>
        <p:nvSpPr>
          <p:cNvPr id="94" name="TextBox 93"/>
          <p:cNvSpPr txBox="1">
            <a:spLocks noChangeArrowheads="1"/>
          </p:cNvSpPr>
          <p:nvPr/>
        </p:nvSpPr>
        <p:spPr bwMode="auto">
          <a:xfrm>
            <a:off x="2916783" y="4186262"/>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S+T</a:t>
            </a:r>
            <a:endParaRPr lang="en-US" sz="1400" dirty="0">
              <a:cs typeface="Arial" charset="0"/>
            </a:endParaRPr>
          </a:p>
        </p:txBody>
      </p:sp>
      <p:grpSp>
        <p:nvGrpSpPr>
          <p:cNvPr id="100" name="Group 99"/>
          <p:cNvGrpSpPr/>
          <p:nvPr/>
        </p:nvGrpSpPr>
        <p:grpSpPr>
          <a:xfrm>
            <a:off x="4959677" y="1486709"/>
            <a:ext cx="3355976" cy="2963529"/>
            <a:chOff x="4975553" y="1895924"/>
            <a:chExt cx="3355976" cy="2963529"/>
          </a:xfrm>
        </p:grpSpPr>
        <p:grpSp>
          <p:nvGrpSpPr>
            <p:cNvPr id="86" name="Group 85"/>
            <p:cNvGrpSpPr/>
            <p:nvPr/>
          </p:nvGrpSpPr>
          <p:grpSpPr>
            <a:xfrm>
              <a:off x="4975553" y="1895924"/>
              <a:ext cx="3355976" cy="2671538"/>
              <a:chOff x="4938713" y="2466976"/>
              <a:chExt cx="3355976" cy="3224213"/>
            </a:xfrm>
          </p:grpSpPr>
          <p:sp>
            <p:nvSpPr>
              <p:cNvPr id="55" name="Rectangle 43"/>
              <p:cNvSpPr>
                <a:spLocks noChangeArrowheads="1"/>
              </p:cNvSpPr>
              <p:nvPr/>
            </p:nvSpPr>
            <p:spPr bwMode="auto">
              <a:xfrm>
                <a:off x="5168901" y="2466976"/>
                <a:ext cx="3125788" cy="32242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4"/>
              <p:cNvSpPr>
                <a:spLocks noChangeShapeType="1"/>
              </p:cNvSpPr>
              <p:nvPr/>
            </p:nvSpPr>
            <p:spPr bwMode="auto">
              <a:xfrm>
                <a:off x="5168901" y="5691188"/>
                <a:ext cx="3125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5"/>
              <p:cNvSpPr>
                <a:spLocks noChangeShapeType="1"/>
              </p:cNvSpPr>
              <p:nvPr/>
            </p:nvSpPr>
            <p:spPr bwMode="auto">
              <a:xfrm flipV="1">
                <a:off x="5168901" y="2466976"/>
                <a:ext cx="0" cy="32242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6"/>
              <p:cNvSpPr>
                <a:spLocks noChangeShapeType="1"/>
              </p:cNvSpPr>
              <p:nvPr/>
            </p:nvSpPr>
            <p:spPr bwMode="auto">
              <a:xfrm flipV="1">
                <a:off x="5946776" y="565308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7"/>
              <p:cNvSpPr>
                <a:spLocks noChangeShapeType="1"/>
              </p:cNvSpPr>
              <p:nvPr/>
            </p:nvSpPr>
            <p:spPr bwMode="auto">
              <a:xfrm flipV="1">
                <a:off x="6731001" y="565308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8"/>
              <p:cNvSpPr>
                <a:spLocks noChangeShapeType="1"/>
              </p:cNvSpPr>
              <p:nvPr/>
            </p:nvSpPr>
            <p:spPr bwMode="auto">
              <a:xfrm flipV="1">
                <a:off x="7508876" y="565308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9"/>
              <p:cNvSpPr>
                <a:spLocks noChangeShapeType="1"/>
              </p:cNvSpPr>
              <p:nvPr/>
            </p:nvSpPr>
            <p:spPr bwMode="auto">
              <a:xfrm>
                <a:off x="5168901" y="5041901"/>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50"/>
              <p:cNvSpPr>
                <a:spLocks noChangeArrowheads="1"/>
              </p:cNvSpPr>
              <p:nvPr/>
            </p:nvSpPr>
            <p:spPr bwMode="auto">
              <a:xfrm>
                <a:off x="4938713" y="4967288"/>
                <a:ext cx="2730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51"/>
              <p:cNvSpPr>
                <a:spLocks noChangeShapeType="1"/>
              </p:cNvSpPr>
              <p:nvPr/>
            </p:nvSpPr>
            <p:spPr bwMode="auto">
              <a:xfrm>
                <a:off x="5168901" y="4398963"/>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52"/>
              <p:cNvSpPr>
                <a:spLocks noChangeArrowheads="1"/>
              </p:cNvSpPr>
              <p:nvPr/>
            </p:nvSpPr>
            <p:spPr bwMode="auto">
              <a:xfrm>
                <a:off x="4938713" y="4325938"/>
                <a:ext cx="2730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Line 53"/>
              <p:cNvSpPr>
                <a:spLocks noChangeShapeType="1"/>
              </p:cNvSpPr>
              <p:nvPr/>
            </p:nvSpPr>
            <p:spPr bwMode="auto">
              <a:xfrm>
                <a:off x="5168901" y="3751263"/>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54"/>
              <p:cNvSpPr>
                <a:spLocks noChangeArrowheads="1"/>
              </p:cNvSpPr>
              <p:nvPr/>
            </p:nvSpPr>
            <p:spPr bwMode="auto">
              <a:xfrm>
                <a:off x="4938713" y="3676651"/>
                <a:ext cx="2730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Line 55"/>
              <p:cNvSpPr>
                <a:spLocks noChangeShapeType="1"/>
              </p:cNvSpPr>
              <p:nvPr/>
            </p:nvSpPr>
            <p:spPr bwMode="auto">
              <a:xfrm>
                <a:off x="5168901" y="3108326"/>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56"/>
              <p:cNvSpPr>
                <a:spLocks noChangeArrowheads="1"/>
              </p:cNvSpPr>
              <p:nvPr/>
            </p:nvSpPr>
            <p:spPr bwMode="auto">
              <a:xfrm>
                <a:off x="4938713" y="3035301"/>
                <a:ext cx="2730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57"/>
              <p:cNvSpPr>
                <a:spLocks noChangeArrowheads="1"/>
              </p:cNvSpPr>
              <p:nvPr/>
            </p:nvSpPr>
            <p:spPr bwMode="auto">
              <a:xfrm>
                <a:off x="5637213" y="3417888"/>
                <a:ext cx="619125" cy="2273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58"/>
              <p:cNvSpPr>
                <a:spLocks noChangeArrowheads="1"/>
              </p:cNvSpPr>
              <p:nvPr/>
            </p:nvSpPr>
            <p:spPr bwMode="auto">
              <a:xfrm>
                <a:off x="5637213" y="3417888"/>
                <a:ext cx="619125" cy="22733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Rectangle 59"/>
              <p:cNvSpPr>
                <a:spLocks noChangeArrowheads="1"/>
              </p:cNvSpPr>
              <p:nvPr/>
            </p:nvSpPr>
            <p:spPr bwMode="auto">
              <a:xfrm>
                <a:off x="6415088" y="4498976"/>
                <a:ext cx="625475" cy="1192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60"/>
              <p:cNvSpPr>
                <a:spLocks noChangeArrowheads="1"/>
              </p:cNvSpPr>
              <p:nvPr/>
            </p:nvSpPr>
            <p:spPr bwMode="auto">
              <a:xfrm>
                <a:off x="6415088" y="4498976"/>
                <a:ext cx="625475" cy="119221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61"/>
              <p:cNvSpPr>
                <a:spLocks noChangeArrowheads="1"/>
              </p:cNvSpPr>
              <p:nvPr/>
            </p:nvSpPr>
            <p:spPr bwMode="auto">
              <a:xfrm>
                <a:off x="7199313" y="3486151"/>
                <a:ext cx="619125" cy="2205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Rectangle 62"/>
              <p:cNvSpPr>
                <a:spLocks noChangeArrowheads="1"/>
              </p:cNvSpPr>
              <p:nvPr/>
            </p:nvSpPr>
            <p:spPr bwMode="auto">
              <a:xfrm>
                <a:off x="7199313" y="3486151"/>
                <a:ext cx="619125" cy="220503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63"/>
              <p:cNvSpPr>
                <a:spLocks noChangeShapeType="1"/>
              </p:cNvSpPr>
              <p:nvPr/>
            </p:nvSpPr>
            <p:spPr bwMode="auto">
              <a:xfrm>
                <a:off x="5168901" y="5691188"/>
                <a:ext cx="3125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64"/>
              <p:cNvSpPr>
                <a:spLocks noChangeShapeType="1"/>
              </p:cNvSpPr>
              <p:nvPr/>
            </p:nvSpPr>
            <p:spPr bwMode="auto">
              <a:xfrm>
                <a:off x="5946776" y="3362326"/>
                <a:ext cx="0" cy="1174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65"/>
              <p:cNvSpPr>
                <a:spLocks noChangeShapeType="1"/>
              </p:cNvSpPr>
              <p:nvPr/>
            </p:nvSpPr>
            <p:spPr bwMode="auto">
              <a:xfrm>
                <a:off x="5830888" y="3362326"/>
                <a:ext cx="231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66"/>
              <p:cNvSpPr>
                <a:spLocks noChangeShapeType="1"/>
              </p:cNvSpPr>
              <p:nvPr/>
            </p:nvSpPr>
            <p:spPr bwMode="auto">
              <a:xfrm>
                <a:off x="5830888" y="3479801"/>
                <a:ext cx="231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67"/>
              <p:cNvSpPr>
                <a:spLocks noChangeShapeType="1"/>
              </p:cNvSpPr>
              <p:nvPr/>
            </p:nvSpPr>
            <p:spPr bwMode="auto">
              <a:xfrm>
                <a:off x="6731001" y="4437063"/>
                <a:ext cx="0" cy="1238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68"/>
              <p:cNvSpPr>
                <a:spLocks noChangeShapeType="1"/>
              </p:cNvSpPr>
              <p:nvPr/>
            </p:nvSpPr>
            <p:spPr bwMode="auto">
              <a:xfrm>
                <a:off x="6608763" y="4437063"/>
                <a:ext cx="238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9"/>
              <p:cNvSpPr>
                <a:spLocks noChangeShapeType="1"/>
              </p:cNvSpPr>
              <p:nvPr/>
            </p:nvSpPr>
            <p:spPr bwMode="auto">
              <a:xfrm>
                <a:off x="6608763" y="4560888"/>
                <a:ext cx="238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0"/>
              <p:cNvSpPr>
                <a:spLocks noChangeShapeType="1"/>
              </p:cNvSpPr>
              <p:nvPr/>
            </p:nvSpPr>
            <p:spPr bwMode="auto">
              <a:xfrm>
                <a:off x="7508876" y="3441701"/>
                <a:ext cx="0" cy="873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71"/>
              <p:cNvSpPr>
                <a:spLocks noChangeShapeType="1"/>
              </p:cNvSpPr>
              <p:nvPr/>
            </p:nvSpPr>
            <p:spPr bwMode="auto">
              <a:xfrm>
                <a:off x="7394576" y="3441701"/>
                <a:ext cx="230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72"/>
              <p:cNvSpPr>
                <a:spLocks noChangeShapeType="1"/>
              </p:cNvSpPr>
              <p:nvPr/>
            </p:nvSpPr>
            <p:spPr bwMode="auto">
              <a:xfrm>
                <a:off x="7394576" y="3529013"/>
                <a:ext cx="230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73"/>
              <p:cNvSpPr>
                <a:spLocks/>
              </p:cNvSpPr>
              <p:nvPr/>
            </p:nvSpPr>
            <p:spPr bwMode="auto">
              <a:xfrm>
                <a:off x="5399088" y="4078288"/>
                <a:ext cx="2657475" cy="0"/>
              </a:xfrm>
              <a:custGeom>
                <a:avLst/>
                <a:gdLst>
                  <a:gd name="T0" fmla="*/ 0 w 1674"/>
                  <a:gd name="T1" fmla="*/ 345 w 1674"/>
                  <a:gd name="T2" fmla="*/ 839 w 1674"/>
                  <a:gd name="T3" fmla="*/ 1329 w 1674"/>
                  <a:gd name="T4" fmla="*/ 1674 w 1674"/>
                </a:gdLst>
                <a:ahLst/>
                <a:cxnLst>
                  <a:cxn ang="0">
                    <a:pos x="T0" y="0"/>
                  </a:cxn>
                  <a:cxn ang="0">
                    <a:pos x="T1" y="0"/>
                  </a:cxn>
                  <a:cxn ang="0">
                    <a:pos x="T2" y="0"/>
                  </a:cxn>
                  <a:cxn ang="0">
                    <a:pos x="T3" y="0"/>
                  </a:cxn>
                  <a:cxn ang="0">
                    <a:pos x="T4" y="0"/>
                  </a:cxn>
                </a:cxnLst>
                <a:rect l="0" t="0" r="r" b="b"/>
                <a:pathLst>
                  <a:path w="1674">
                    <a:moveTo>
                      <a:pt x="0" y="0"/>
                    </a:moveTo>
                    <a:lnTo>
                      <a:pt x="345" y="0"/>
                    </a:lnTo>
                    <a:lnTo>
                      <a:pt x="839" y="0"/>
                    </a:lnTo>
                    <a:lnTo>
                      <a:pt x="1329" y="0"/>
                    </a:lnTo>
                    <a:lnTo>
                      <a:pt x="1674" y="0"/>
                    </a:lnTo>
                  </a:path>
                </a:pathLst>
              </a:custGeom>
              <a:noFill/>
              <a:ln w="9"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7" name="TextBox 96"/>
            <p:cNvSpPr txBox="1">
              <a:spLocks noChangeArrowheads="1"/>
            </p:cNvSpPr>
            <p:nvPr/>
          </p:nvSpPr>
          <p:spPr bwMode="auto">
            <a:xfrm>
              <a:off x="5443472" y="4570225"/>
              <a:ext cx="1080288" cy="276999"/>
            </a:xfrm>
            <a:prstGeom prst="rect">
              <a:avLst/>
            </a:prstGeom>
            <a:noFill/>
            <a:ln w="9525">
              <a:noFill/>
              <a:miter lim="800000"/>
              <a:headEnd/>
              <a:tailEnd/>
            </a:ln>
          </p:spPr>
          <p:txBody>
            <a:bodyPr wrap="square">
              <a:spAutoFit/>
            </a:bodyPr>
            <a:lstStyle/>
            <a:p>
              <a:pPr algn="ctr"/>
              <a:r>
                <a:rPr lang="en-GB" sz="1200" dirty="0" smtClean="0">
                  <a:cs typeface="Arial" charset="0"/>
                </a:rPr>
                <a:t>Unprocessed</a:t>
              </a:r>
              <a:endParaRPr lang="en-US" sz="1200" dirty="0">
                <a:cs typeface="Arial" charset="0"/>
              </a:endParaRPr>
            </a:p>
          </p:txBody>
        </p:sp>
        <p:sp>
          <p:nvSpPr>
            <p:cNvPr id="98" name="TextBox 97"/>
            <p:cNvSpPr txBox="1">
              <a:spLocks noChangeArrowheads="1"/>
            </p:cNvSpPr>
            <p:nvPr/>
          </p:nvSpPr>
          <p:spPr bwMode="auto">
            <a:xfrm>
              <a:off x="6330704" y="4551676"/>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SO</a:t>
              </a:r>
              <a:endParaRPr lang="en-US" sz="1400" dirty="0">
                <a:cs typeface="Arial" charset="0"/>
              </a:endParaRPr>
            </a:p>
          </p:txBody>
        </p:sp>
        <p:sp>
          <p:nvSpPr>
            <p:cNvPr id="99" name="TextBox 98"/>
            <p:cNvSpPr txBox="1">
              <a:spLocks noChangeArrowheads="1"/>
            </p:cNvSpPr>
            <p:nvPr/>
          </p:nvSpPr>
          <p:spPr bwMode="auto">
            <a:xfrm>
              <a:off x="7111754" y="4538880"/>
              <a:ext cx="867922" cy="307777"/>
            </a:xfrm>
            <a:prstGeom prst="rect">
              <a:avLst/>
            </a:prstGeom>
            <a:noFill/>
            <a:ln w="9525">
              <a:noFill/>
              <a:miter lim="800000"/>
              <a:headEnd/>
              <a:tailEnd/>
            </a:ln>
          </p:spPr>
          <p:txBody>
            <a:bodyPr wrap="square">
              <a:spAutoFit/>
            </a:bodyPr>
            <a:lstStyle/>
            <a:p>
              <a:pPr algn="ctr"/>
              <a:r>
                <a:rPr lang="en-GB" sz="1400" dirty="0" smtClean="0">
                  <a:cs typeface="Arial" charset="0"/>
                </a:rPr>
                <a:t>S+T</a:t>
              </a:r>
              <a:endParaRPr lang="en-US" sz="1400" dirty="0">
                <a:cs typeface="Arial" charset="0"/>
              </a:endParaRPr>
            </a:p>
          </p:txBody>
        </p:sp>
      </p:grpSp>
      <p:cxnSp>
        <p:nvCxnSpPr>
          <p:cNvPr id="104" name="Straight Arrow Connector 103"/>
          <p:cNvCxnSpPr/>
          <p:nvPr/>
        </p:nvCxnSpPr>
        <p:spPr>
          <a:xfrm flipV="1">
            <a:off x="4544548" y="2326063"/>
            <a:ext cx="0" cy="614966"/>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253782" y="2833799"/>
            <a:ext cx="0" cy="705043"/>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3660306" y="2944150"/>
            <a:ext cx="288032" cy="0"/>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1205273" y="2945534"/>
            <a:ext cx="312662" cy="0"/>
          </a:xfrm>
          <a:prstGeom prst="straightConnector1">
            <a:avLst/>
          </a:prstGeom>
          <a:ln w="44450">
            <a:solidFill>
              <a:srgbClr val="2A20EC"/>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6314828" y="2313125"/>
            <a:ext cx="867922" cy="0"/>
          </a:xfrm>
          <a:prstGeom prst="straightConnector1">
            <a:avLst/>
          </a:prstGeom>
          <a:ln w="44450">
            <a:solidFill>
              <a:srgbClr val="2A20E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a:spLocks noChangeArrowheads="1"/>
          </p:cNvSpPr>
          <p:nvPr/>
        </p:nvSpPr>
        <p:spPr bwMode="auto">
          <a:xfrm rot="16200000">
            <a:off x="-583240" y="2529432"/>
            <a:ext cx="2130169" cy="584775"/>
          </a:xfrm>
          <a:prstGeom prst="rect">
            <a:avLst/>
          </a:prstGeom>
          <a:noFill/>
          <a:ln w="9525">
            <a:noFill/>
            <a:miter lim="800000"/>
            <a:headEnd/>
            <a:tailEnd/>
          </a:ln>
        </p:spPr>
        <p:txBody>
          <a:bodyPr wrap="square">
            <a:spAutoFit/>
          </a:bodyPr>
          <a:lstStyle/>
          <a:p>
            <a:pPr algn="ctr"/>
            <a:r>
              <a:rPr lang="en-GB" sz="1600" dirty="0" smtClean="0">
                <a:cs typeface="Arial" charset="0"/>
              </a:rPr>
              <a:t>room-position</a:t>
            </a:r>
          </a:p>
          <a:p>
            <a:pPr algn="ctr"/>
            <a:r>
              <a:rPr lang="en-GB" sz="1600" dirty="0" smtClean="0">
                <a:cs typeface="Arial" charset="0"/>
              </a:rPr>
              <a:t>response </a:t>
            </a:r>
            <a:r>
              <a:rPr lang="en-GB" sz="1600" dirty="0">
                <a:cs typeface="Arial" charset="0"/>
              </a:rPr>
              <a:t>probability</a:t>
            </a:r>
            <a:endParaRPr lang="en-US" sz="1600" dirty="0">
              <a:cs typeface="Arial" charset="0"/>
            </a:endParaRPr>
          </a:p>
        </p:txBody>
      </p:sp>
    </p:spTree>
    <p:extLst>
      <p:ext uri="{BB962C8B-B14F-4D97-AF65-F5344CB8AC3E}">
        <p14:creationId xmlns:p14="http://schemas.microsoft.com/office/powerpoint/2010/main" val="2696427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right)">
                                      <p:cBhvr>
                                        <p:cTn id="17" dur="500"/>
                                        <p:tgtEl>
                                          <p:spTgt spid="9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down)">
                                      <p:cBhvr>
                                        <p:cTn id="21" dur="500"/>
                                        <p:tgtEl>
                                          <p:spTgt spid="9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wipe(down)">
                                      <p:cBhvr>
                                        <p:cTn id="24" dur="500"/>
                                        <p:tgtEl>
                                          <p:spTgt spid="10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barn(outVertical)">
                                      <p:cBhvr>
                                        <p:cTn id="33" dur="500"/>
                                        <p:tgtEl>
                                          <p:spTgt spid="89"/>
                                        </p:tgtEl>
                                      </p:cBhvr>
                                    </p:animEffect>
                                  </p:childTnLst>
                                </p:cTn>
                              </p:par>
                              <p:par>
                                <p:cTn id="34" presetID="22" presetClass="entr" presetSubtype="4" fill="hold"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down)">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barn(outVertical)">
                                      <p:cBhvr>
                                        <p:cTn id="41" dur="500"/>
                                        <p:tgtEl>
                                          <p:spTgt spid="93"/>
                                        </p:tgtEl>
                                      </p:cBhvr>
                                    </p:animEffect>
                                  </p:childTnLst>
                                </p:cTn>
                              </p:par>
                              <p:par>
                                <p:cTn id="42" presetID="22" presetClass="entr" presetSubtype="4"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down)">
                                      <p:cBhvr>
                                        <p:cTn id="44" dur="500"/>
                                        <p:tgtEl>
                                          <p:spTgt spid="9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arn(outVertical)">
                                      <p:cBhvr>
                                        <p:cTn id="49" dur="500"/>
                                        <p:tgtEl>
                                          <p:spTgt spid="94"/>
                                        </p:tgtEl>
                                      </p:cBhvr>
                                    </p:animEffect>
                                  </p:childTnLst>
                                </p:cTn>
                              </p:par>
                              <p:par>
                                <p:cTn id="50" presetID="22" presetClass="entr" presetSubtype="4" fill="hold"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wipe(down)">
                                      <p:cBhvr>
                                        <p:cTn id="52" dur="500"/>
                                        <p:tgtEl>
                                          <p:spTgt spid="9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7">
                                            <p:txEl>
                                              <p:pRg st="0" end="0"/>
                                            </p:txEl>
                                          </p:spTgt>
                                        </p:tgtEl>
                                        <p:attrNameLst>
                                          <p:attrName>style.visibility</p:attrName>
                                        </p:attrNameLst>
                                      </p:cBhvr>
                                      <p:to>
                                        <p:strVal val="visible"/>
                                      </p:to>
                                    </p:set>
                                    <p:animEffect transition="in" filter="fade">
                                      <p:cBhvr>
                                        <p:cTn id="57" dur="500"/>
                                        <p:tgtEl>
                                          <p:spTgt spid="87">
                                            <p:txEl>
                                              <p:pRg st="0" end="0"/>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wipe(up)">
                                      <p:cBhvr>
                                        <p:cTn id="61" dur="500"/>
                                        <p:tgtEl>
                                          <p:spTgt spid="10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7">
                                            <p:txEl>
                                              <p:pRg st="1" end="1"/>
                                            </p:txEl>
                                          </p:spTgt>
                                        </p:tgtEl>
                                        <p:attrNameLst>
                                          <p:attrName>style.visibility</p:attrName>
                                        </p:attrNameLst>
                                      </p:cBhvr>
                                      <p:to>
                                        <p:strVal val="visible"/>
                                      </p:to>
                                    </p:set>
                                    <p:animEffect transition="in" filter="fade">
                                      <p:cBhvr>
                                        <p:cTn id="66" dur="500"/>
                                        <p:tgtEl>
                                          <p:spTgt spid="87">
                                            <p:txEl>
                                              <p:pRg st="1" end="1"/>
                                            </p:txEl>
                                          </p:spTgt>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wipe(right)">
                                      <p:cBhvr>
                                        <p:cTn id="70" dur="500"/>
                                        <p:tgtEl>
                                          <p:spTgt spid="107"/>
                                        </p:tgtEl>
                                      </p:cBhvr>
                                    </p:animEffect>
                                  </p:childTnLst>
                                </p:cTn>
                              </p:par>
                              <p:par>
                                <p:cTn id="71" presetID="22" presetClass="entr" presetSubtype="8"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wipe(left)">
                                      <p:cBhvr>
                                        <p:cTn id="73" dur="500"/>
                                        <p:tgtEl>
                                          <p:spTgt spid="10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7">
                                            <p:txEl>
                                              <p:pRg st="2" end="2"/>
                                            </p:txEl>
                                          </p:spTgt>
                                        </p:tgtEl>
                                        <p:attrNameLst>
                                          <p:attrName>style.visibility</p:attrName>
                                        </p:attrNameLst>
                                      </p:cBhvr>
                                      <p:to>
                                        <p:strVal val="visible"/>
                                      </p:to>
                                    </p:set>
                                    <p:animEffect transition="in" filter="fade">
                                      <p:cBhvr>
                                        <p:cTn id="78" dur="500"/>
                                        <p:tgtEl>
                                          <p:spTgt spid="8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animEffect transition="in" filter="fade">
                                      <p:cBhvr>
                                        <p:cTn id="83" dur="500"/>
                                        <p:tgtEl>
                                          <p:spTgt spid="7">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ipe(left)">
                                      <p:cBhvr>
                                        <p:cTn id="88" dur="500"/>
                                        <p:tgtEl>
                                          <p:spTgt spid="10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8">
                                            <p:txEl>
                                              <p:pRg st="0" end="0"/>
                                            </p:txEl>
                                          </p:spTgt>
                                        </p:tgtEl>
                                        <p:attrNameLst>
                                          <p:attrName>style.visibility</p:attrName>
                                        </p:attrNameLst>
                                      </p:cBhvr>
                                      <p:to>
                                        <p:strVal val="visible"/>
                                      </p:to>
                                    </p:set>
                                    <p:animEffect transition="in" filter="fade">
                                      <p:cBhvr>
                                        <p:cTn id="93" dur="500"/>
                                        <p:tgtEl>
                                          <p:spTgt spid="88">
                                            <p:txEl>
                                              <p:pRg st="0" end="0"/>
                                            </p:txEl>
                                          </p:spTgt>
                                        </p:tgtEl>
                                      </p:cBhvr>
                                    </p:animEffec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down)">
                                      <p:cBhvr>
                                        <p:cTn id="97" dur="500"/>
                                        <p:tgtEl>
                                          <p:spTgt spid="10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8">
                                            <p:txEl>
                                              <p:pRg st="1" end="1"/>
                                            </p:txEl>
                                          </p:spTgt>
                                        </p:tgtEl>
                                        <p:attrNameLst>
                                          <p:attrName>style.visibility</p:attrName>
                                        </p:attrNameLst>
                                      </p:cBhvr>
                                      <p:to>
                                        <p:strVal val="visible"/>
                                      </p:to>
                                    </p:set>
                                    <p:animEffect transition="in" filter="fade">
                                      <p:cBhvr>
                                        <p:cTn id="102" dur="500"/>
                                        <p:tgtEl>
                                          <p:spTgt spid="88">
                                            <p:txEl>
                                              <p:pRg st="1" end="1"/>
                                            </p:txEl>
                                          </p:spTgt>
                                        </p:tgtEl>
                                      </p:cBhvr>
                                    </p:animEffect>
                                  </p:childTnLst>
                                </p:cTn>
                              </p:par>
                            </p:childTnLst>
                          </p:cTn>
                        </p:par>
                        <p:par>
                          <p:cTn id="103" fill="hold">
                            <p:stCondLst>
                              <p:cond delay="500"/>
                            </p:stCondLst>
                            <p:childTnLst>
                              <p:par>
                                <p:cTn id="104" presetID="16" presetClass="entr" presetSubtype="37" fill="hold"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barn(outVertical)">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8">
                                            <p:txEl>
                                              <p:pRg st="2" end="2"/>
                                            </p:txEl>
                                          </p:spTgt>
                                        </p:tgtEl>
                                        <p:attrNameLst>
                                          <p:attrName>style.visibility</p:attrName>
                                        </p:attrNameLst>
                                      </p:cBhvr>
                                      <p:to>
                                        <p:strVal val="visible"/>
                                      </p:to>
                                    </p:set>
                                    <p:animEffect transition="in" filter="fade">
                                      <p:cBhvr>
                                        <p:cTn id="111" dur="500"/>
                                        <p:tgtEl>
                                          <p:spTgt spid="88">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8">
                                            <p:txEl>
                                              <p:pRg st="3" end="3"/>
                                            </p:txEl>
                                          </p:spTgt>
                                        </p:tgtEl>
                                        <p:attrNameLst>
                                          <p:attrName>style.visibility</p:attrName>
                                        </p:attrNameLst>
                                      </p:cBhvr>
                                      <p:to>
                                        <p:strVal val="visible"/>
                                      </p:to>
                                    </p:set>
                                    <p:animEffect transition="in" filter="fade">
                                      <p:cBhvr>
                                        <p:cTn id="116"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bldLvl="5"/>
      <p:bldP spid="7" grpId="0" build="p" bldLvl="5"/>
      <p:bldP spid="49" grpId="0" animBg="1"/>
      <p:bldP spid="87" grpId="0" uiExpand="1" build="p" bldLvl="5"/>
      <p:bldP spid="88" grpId="0" uiExpand="1" build="p" bldLvl="5"/>
      <p:bldP spid="89" grpId="0"/>
      <p:bldP spid="93" grpId="0"/>
      <p:bldP spid="94" grpId="0"/>
      <p:bldP spid="101" grpId="0"/>
    </p:bldLst>
  </p:timing>
</p:sld>
</file>

<file path=ppt/theme/theme1.xml><?xml version="1.0" encoding="utf-8"?>
<a:theme xmlns:a="http://schemas.openxmlformats.org/drawingml/2006/main" name="Bright colours jl">
  <a:themeElements>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1C1C1C"/>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777777"/>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0F5C9D"/>
        </a:dk2>
        <a:lt2>
          <a:srgbClr val="1C1C1C"/>
        </a:lt2>
        <a:accent1>
          <a:srgbClr val="0F5C9D"/>
        </a:accent1>
        <a:accent2>
          <a:srgbClr val="808080"/>
        </a:accent2>
        <a:accent3>
          <a:srgbClr val="FBFBFB"/>
        </a:accent3>
        <a:accent4>
          <a:srgbClr val="000000"/>
        </a:accent4>
        <a:accent5>
          <a:srgbClr val="AAB5CC"/>
        </a:accent5>
        <a:accent6>
          <a:srgbClr val="737373"/>
        </a:accent6>
        <a:hlink>
          <a:srgbClr val="0F5C9D"/>
        </a:hlink>
        <a:folHlink>
          <a:srgbClr val="777777"/>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FF6600"/>
        </a:dk2>
        <a:lt2>
          <a:srgbClr val="1C1C1C"/>
        </a:lt2>
        <a:accent1>
          <a:srgbClr val="FF6600"/>
        </a:accent1>
        <a:accent2>
          <a:srgbClr val="808080"/>
        </a:accent2>
        <a:accent3>
          <a:srgbClr val="FBFBFB"/>
        </a:accent3>
        <a:accent4>
          <a:srgbClr val="000000"/>
        </a:accent4>
        <a:accent5>
          <a:srgbClr val="FFB8AA"/>
        </a:accent5>
        <a:accent6>
          <a:srgbClr val="737373"/>
        </a:accent6>
        <a:hlink>
          <a:srgbClr val="FF6600"/>
        </a:hlink>
        <a:folHlink>
          <a:srgbClr val="777777"/>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12AD2B"/>
        </a:dk2>
        <a:lt2>
          <a:srgbClr val="1C1C1C"/>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12587</TotalTime>
  <Words>1720</Words>
  <Application>Microsoft Office PowerPoint</Application>
  <PresentationFormat>On-screen Show (4:3)</PresentationFormat>
  <Paragraphs>286</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Rdg Vesta</vt:lpstr>
      <vt:lpstr>Times</vt:lpstr>
      <vt:lpstr>ariel</vt:lpstr>
      <vt:lpstr>Bright colours jl</vt:lpstr>
      <vt:lpstr>Attentional Tracking in Real-Room Reverberation</vt:lpstr>
      <vt:lpstr>Intro: Attending at Cocktail Parties</vt:lpstr>
      <vt:lpstr>Intro: Attending at Cocktail Parties</vt:lpstr>
      <vt:lpstr>Experimental Paradigm</vt:lpstr>
      <vt:lpstr>Stimuli</vt:lpstr>
      <vt:lpstr>Stimuli</vt:lpstr>
      <vt:lpstr>Results: Talker Differences</vt:lpstr>
      <vt:lpstr>Methods: BRIR Processing</vt:lpstr>
      <vt:lpstr>Results: Comparing BRIRs</vt:lpstr>
      <vt:lpstr>Spectral Characteristics of BRIRs</vt:lpstr>
      <vt:lpstr>Correlation with Spectral Distances</vt:lpstr>
      <vt:lpstr>Conclusions</vt:lpstr>
      <vt:lpstr>Thanks for attending!</vt:lpstr>
    </vt:vector>
  </TitlesOfParts>
  <Company>RDG UNI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TYPO</dc:creator>
  <cp:lastModifiedBy>simon</cp:lastModifiedBy>
  <cp:revision>365</cp:revision>
  <cp:lastPrinted>2006-09-19T14:59:33Z</cp:lastPrinted>
  <dcterms:created xsi:type="dcterms:W3CDTF">2007-02-28T14:07:05Z</dcterms:created>
  <dcterms:modified xsi:type="dcterms:W3CDTF">2011-05-26T18:15:04Z</dcterms:modified>
</cp:coreProperties>
</file>