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57" r:id="rId2"/>
    <p:sldId id="358" r:id="rId3"/>
    <p:sldId id="360" r:id="rId4"/>
    <p:sldId id="359" r:id="rId5"/>
    <p:sldId id="361" r:id="rId6"/>
    <p:sldId id="376" r:id="rId7"/>
    <p:sldId id="374" r:id="rId8"/>
    <p:sldId id="362" r:id="rId9"/>
    <p:sldId id="363" r:id="rId10"/>
    <p:sldId id="346" r:id="rId11"/>
    <p:sldId id="366" r:id="rId12"/>
    <p:sldId id="365" r:id="rId13"/>
    <p:sldId id="371" r:id="rId14"/>
    <p:sldId id="380" r:id="rId15"/>
    <p:sldId id="370" r:id="rId16"/>
    <p:sldId id="287" r:id="rId17"/>
    <p:sldId id="289" r:id="rId18"/>
    <p:sldId id="373" r:id="rId19"/>
    <p:sldId id="377" r:id="rId20"/>
    <p:sldId id="291" r:id="rId21"/>
    <p:sldId id="378" r:id="rId22"/>
  </p:sldIdLst>
  <p:sldSz cx="42808525" cy="33880425"/>
  <p:notesSz cx="10063163" cy="6873875"/>
  <p:embeddedFontLst>
    <p:embeddedFont>
      <p:font typeface="Rdg Vesta" pitchFamily="50" charset="0"/>
      <p:regular r:id="rId25"/>
      <p:bold r:id="rId26"/>
      <p:italic r:id="rId27"/>
      <p:boldItalic r:id="rId28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Rdg Vesta" pitchFamily="2" charset="0"/>
        <a:ea typeface="+mn-ea"/>
        <a:cs typeface="+mn-cs"/>
      </a:defRPr>
    </a:lvl1pPr>
    <a:lvl2pPr marL="600075" indent="-142875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Rdg Vesta" pitchFamily="2" charset="0"/>
        <a:ea typeface="+mn-ea"/>
        <a:cs typeface="+mn-cs"/>
      </a:defRPr>
    </a:lvl2pPr>
    <a:lvl3pPr marL="1200150" indent="-285750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Rdg Vesta" pitchFamily="2" charset="0"/>
        <a:ea typeface="+mn-ea"/>
        <a:cs typeface="+mn-cs"/>
      </a:defRPr>
    </a:lvl3pPr>
    <a:lvl4pPr marL="1801813" indent="-430213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Rdg Vesta" pitchFamily="2" charset="0"/>
        <a:ea typeface="+mn-ea"/>
        <a:cs typeface="+mn-cs"/>
      </a:defRPr>
    </a:lvl4pPr>
    <a:lvl5pPr marL="2401888" indent="-573088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Rdg Vesta" pitchFamily="2" charset="0"/>
        <a:ea typeface="+mn-ea"/>
        <a:cs typeface="+mn-cs"/>
      </a:defRPr>
    </a:lvl5pPr>
    <a:lvl6pPr marL="2286000" algn="l" defTabSz="914400" rtl="0" eaLnBrk="1" latinLnBrk="0" hangingPunct="1">
      <a:defRPr sz="1700" kern="1200">
        <a:solidFill>
          <a:schemeClr val="tx1"/>
        </a:solidFill>
        <a:latin typeface="Rdg Vesta" pitchFamily="2" charset="0"/>
        <a:ea typeface="+mn-ea"/>
        <a:cs typeface="+mn-cs"/>
      </a:defRPr>
    </a:lvl6pPr>
    <a:lvl7pPr marL="2743200" algn="l" defTabSz="914400" rtl="0" eaLnBrk="1" latinLnBrk="0" hangingPunct="1">
      <a:defRPr sz="1700" kern="1200">
        <a:solidFill>
          <a:schemeClr val="tx1"/>
        </a:solidFill>
        <a:latin typeface="Rdg Vesta" pitchFamily="2" charset="0"/>
        <a:ea typeface="+mn-ea"/>
        <a:cs typeface="+mn-cs"/>
      </a:defRPr>
    </a:lvl7pPr>
    <a:lvl8pPr marL="3200400" algn="l" defTabSz="914400" rtl="0" eaLnBrk="1" latinLnBrk="0" hangingPunct="1">
      <a:defRPr sz="1700" kern="1200">
        <a:solidFill>
          <a:schemeClr val="tx1"/>
        </a:solidFill>
        <a:latin typeface="Rdg Vesta" pitchFamily="2" charset="0"/>
        <a:ea typeface="+mn-ea"/>
        <a:cs typeface="+mn-cs"/>
      </a:defRPr>
    </a:lvl8pPr>
    <a:lvl9pPr marL="3657600" algn="l" defTabSz="914400" rtl="0" eaLnBrk="1" latinLnBrk="0" hangingPunct="1">
      <a:defRPr sz="1700" kern="1200">
        <a:solidFill>
          <a:schemeClr val="tx1"/>
        </a:solidFill>
        <a:latin typeface="Rdg Vesta" pitchFamily="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0000"/>
    <a:srgbClr val="106DB6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15678" autoAdjust="0"/>
    <p:restoredTop sz="99822" autoAdjust="0"/>
  </p:normalViewPr>
  <p:slideViewPr>
    <p:cSldViewPr>
      <p:cViewPr>
        <p:scale>
          <a:sx n="14" d="100"/>
          <a:sy n="14" d="100"/>
        </p:scale>
        <p:origin x="-252" y="-678"/>
      </p:cViewPr>
      <p:guideLst>
        <p:guide orient="horz" pos="10671"/>
        <p:guide pos="13484"/>
      </p:guideLst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1938"/>
    </p:cViewPr>
  </p:sorterViewPr>
  <p:notesViewPr>
    <p:cSldViewPr>
      <p:cViewPr varScale="1">
        <p:scale>
          <a:sx n="74" d="100"/>
          <a:sy n="74" d="100"/>
        </p:scale>
        <p:origin x="-474" y="-102"/>
      </p:cViewPr>
      <p:guideLst>
        <p:guide orient="horz" pos="2165"/>
        <p:guide pos="3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61032" cy="343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3507" tIns="21754" rIns="43507" bIns="2175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6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99954" y="0"/>
            <a:ext cx="4361032" cy="343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3507" tIns="21754" rIns="43507" bIns="2175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6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529190"/>
            <a:ext cx="4361032" cy="343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3507" tIns="21754" rIns="43507" bIns="21754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6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99954" y="6529190"/>
            <a:ext cx="4361032" cy="343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3507" tIns="21754" rIns="43507" bIns="21754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600"/>
            </a:lvl1pPr>
          </a:lstStyle>
          <a:p>
            <a:pPr>
              <a:defRPr/>
            </a:pPr>
            <a:fld id="{AFE8AC9F-9E00-4744-9291-58388238857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6378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61032" cy="344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04" tIns="48354" rIns="96704" bIns="48354" numCol="1" anchor="t" anchorCtr="0" compatLnSpc="1">
            <a:prstTxWarp prst="textNoShape">
              <a:avLst/>
            </a:prstTxWarp>
          </a:bodyPr>
          <a:lstStyle>
            <a:lvl1pPr defTabSz="967581" eaLnBrk="0" hangingPunct="0">
              <a:defRPr sz="13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99953" y="0"/>
            <a:ext cx="4362119" cy="344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04" tIns="48354" rIns="96704" bIns="48354" numCol="1" anchor="t" anchorCtr="0" compatLnSpc="1">
            <a:prstTxWarp prst="textNoShape">
              <a:avLst/>
            </a:prstTxWarp>
          </a:bodyPr>
          <a:lstStyle>
            <a:lvl1pPr algn="r" defTabSz="967581" eaLnBrk="0" hangingPunct="0">
              <a:defRPr sz="13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406775" y="515938"/>
            <a:ext cx="3257550" cy="2578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06644" y="3265899"/>
            <a:ext cx="8049877" cy="3092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04" tIns="48354" rIns="96704" bIns="483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529191"/>
            <a:ext cx="4361032" cy="34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04" tIns="48354" rIns="96704" bIns="48354" numCol="1" anchor="b" anchorCtr="0" compatLnSpc="1">
            <a:prstTxWarp prst="textNoShape">
              <a:avLst/>
            </a:prstTxWarp>
          </a:bodyPr>
          <a:lstStyle>
            <a:lvl1pPr defTabSz="967581" eaLnBrk="0" hangingPunct="0">
              <a:defRPr sz="13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99953" y="6529191"/>
            <a:ext cx="4362119" cy="34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704" tIns="48354" rIns="96704" bIns="48354" numCol="1" anchor="b" anchorCtr="0" compatLnSpc="1">
            <a:prstTxWarp prst="textNoShape">
              <a:avLst/>
            </a:prstTxWarp>
          </a:bodyPr>
          <a:lstStyle>
            <a:lvl1pPr algn="r" defTabSz="967581" eaLnBrk="0" hangingPunct="0">
              <a:defRPr sz="1300"/>
            </a:lvl1pPr>
          </a:lstStyle>
          <a:p>
            <a:pPr>
              <a:defRPr/>
            </a:pPr>
            <a:fld id="{48E07E05-E879-454C-8983-5C63F41790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7607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Rdg Vesta" pitchFamily="2" charset="0"/>
        <a:ea typeface="+mn-ea"/>
        <a:cs typeface="+mn-cs"/>
      </a:defRPr>
    </a:lvl1pPr>
    <a:lvl2pPr marL="600075"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Rdg Vesta" pitchFamily="2" charset="0"/>
        <a:ea typeface="+mn-ea"/>
        <a:cs typeface="+mn-cs"/>
      </a:defRPr>
    </a:lvl2pPr>
    <a:lvl3pPr marL="1200150"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Rdg Vesta" pitchFamily="2" charset="0"/>
        <a:ea typeface="+mn-ea"/>
        <a:cs typeface="+mn-cs"/>
      </a:defRPr>
    </a:lvl3pPr>
    <a:lvl4pPr marL="1801813"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Rdg Vesta" pitchFamily="2" charset="0"/>
        <a:ea typeface="+mn-ea"/>
        <a:cs typeface="+mn-cs"/>
      </a:defRPr>
    </a:lvl4pPr>
    <a:lvl5pPr marL="2401888"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Rdg Vesta" pitchFamily="2" charset="0"/>
        <a:ea typeface="+mn-ea"/>
        <a:cs typeface="+mn-cs"/>
      </a:defRPr>
    </a:lvl5pPr>
    <a:lvl6pPr marL="3003096" algn="l" defTabSz="1201239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603715" algn="l" defTabSz="1201239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204335" algn="l" defTabSz="1201239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4804951" algn="l" defTabSz="1201239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E07E05-E879-454C-8983-5C63F4179079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4070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E07E05-E879-454C-8983-5C63F4179079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E07E05-E879-454C-8983-5C63F4179079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4070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E07E05-E879-454C-8983-5C63F4179079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40701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E07E05-E879-454C-8983-5C63F4179079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890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E07E05-E879-454C-8983-5C63F4179079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7692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E07E05-E879-454C-8983-5C63F4179079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8901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E07E05-E879-454C-8983-5C63F4179079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E07E05-E879-454C-8983-5C63F4179079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E07E05-E879-454C-8983-5C63F4179079}" type="slidenum">
              <a:rPr lang="en-GB" smtClean="0"/>
              <a:pPr>
                <a:defRPr/>
              </a:pPr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60317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E07E05-E879-454C-8983-5C63F4179079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031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E07E05-E879-454C-8983-5C63F4179079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40701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E07E05-E879-454C-8983-5C63F4179079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E07E05-E879-454C-8983-5C63F4179079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0709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E07E05-E879-454C-8983-5C63F4179079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4070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E07E05-E879-454C-8983-5C63F4179079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4070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E07E05-E879-454C-8983-5C63F4179079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4070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E07E05-E879-454C-8983-5C63F4179079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100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E07E05-E879-454C-8983-5C63F4179079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323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E07E05-E879-454C-8983-5C63F4179079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40701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E07E05-E879-454C-8983-5C63F4179079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4070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9136" y="10524358"/>
            <a:ext cx="36390266" cy="7263133"/>
          </a:xfrm>
          <a:prstGeom prst="rect">
            <a:avLst/>
          </a:prstGeom>
        </p:spPr>
        <p:txBody>
          <a:bodyPr lIns="120125" tIns="60063" rIns="120125" bIns="60063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1445" y="19199623"/>
            <a:ext cx="29965646" cy="8657501"/>
          </a:xfrm>
          <a:prstGeom prst="rect">
            <a:avLst/>
          </a:prstGeom>
        </p:spPr>
        <p:txBody>
          <a:bodyPr lIns="120125" tIns="60063" rIns="120125" bIns="60063"/>
          <a:lstStyle>
            <a:lvl1pPr marL="0" indent="0" algn="ctr">
              <a:buNone/>
              <a:defRPr/>
            </a:lvl1pPr>
            <a:lvl2pPr marL="600620" indent="0" algn="ctr">
              <a:buNone/>
              <a:defRPr/>
            </a:lvl2pPr>
            <a:lvl3pPr marL="1201239" indent="0" algn="ctr">
              <a:buNone/>
              <a:defRPr/>
            </a:lvl3pPr>
            <a:lvl4pPr marL="1801855" indent="0" algn="ctr">
              <a:buNone/>
              <a:defRPr/>
            </a:lvl4pPr>
            <a:lvl5pPr marL="2402476" indent="0" algn="ctr">
              <a:buNone/>
              <a:defRPr/>
            </a:lvl5pPr>
            <a:lvl6pPr marL="3003096" indent="0" algn="ctr">
              <a:buNone/>
              <a:defRPr/>
            </a:lvl6pPr>
            <a:lvl7pPr marL="3603715" indent="0" algn="ctr">
              <a:buNone/>
              <a:defRPr/>
            </a:lvl7pPr>
            <a:lvl8pPr marL="4204335" indent="0" algn="ctr">
              <a:buNone/>
              <a:defRPr/>
            </a:lvl8pPr>
            <a:lvl9pPr marL="480495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4294" y="1511604"/>
            <a:ext cx="40292058" cy="3342924"/>
          </a:xfrm>
          <a:prstGeom prst="rect">
            <a:avLst/>
          </a:prstGeom>
        </p:spPr>
        <p:txBody>
          <a:bodyPr lIns="120125" tIns="60063" rIns="120125" bIns="60063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8183" y="6305732"/>
            <a:ext cx="19528035" cy="26668802"/>
          </a:xfrm>
          <a:prstGeom prst="rect">
            <a:avLst/>
          </a:prstGeom>
        </p:spPr>
        <p:txBody>
          <a:bodyPr vert="eaVert" lIns="120125" tIns="60063" rIns="120125" bIns="6006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87607" y="1511601"/>
            <a:ext cx="10278749" cy="31462932"/>
          </a:xfrm>
          <a:prstGeom prst="rect">
            <a:avLst/>
          </a:prstGeom>
        </p:spPr>
        <p:txBody>
          <a:bodyPr vert="eaVert" lIns="120125" tIns="60063" rIns="120125" bIns="60063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8182" y="1511601"/>
            <a:ext cx="30534398" cy="31462932"/>
          </a:xfrm>
          <a:prstGeom prst="rect">
            <a:avLst/>
          </a:prstGeom>
        </p:spPr>
        <p:txBody>
          <a:bodyPr vert="eaVert" lIns="120125" tIns="60063" rIns="120125" bIns="6006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4294" y="1511604"/>
            <a:ext cx="40292058" cy="3342924"/>
          </a:xfrm>
          <a:prstGeom prst="rect">
            <a:avLst/>
          </a:prstGeom>
        </p:spPr>
        <p:txBody>
          <a:bodyPr lIns="120125" tIns="60063" rIns="120125" bIns="60063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183" y="6305732"/>
            <a:ext cx="19528035" cy="26668802"/>
          </a:xfrm>
          <a:prstGeom prst="rect">
            <a:avLst/>
          </a:prstGeom>
        </p:spPr>
        <p:txBody>
          <a:bodyPr lIns="120125" tIns="60063" rIns="120125" bIns="6006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0713" y="21771649"/>
            <a:ext cx="36387088" cy="6728482"/>
          </a:xfrm>
          <a:prstGeom prst="rect">
            <a:avLst/>
          </a:prstGeom>
        </p:spPr>
        <p:txBody>
          <a:bodyPr lIns="120125" tIns="60063" rIns="120125" bIns="60063"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80713" y="14359307"/>
            <a:ext cx="36387088" cy="7412343"/>
          </a:xfrm>
          <a:prstGeom prst="rect">
            <a:avLst/>
          </a:prstGeom>
        </p:spPr>
        <p:txBody>
          <a:bodyPr lIns="120125" tIns="60063" rIns="120125" bIns="60063" anchor="b"/>
          <a:lstStyle>
            <a:lvl1pPr marL="0" indent="0">
              <a:buNone/>
              <a:defRPr sz="2800"/>
            </a:lvl1pPr>
            <a:lvl2pPr marL="600620" indent="0">
              <a:buNone/>
              <a:defRPr sz="2400"/>
            </a:lvl2pPr>
            <a:lvl3pPr marL="1201239" indent="0">
              <a:buNone/>
              <a:defRPr sz="2100"/>
            </a:lvl3pPr>
            <a:lvl4pPr marL="1801855" indent="0">
              <a:buNone/>
              <a:defRPr sz="1700"/>
            </a:lvl4pPr>
            <a:lvl5pPr marL="2402476" indent="0">
              <a:buNone/>
              <a:defRPr sz="1700"/>
            </a:lvl5pPr>
            <a:lvl6pPr marL="3003096" indent="0">
              <a:buNone/>
              <a:defRPr sz="1700"/>
            </a:lvl6pPr>
            <a:lvl7pPr marL="3603715" indent="0">
              <a:buNone/>
              <a:defRPr sz="1700"/>
            </a:lvl7pPr>
            <a:lvl8pPr marL="4204335" indent="0">
              <a:buNone/>
              <a:defRPr sz="1700"/>
            </a:lvl8pPr>
            <a:lvl9pPr marL="4804951" indent="0">
              <a:buNone/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4294" y="1511604"/>
            <a:ext cx="40292058" cy="3342924"/>
          </a:xfrm>
          <a:prstGeom prst="rect">
            <a:avLst/>
          </a:prstGeom>
        </p:spPr>
        <p:txBody>
          <a:bodyPr lIns="120125" tIns="60063" rIns="120125" bIns="60063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8186" y="6305732"/>
            <a:ext cx="9611502" cy="26668802"/>
          </a:xfrm>
          <a:prstGeom prst="rect">
            <a:avLst/>
          </a:prstGeom>
        </p:spPr>
        <p:txBody>
          <a:bodyPr lIns="120125" tIns="60063" rIns="120125" bIns="60063"/>
          <a:lstStyle>
            <a:lvl1pPr>
              <a:defRPr sz="38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64715" y="6305732"/>
            <a:ext cx="9611502" cy="26668802"/>
          </a:xfrm>
          <a:prstGeom prst="rect">
            <a:avLst/>
          </a:prstGeom>
        </p:spPr>
        <p:txBody>
          <a:bodyPr lIns="120125" tIns="60063" rIns="120125" bIns="60063"/>
          <a:lstStyle>
            <a:lvl1pPr>
              <a:defRPr sz="38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1543" y="1357069"/>
            <a:ext cx="38525449" cy="5646738"/>
          </a:xfrm>
          <a:prstGeom prst="rect">
            <a:avLst/>
          </a:prstGeom>
        </p:spPr>
        <p:txBody>
          <a:bodyPr lIns="120125" tIns="60063" rIns="120125" bIns="60063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1543" y="7584643"/>
            <a:ext cx="18914803" cy="3159972"/>
          </a:xfrm>
          <a:prstGeom prst="rect">
            <a:avLst/>
          </a:prstGeom>
        </p:spPr>
        <p:txBody>
          <a:bodyPr lIns="120125" tIns="60063" rIns="120125" bIns="60063" anchor="b"/>
          <a:lstStyle>
            <a:lvl1pPr marL="0" indent="0">
              <a:buNone/>
              <a:defRPr sz="3200" b="1"/>
            </a:lvl1pPr>
            <a:lvl2pPr marL="600620" indent="0">
              <a:buNone/>
              <a:defRPr sz="2800" b="1"/>
            </a:lvl2pPr>
            <a:lvl3pPr marL="1201239" indent="0">
              <a:buNone/>
              <a:defRPr sz="2400" b="1"/>
            </a:lvl3pPr>
            <a:lvl4pPr marL="1801855" indent="0">
              <a:buNone/>
              <a:defRPr sz="2100" b="1"/>
            </a:lvl4pPr>
            <a:lvl5pPr marL="2402476" indent="0">
              <a:buNone/>
              <a:defRPr sz="2100" b="1"/>
            </a:lvl5pPr>
            <a:lvl6pPr marL="3003096" indent="0">
              <a:buNone/>
              <a:defRPr sz="2100" b="1"/>
            </a:lvl6pPr>
            <a:lvl7pPr marL="3603715" indent="0">
              <a:buNone/>
              <a:defRPr sz="2100" b="1"/>
            </a:lvl7pPr>
            <a:lvl8pPr marL="4204335" indent="0">
              <a:buNone/>
              <a:defRPr sz="2100" b="1"/>
            </a:lvl8pPr>
            <a:lvl9pPr marL="4804951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1543" y="10744614"/>
            <a:ext cx="18914803" cy="19521122"/>
          </a:xfrm>
          <a:prstGeom prst="rect">
            <a:avLst/>
          </a:prstGeom>
        </p:spPr>
        <p:txBody>
          <a:bodyPr lIns="120125" tIns="60063" rIns="120125" bIns="60063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745834" y="7584643"/>
            <a:ext cx="18921159" cy="3159972"/>
          </a:xfrm>
          <a:prstGeom prst="rect">
            <a:avLst/>
          </a:prstGeom>
        </p:spPr>
        <p:txBody>
          <a:bodyPr lIns="120125" tIns="60063" rIns="120125" bIns="60063" anchor="b"/>
          <a:lstStyle>
            <a:lvl1pPr marL="0" indent="0">
              <a:buNone/>
              <a:defRPr sz="3200" b="1"/>
            </a:lvl1pPr>
            <a:lvl2pPr marL="600620" indent="0">
              <a:buNone/>
              <a:defRPr sz="2800" b="1"/>
            </a:lvl2pPr>
            <a:lvl3pPr marL="1201239" indent="0">
              <a:buNone/>
              <a:defRPr sz="2400" b="1"/>
            </a:lvl3pPr>
            <a:lvl4pPr marL="1801855" indent="0">
              <a:buNone/>
              <a:defRPr sz="2100" b="1"/>
            </a:lvl4pPr>
            <a:lvl5pPr marL="2402476" indent="0">
              <a:buNone/>
              <a:defRPr sz="2100" b="1"/>
            </a:lvl5pPr>
            <a:lvl6pPr marL="3003096" indent="0">
              <a:buNone/>
              <a:defRPr sz="2100" b="1"/>
            </a:lvl6pPr>
            <a:lvl7pPr marL="3603715" indent="0">
              <a:buNone/>
              <a:defRPr sz="2100" b="1"/>
            </a:lvl7pPr>
            <a:lvl8pPr marL="4204335" indent="0">
              <a:buNone/>
              <a:defRPr sz="2100" b="1"/>
            </a:lvl8pPr>
            <a:lvl9pPr marL="4804951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745834" y="10744614"/>
            <a:ext cx="18921159" cy="19521122"/>
          </a:xfrm>
          <a:prstGeom prst="rect">
            <a:avLst/>
          </a:prstGeom>
        </p:spPr>
        <p:txBody>
          <a:bodyPr lIns="120125" tIns="60063" rIns="120125" bIns="60063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4294" y="1511604"/>
            <a:ext cx="40292058" cy="3342924"/>
          </a:xfrm>
          <a:prstGeom prst="rect">
            <a:avLst/>
          </a:prstGeom>
        </p:spPr>
        <p:txBody>
          <a:bodyPr lIns="120125" tIns="60063" rIns="120125" bIns="60063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1541" y="1348189"/>
            <a:ext cx="14082042" cy="5740879"/>
          </a:xfrm>
          <a:prstGeom prst="rect">
            <a:avLst/>
          </a:prstGeom>
        </p:spPr>
        <p:txBody>
          <a:bodyPr lIns="120125" tIns="60063" rIns="120125" bIns="60063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38314" y="1348183"/>
            <a:ext cx="23928670" cy="28917548"/>
          </a:xfrm>
          <a:prstGeom prst="rect">
            <a:avLst/>
          </a:prstGeom>
        </p:spPr>
        <p:txBody>
          <a:bodyPr lIns="120125" tIns="60063" rIns="120125" bIns="60063"/>
          <a:lstStyle>
            <a:lvl1pPr>
              <a:defRPr sz="4200"/>
            </a:lvl1pPr>
            <a:lvl2pPr>
              <a:defRPr sz="38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1541" y="7089068"/>
            <a:ext cx="14082042" cy="23176668"/>
          </a:xfrm>
          <a:prstGeom prst="rect">
            <a:avLst/>
          </a:prstGeom>
        </p:spPr>
        <p:txBody>
          <a:bodyPr lIns="120125" tIns="60063" rIns="120125" bIns="60063"/>
          <a:lstStyle>
            <a:lvl1pPr marL="0" indent="0">
              <a:buNone/>
              <a:defRPr sz="1700"/>
            </a:lvl1pPr>
            <a:lvl2pPr marL="600620" indent="0">
              <a:buNone/>
              <a:defRPr sz="1700"/>
            </a:lvl2pPr>
            <a:lvl3pPr marL="1201239" indent="0">
              <a:buNone/>
              <a:defRPr sz="1400"/>
            </a:lvl3pPr>
            <a:lvl4pPr marL="1801855" indent="0">
              <a:buNone/>
              <a:defRPr sz="1100"/>
            </a:lvl4pPr>
            <a:lvl5pPr marL="2402476" indent="0">
              <a:buNone/>
              <a:defRPr sz="1100"/>
            </a:lvl5pPr>
            <a:lvl6pPr marL="3003096" indent="0">
              <a:buNone/>
              <a:defRPr sz="1100"/>
            </a:lvl6pPr>
            <a:lvl7pPr marL="3603715" indent="0">
              <a:buNone/>
              <a:defRPr sz="1100"/>
            </a:lvl7pPr>
            <a:lvl8pPr marL="4204335" indent="0">
              <a:buNone/>
              <a:defRPr sz="1100"/>
            </a:lvl8pPr>
            <a:lvl9pPr marL="4804951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1401" y="23716657"/>
            <a:ext cx="25685750" cy="2799389"/>
          </a:xfrm>
          <a:prstGeom prst="rect">
            <a:avLst/>
          </a:prstGeom>
        </p:spPr>
        <p:txBody>
          <a:bodyPr lIns="120125" tIns="60063" rIns="120125" bIns="60063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91401" y="3026755"/>
            <a:ext cx="25685750" cy="20329323"/>
          </a:xfrm>
          <a:prstGeom prst="rect">
            <a:avLst/>
          </a:prstGeom>
        </p:spPr>
        <p:txBody>
          <a:bodyPr lIns="120125" tIns="60063" rIns="120125" bIns="60063"/>
          <a:lstStyle>
            <a:lvl1pPr marL="0" indent="0">
              <a:buNone/>
              <a:defRPr sz="4200"/>
            </a:lvl1pPr>
            <a:lvl2pPr marL="600620" indent="0">
              <a:buNone/>
              <a:defRPr sz="3800"/>
            </a:lvl2pPr>
            <a:lvl3pPr marL="1201239" indent="0">
              <a:buNone/>
              <a:defRPr sz="3200"/>
            </a:lvl3pPr>
            <a:lvl4pPr marL="1801855" indent="0">
              <a:buNone/>
              <a:defRPr sz="2800"/>
            </a:lvl4pPr>
            <a:lvl5pPr marL="2402476" indent="0">
              <a:buNone/>
              <a:defRPr sz="2800"/>
            </a:lvl5pPr>
            <a:lvl6pPr marL="3003096" indent="0">
              <a:buNone/>
              <a:defRPr sz="2800"/>
            </a:lvl6pPr>
            <a:lvl7pPr marL="3603715" indent="0">
              <a:buNone/>
              <a:defRPr sz="2800"/>
            </a:lvl7pPr>
            <a:lvl8pPr marL="4204335" indent="0">
              <a:buNone/>
              <a:defRPr sz="2800"/>
            </a:lvl8pPr>
            <a:lvl9pPr marL="4804951" indent="0">
              <a:buNone/>
              <a:defRPr sz="28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1401" y="26516044"/>
            <a:ext cx="25685750" cy="3977054"/>
          </a:xfrm>
          <a:prstGeom prst="rect">
            <a:avLst/>
          </a:prstGeom>
        </p:spPr>
        <p:txBody>
          <a:bodyPr lIns="120125" tIns="60063" rIns="120125" bIns="60063"/>
          <a:lstStyle>
            <a:lvl1pPr marL="0" indent="0">
              <a:buNone/>
              <a:defRPr sz="1700"/>
            </a:lvl1pPr>
            <a:lvl2pPr marL="600620" indent="0">
              <a:buNone/>
              <a:defRPr sz="1700"/>
            </a:lvl2pPr>
            <a:lvl3pPr marL="1201239" indent="0">
              <a:buNone/>
              <a:defRPr sz="1400"/>
            </a:lvl3pPr>
            <a:lvl4pPr marL="1801855" indent="0">
              <a:buNone/>
              <a:defRPr sz="1100"/>
            </a:lvl4pPr>
            <a:lvl5pPr marL="2402476" indent="0">
              <a:buNone/>
              <a:defRPr sz="1100"/>
            </a:lvl5pPr>
            <a:lvl6pPr marL="3003096" indent="0">
              <a:buNone/>
              <a:defRPr sz="1100"/>
            </a:lvl6pPr>
            <a:lvl7pPr marL="3603715" indent="0">
              <a:buNone/>
              <a:defRPr sz="1100"/>
            </a:lvl7pPr>
            <a:lvl8pPr marL="4204335" indent="0">
              <a:buNone/>
              <a:defRPr sz="1100"/>
            </a:lvl8pPr>
            <a:lvl9pPr marL="4804951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3878263" rtl="0" eaLnBrk="0" fontAlgn="base" hangingPunct="0">
        <a:lnSpc>
          <a:spcPct val="105000"/>
        </a:lnSpc>
        <a:spcBef>
          <a:spcPct val="60000"/>
        </a:spcBef>
        <a:spcAft>
          <a:spcPct val="0"/>
        </a:spcAft>
        <a:defRPr sz="10800">
          <a:solidFill>
            <a:schemeClr val="bg1"/>
          </a:solidFill>
          <a:latin typeface="+mj-lt"/>
          <a:ea typeface="+mj-ea"/>
          <a:cs typeface="+mj-cs"/>
        </a:defRPr>
      </a:lvl1pPr>
      <a:lvl2pPr algn="l" defTabSz="3878263" rtl="0" eaLnBrk="0" fontAlgn="base" hangingPunct="0">
        <a:lnSpc>
          <a:spcPct val="105000"/>
        </a:lnSpc>
        <a:spcBef>
          <a:spcPct val="60000"/>
        </a:spcBef>
        <a:spcAft>
          <a:spcPct val="0"/>
        </a:spcAft>
        <a:defRPr sz="10800">
          <a:solidFill>
            <a:schemeClr val="bg1"/>
          </a:solidFill>
          <a:latin typeface="Rdg Vesta" pitchFamily="2" charset="0"/>
        </a:defRPr>
      </a:lvl2pPr>
      <a:lvl3pPr algn="l" defTabSz="3878263" rtl="0" eaLnBrk="0" fontAlgn="base" hangingPunct="0">
        <a:lnSpc>
          <a:spcPct val="105000"/>
        </a:lnSpc>
        <a:spcBef>
          <a:spcPct val="60000"/>
        </a:spcBef>
        <a:spcAft>
          <a:spcPct val="0"/>
        </a:spcAft>
        <a:defRPr sz="10800">
          <a:solidFill>
            <a:schemeClr val="bg1"/>
          </a:solidFill>
          <a:latin typeface="Rdg Vesta" pitchFamily="2" charset="0"/>
        </a:defRPr>
      </a:lvl3pPr>
      <a:lvl4pPr algn="l" defTabSz="3878263" rtl="0" eaLnBrk="0" fontAlgn="base" hangingPunct="0">
        <a:lnSpc>
          <a:spcPct val="105000"/>
        </a:lnSpc>
        <a:spcBef>
          <a:spcPct val="60000"/>
        </a:spcBef>
        <a:spcAft>
          <a:spcPct val="0"/>
        </a:spcAft>
        <a:defRPr sz="10800">
          <a:solidFill>
            <a:schemeClr val="bg1"/>
          </a:solidFill>
          <a:latin typeface="Rdg Vesta" pitchFamily="2" charset="0"/>
        </a:defRPr>
      </a:lvl4pPr>
      <a:lvl5pPr algn="l" defTabSz="3878263" rtl="0" eaLnBrk="0" fontAlgn="base" hangingPunct="0">
        <a:lnSpc>
          <a:spcPct val="105000"/>
        </a:lnSpc>
        <a:spcBef>
          <a:spcPct val="60000"/>
        </a:spcBef>
        <a:spcAft>
          <a:spcPct val="0"/>
        </a:spcAft>
        <a:defRPr sz="10800">
          <a:solidFill>
            <a:schemeClr val="bg1"/>
          </a:solidFill>
          <a:latin typeface="Rdg Vesta" pitchFamily="2" charset="0"/>
        </a:defRPr>
      </a:lvl5pPr>
      <a:lvl6pPr marL="600620" algn="l" defTabSz="3878998" rtl="0" eaLnBrk="1" fontAlgn="base" hangingPunct="1">
        <a:lnSpc>
          <a:spcPct val="105000"/>
        </a:lnSpc>
        <a:spcBef>
          <a:spcPct val="60000"/>
        </a:spcBef>
        <a:spcAft>
          <a:spcPct val="0"/>
        </a:spcAft>
        <a:defRPr sz="10800">
          <a:solidFill>
            <a:schemeClr val="bg1"/>
          </a:solidFill>
          <a:latin typeface="Rdg Vesta" pitchFamily="2" charset="0"/>
        </a:defRPr>
      </a:lvl6pPr>
      <a:lvl7pPr marL="1201239" algn="l" defTabSz="3878998" rtl="0" eaLnBrk="1" fontAlgn="base" hangingPunct="1">
        <a:lnSpc>
          <a:spcPct val="105000"/>
        </a:lnSpc>
        <a:spcBef>
          <a:spcPct val="60000"/>
        </a:spcBef>
        <a:spcAft>
          <a:spcPct val="0"/>
        </a:spcAft>
        <a:defRPr sz="10800">
          <a:solidFill>
            <a:schemeClr val="bg1"/>
          </a:solidFill>
          <a:latin typeface="Rdg Vesta" pitchFamily="2" charset="0"/>
        </a:defRPr>
      </a:lvl7pPr>
      <a:lvl8pPr marL="1801855" algn="l" defTabSz="3878998" rtl="0" eaLnBrk="1" fontAlgn="base" hangingPunct="1">
        <a:lnSpc>
          <a:spcPct val="105000"/>
        </a:lnSpc>
        <a:spcBef>
          <a:spcPct val="60000"/>
        </a:spcBef>
        <a:spcAft>
          <a:spcPct val="0"/>
        </a:spcAft>
        <a:defRPr sz="10800">
          <a:solidFill>
            <a:schemeClr val="bg1"/>
          </a:solidFill>
          <a:latin typeface="Rdg Vesta" pitchFamily="2" charset="0"/>
        </a:defRPr>
      </a:lvl8pPr>
      <a:lvl9pPr marL="2402476" algn="l" defTabSz="3878998" rtl="0" eaLnBrk="1" fontAlgn="base" hangingPunct="1">
        <a:lnSpc>
          <a:spcPct val="105000"/>
        </a:lnSpc>
        <a:spcBef>
          <a:spcPct val="60000"/>
        </a:spcBef>
        <a:spcAft>
          <a:spcPct val="0"/>
        </a:spcAft>
        <a:defRPr sz="10800">
          <a:solidFill>
            <a:schemeClr val="bg1"/>
          </a:solidFill>
          <a:latin typeface="Rdg Vesta" pitchFamily="2" charset="0"/>
        </a:defRPr>
      </a:lvl9pPr>
    </p:titleStyle>
    <p:bodyStyle>
      <a:lvl1pPr marL="598488" indent="-598488" algn="l" defTabSz="3878263" rtl="0" eaLnBrk="0" fontAlgn="base" hangingPunct="0">
        <a:lnSpc>
          <a:spcPct val="125000"/>
        </a:lnSpc>
        <a:spcBef>
          <a:spcPct val="60000"/>
        </a:spcBef>
        <a:spcAft>
          <a:spcPct val="0"/>
        </a:spcAft>
        <a:buClr>
          <a:schemeClr val="tx2"/>
        </a:buClr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1312863" indent="-600075" algn="l" defTabSz="3878263" rtl="0" eaLnBrk="0" fontAlgn="base" hangingPunct="0">
        <a:lnSpc>
          <a:spcPct val="125000"/>
        </a:lnSpc>
        <a:spcBef>
          <a:spcPct val="40000"/>
        </a:spcBef>
        <a:spcAft>
          <a:spcPct val="0"/>
        </a:spcAft>
        <a:buClr>
          <a:schemeClr val="tx2"/>
        </a:buClr>
        <a:buChar char="•"/>
        <a:defRPr sz="3400">
          <a:solidFill>
            <a:schemeClr val="tx1"/>
          </a:solidFill>
          <a:latin typeface="+mn-lt"/>
        </a:defRPr>
      </a:lvl2pPr>
      <a:lvl3pPr marL="1749425" indent="-449263" algn="l" defTabSz="3878263" rtl="0" eaLnBrk="0" fontAlgn="base" hangingPunct="0">
        <a:lnSpc>
          <a:spcPct val="125000"/>
        </a:lnSpc>
        <a:spcBef>
          <a:spcPct val="30000"/>
        </a:spcBef>
        <a:spcAft>
          <a:spcPct val="0"/>
        </a:spcAft>
        <a:buClr>
          <a:schemeClr val="tx2"/>
        </a:buClr>
        <a:buChar char="•"/>
        <a:defRPr sz="2800">
          <a:solidFill>
            <a:schemeClr val="tx1"/>
          </a:solidFill>
          <a:latin typeface="+mn-lt"/>
        </a:defRPr>
      </a:lvl3pPr>
      <a:lvl4pPr marL="2159000" indent="-395288" algn="l" defTabSz="3878263" rtl="0" eaLnBrk="0" fontAlgn="base" hangingPunct="0">
        <a:lnSpc>
          <a:spcPct val="125000"/>
        </a:lnSpc>
        <a:spcBef>
          <a:spcPct val="40000"/>
        </a:spcBef>
        <a:spcAft>
          <a:spcPct val="0"/>
        </a:spcAft>
        <a:buClr>
          <a:schemeClr val="tx2"/>
        </a:buClr>
        <a:buChar char="•"/>
        <a:defRPr sz="2800">
          <a:solidFill>
            <a:schemeClr val="tx1"/>
          </a:solidFill>
          <a:latin typeface="+mn-lt"/>
        </a:defRPr>
      </a:lvl4pPr>
      <a:lvl5pPr marL="3365500" indent="-968375" algn="l" defTabSz="3878263" rtl="0" eaLnBrk="0" fontAlgn="base" hangingPunct="0">
        <a:lnSpc>
          <a:spcPct val="125000"/>
        </a:lnSpc>
        <a:spcBef>
          <a:spcPct val="6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3966589" indent="-969749" algn="l" defTabSz="3878998" rtl="0" eaLnBrk="1" fontAlgn="base" hangingPunct="1">
        <a:lnSpc>
          <a:spcPct val="125000"/>
        </a:lnSpc>
        <a:spcBef>
          <a:spcPct val="6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4567208" indent="-969749" algn="l" defTabSz="3878998" rtl="0" eaLnBrk="1" fontAlgn="base" hangingPunct="1">
        <a:lnSpc>
          <a:spcPct val="125000"/>
        </a:lnSpc>
        <a:spcBef>
          <a:spcPct val="6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5167828" indent="-969749" algn="l" defTabSz="3878998" rtl="0" eaLnBrk="1" fontAlgn="base" hangingPunct="1">
        <a:lnSpc>
          <a:spcPct val="125000"/>
        </a:lnSpc>
        <a:spcBef>
          <a:spcPct val="6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5768444" indent="-969749" algn="l" defTabSz="3878998" rtl="0" eaLnBrk="1" fontAlgn="base" hangingPunct="1">
        <a:lnSpc>
          <a:spcPct val="125000"/>
        </a:lnSpc>
        <a:spcBef>
          <a:spcPct val="6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012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0620" algn="l" defTabSz="12012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1239" algn="l" defTabSz="12012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01855" algn="l" defTabSz="12012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02476" algn="l" defTabSz="12012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03096" algn="l" defTabSz="12012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3715" algn="l" defTabSz="12012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04335" algn="l" defTabSz="12012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04951" algn="l" defTabSz="120123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3" Type="http://schemas.openxmlformats.org/officeDocument/2006/relationships/audio" Target="../media/audio20.wav"/><Relationship Id="rId7" Type="http://schemas.openxmlformats.org/officeDocument/2006/relationships/image" Target="../media/image30.tiff"/><Relationship Id="rId2" Type="http://schemas.openxmlformats.org/officeDocument/2006/relationships/audio" Target="../media/audio19.wav"/><Relationship Id="rId1" Type="http://schemas.openxmlformats.org/officeDocument/2006/relationships/audio" Target="../media/audio18.wav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5.png"/><Relationship Id="rId4" Type="http://schemas.openxmlformats.org/officeDocument/2006/relationships/audio" Target="../media/audio21.wav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4.wav"/><Relationship Id="rId7" Type="http://schemas.openxmlformats.org/officeDocument/2006/relationships/image" Target="../media/image34.png"/><Relationship Id="rId2" Type="http://schemas.openxmlformats.org/officeDocument/2006/relationships/audio" Target="../media/audio23.wav"/><Relationship Id="rId1" Type="http://schemas.openxmlformats.org/officeDocument/2006/relationships/audio" Target="../media/audio22.wav"/><Relationship Id="rId6" Type="http://schemas.openxmlformats.org/officeDocument/2006/relationships/image" Target="../media/image33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5.wav"/><Relationship Id="rId5" Type="http://schemas.openxmlformats.org/officeDocument/2006/relationships/image" Target="../media/image10.png"/><Relationship Id="rId4" Type="http://schemas.openxmlformats.org/officeDocument/2006/relationships/image" Target="../media/image35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8.wav"/><Relationship Id="rId7" Type="http://schemas.openxmlformats.org/officeDocument/2006/relationships/image" Target="../media/image36.jpeg"/><Relationship Id="rId2" Type="http://schemas.openxmlformats.org/officeDocument/2006/relationships/audio" Target="../media/audio27.wav"/><Relationship Id="rId1" Type="http://schemas.openxmlformats.org/officeDocument/2006/relationships/audio" Target="../media/audio26.wav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6.png"/><Relationship Id="rId4" Type="http://schemas.openxmlformats.org/officeDocument/2006/relationships/audio" Target="../media/audio29.wav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7.wav"/><Relationship Id="rId13" Type="http://schemas.openxmlformats.org/officeDocument/2006/relationships/audio" Target="../media/audio42.wav"/><Relationship Id="rId18" Type="http://schemas.openxmlformats.org/officeDocument/2006/relationships/audio" Target="../media/audio47.wav"/><Relationship Id="rId26" Type="http://schemas.openxmlformats.org/officeDocument/2006/relationships/image" Target="../media/image6.png"/><Relationship Id="rId3" Type="http://schemas.openxmlformats.org/officeDocument/2006/relationships/audio" Target="../media/audio32.wav"/><Relationship Id="rId21" Type="http://schemas.openxmlformats.org/officeDocument/2006/relationships/slideLayout" Target="../slideLayouts/slideLayout7.xml"/><Relationship Id="rId34" Type="http://schemas.openxmlformats.org/officeDocument/2006/relationships/image" Target="../media/image50.png"/><Relationship Id="rId7" Type="http://schemas.openxmlformats.org/officeDocument/2006/relationships/audio" Target="../media/audio36.wav"/><Relationship Id="rId12" Type="http://schemas.openxmlformats.org/officeDocument/2006/relationships/audio" Target="../media/audio41.wav"/><Relationship Id="rId17" Type="http://schemas.openxmlformats.org/officeDocument/2006/relationships/audio" Target="../media/audio46.wav"/><Relationship Id="rId25" Type="http://schemas.openxmlformats.org/officeDocument/2006/relationships/image" Target="../media/image15.png"/><Relationship Id="rId33" Type="http://schemas.openxmlformats.org/officeDocument/2006/relationships/image" Target="../media/image49.png"/><Relationship Id="rId2" Type="http://schemas.openxmlformats.org/officeDocument/2006/relationships/audio" Target="../media/audio31.wav"/><Relationship Id="rId16" Type="http://schemas.openxmlformats.org/officeDocument/2006/relationships/audio" Target="../media/audio45.wav"/><Relationship Id="rId20" Type="http://schemas.openxmlformats.org/officeDocument/2006/relationships/audio" Target="../media/audio49.wav"/><Relationship Id="rId29" Type="http://schemas.openxmlformats.org/officeDocument/2006/relationships/image" Target="../media/image45.png"/><Relationship Id="rId1" Type="http://schemas.openxmlformats.org/officeDocument/2006/relationships/audio" Target="../media/audio30.wav"/><Relationship Id="rId6" Type="http://schemas.openxmlformats.org/officeDocument/2006/relationships/audio" Target="../media/audio35.wav"/><Relationship Id="rId11" Type="http://schemas.openxmlformats.org/officeDocument/2006/relationships/audio" Target="../media/audio40.wav"/><Relationship Id="rId24" Type="http://schemas.openxmlformats.org/officeDocument/2006/relationships/image" Target="../media/image42.jpeg"/><Relationship Id="rId32" Type="http://schemas.openxmlformats.org/officeDocument/2006/relationships/image" Target="../media/image48.png"/><Relationship Id="rId37" Type="http://schemas.openxmlformats.org/officeDocument/2006/relationships/image" Target="../media/image52.png"/><Relationship Id="rId5" Type="http://schemas.openxmlformats.org/officeDocument/2006/relationships/audio" Target="../media/audio34.wav"/><Relationship Id="rId15" Type="http://schemas.openxmlformats.org/officeDocument/2006/relationships/audio" Target="../media/audio44.wav"/><Relationship Id="rId23" Type="http://schemas.openxmlformats.org/officeDocument/2006/relationships/image" Target="../media/image41.png"/><Relationship Id="rId28" Type="http://schemas.openxmlformats.org/officeDocument/2006/relationships/image" Target="../media/image44.png"/><Relationship Id="rId36" Type="http://schemas.openxmlformats.org/officeDocument/2006/relationships/image" Target="../media/image16.png"/><Relationship Id="rId10" Type="http://schemas.openxmlformats.org/officeDocument/2006/relationships/audio" Target="../media/audio39.wav"/><Relationship Id="rId19" Type="http://schemas.openxmlformats.org/officeDocument/2006/relationships/audio" Target="../media/audio48.wav"/><Relationship Id="rId31" Type="http://schemas.openxmlformats.org/officeDocument/2006/relationships/image" Target="../media/image47.png"/><Relationship Id="rId4" Type="http://schemas.openxmlformats.org/officeDocument/2006/relationships/audio" Target="../media/audio33.wav"/><Relationship Id="rId9" Type="http://schemas.openxmlformats.org/officeDocument/2006/relationships/audio" Target="../media/audio38.wav"/><Relationship Id="rId14" Type="http://schemas.openxmlformats.org/officeDocument/2006/relationships/audio" Target="../media/audio43.wav"/><Relationship Id="rId22" Type="http://schemas.openxmlformats.org/officeDocument/2006/relationships/notesSlide" Target="../notesSlides/notesSlide20.xml"/><Relationship Id="rId27" Type="http://schemas.openxmlformats.org/officeDocument/2006/relationships/image" Target="../media/image43.png"/><Relationship Id="rId30" Type="http://schemas.openxmlformats.org/officeDocument/2006/relationships/image" Target="../media/image46.png"/><Relationship Id="rId35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audio" Target="../media/audio1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audio4.wav"/><Relationship Id="rId1" Type="http://schemas.openxmlformats.org/officeDocument/2006/relationships/audio" Target="../media/audio3.wa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openxmlformats.org/officeDocument/2006/relationships/audio" Target="../media/audio7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5.png"/><Relationship Id="rId2" Type="http://schemas.openxmlformats.org/officeDocument/2006/relationships/audio" Target="../media/audio6.wav"/><Relationship Id="rId1" Type="http://schemas.openxmlformats.org/officeDocument/2006/relationships/audio" Target="../media/audio5.wav"/><Relationship Id="rId6" Type="http://schemas.openxmlformats.org/officeDocument/2006/relationships/audio" Target="../media/audio10.wav"/><Relationship Id="rId11" Type="http://schemas.openxmlformats.org/officeDocument/2006/relationships/image" Target="../media/image14.png"/><Relationship Id="rId5" Type="http://schemas.openxmlformats.org/officeDocument/2006/relationships/audio" Target="../media/audio9.wav"/><Relationship Id="rId10" Type="http://schemas.openxmlformats.org/officeDocument/2006/relationships/image" Target="../media/image13.png"/><Relationship Id="rId4" Type="http://schemas.openxmlformats.org/officeDocument/2006/relationships/audio" Target="../media/audio8.wav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2.wav"/><Relationship Id="rId1" Type="http://schemas.openxmlformats.org/officeDocument/2006/relationships/audio" Target="../media/audio11.wav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5.wav"/><Relationship Id="rId7" Type="http://schemas.openxmlformats.org/officeDocument/2006/relationships/notesSlide" Target="../notesSlides/notesSlide7.xml"/><Relationship Id="rId2" Type="http://schemas.openxmlformats.org/officeDocument/2006/relationships/audio" Target="../media/audio14.wav"/><Relationship Id="rId1" Type="http://schemas.openxmlformats.org/officeDocument/2006/relationships/audio" Target="../media/audio13.wav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5.png"/><Relationship Id="rId5" Type="http://schemas.openxmlformats.org/officeDocument/2006/relationships/audio" Target="../media/audio17.wav"/><Relationship Id="rId10" Type="http://schemas.openxmlformats.org/officeDocument/2006/relationships/image" Target="../media/image16.png"/><Relationship Id="rId4" Type="http://schemas.openxmlformats.org/officeDocument/2006/relationships/audio" Target="../media/audio16.wav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784" y="2018303"/>
            <a:ext cx="8449005" cy="1285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 preferRelativeResize="0"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80809" y="18621048"/>
            <a:ext cx="8458192" cy="12858750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548650" y="2344500"/>
            <a:ext cx="29397152" cy="12859200"/>
          </a:xfrm>
          <a:prstGeom prst="rect">
            <a:avLst/>
          </a:prstGeom>
        </p:spPr>
        <p:txBody>
          <a:bodyPr/>
          <a:lstStyle/>
          <a:p>
            <a:pPr lvl="0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r>
              <a:rPr lang="en-GB" sz="9600" kern="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Bregman</a:t>
            </a:r>
            <a:r>
              <a:rPr lang="en-GB" sz="96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A. S. (1990) Auditory Scene Analysis</a:t>
            </a:r>
          </a:p>
          <a:p>
            <a:pPr lvl="0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r>
              <a:rPr lang="en-GB" sz="96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(Cambridge, MIT)</a:t>
            </a:r>
            <a:endParaRPr lang="en-GB" sz="9600" dirty="0" smtClean="0">
              <a:latin typeface="Arial" pitchFamily="34" charset="0"/>
              <a:cs typeface="Arial" pitchFamily="34" charset="0"/>
            </a:endParaRPr>
          </a:p>
          <a:p>
            <a:pPr marL="1143000" lvl="0" indent="-1143000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GB" sz="9600" dirty="0" smtClean="0">
                <a:latin typeface="Arial" pitchFamily="34" charset="0"/>
                <a:cs typeface="Arial" pitchFamily="34" charset="0"/>
              </a:rPr>
              <a:t>discusses hearing in terms of perception,</a:t>
            </a:r>
          </a:p>
          <a:p>
            <a:pPr lvl="0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defRPr/>
            </a:pPr>
            <a:r>
              <a:rPr lang="en-GB" sz="9600" dirty="0" smtClean="0">
                <a:latin typeface="Arial" pitchFamily="34" charset="0"/>
                <a:cs typeface="Arial" pitchFamily="34" charset="0"/>
              </a:rPr>
              <a:t>     e.g., similarity-based grouping → ‘streams’</a:t>
            </a:r>
          </a:p>
          <a:p>
            <a:pPr marL="1143000" lvl="0" indent="-1143000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GB" sz="9600" dirty="0" smtClean="0">
                <a:latin typeface="Arial" pitchFamily="34" charset="0"/>
                <a:cs typeface="Arial" pitchFamily="34" charset="0"/>
              </a:rPr>
              <a:t>engaging writing </a:t>
            </a:r>
          </a:p>
          <a:p>
            <a:pPr marL="1143000" lvl="0" indent="-1143000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GB" sz="9600" kern="0" dirty="0" smtClean="0">
                <a:latin typeface="Arial" pitchFamily="34" charset="0"/>
                <a:cs typeface="Arial" pitchFamily="34" charset="0"/>
              </a:rPr>
              <a:t>perceptual ideas (Gestalt psychology) lack rigor</a:t>
            </a:r>
            <a:endParaRPr lang="en-GB" sz="9600" kern="0" dirty="0" smtClean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2016844" y="18672496"/>
            <a:ext cx="30324311" cy="12859200"/>
          </a:xfrm>
          <a:prstGeom prst="rect">
            <a:avLst/>
          </a:prstGeom>
        </p:spPr>
        <p:txBody>
          <a:bodyPr/>
          <a:lstStyle/>
          <a:p>
            <a:pPr lvl="0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r>
              <a:rPr lang="en-GB" sz="96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Handel, S. (2006) Perceptual Coherence</a:t>
            </a:r>
          </a:p>
          <a:p>
            <a:pPr lvl="0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r>
              <a:rPr lang="en-GB" sz="96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(New York, OUP)</a:t>
            </a:r>
            <a:endParaRPr lang="en-GB" sz="9600" dirty="0" smtClean="0">
              <a:latin typeface="Arial" pitchFamily="34" charset="0"/>
              <a:cs typeface="Arial" pitchFamily="34" charset="0"/>
            </a:endParaRPr>
          </a:p>
          <a:p>
            <a:pPr marL="1143000" lvl="0" indent="-1143000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GB" sz="9600" dirty="0" smtClean="0">
                <a:latin typeface="Arial" pitchFamily="34" charset="0"/>
                <a:cs typeface="Arial" pitchFamily="34" charset="0"/>
              </a:rPr>
              <a:t>theory firmer; incorporates statistical ideas</a:t>
            </a:r>
          </a:p>
          <a:p>
            <a:pPr lvl="0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defRPr/>
            </a:pPr>
            <a:r>
              <a:rPr lang="en-GB" sz="9600" dirty="0" smtClean="0">
                <a:latin typeface="Arial" pitchFamily="34" charset="0"/>
                <a:cs typeface="Arial" pitchFamily="34" charset="0"/>
              </a:rPr>
              <a:t>     e.g., image </a:t>
            </a:r>
            <a:r>
              <a:rPr lang="en-GB" sz="9600" dirty="0" err="1" smtClean="0">
                <a:latin typeface="Arial" pitchFamily="34" charset="0"/>
                <a:cs typeface="Arial" pitchFamily="34" charset="0"/>
              </a:rPr>
              <a:t>decorrelation</a:t>
            </a:r>
            <a:r>
              <a:rPr lang="en-GB" sz="9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9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&amp; efficient (sparse) coding</a:t>
            </a:r>
            <a:r>
              <a:rPr lang="en-GB" sz="96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1143000" lvl="0" indent="-1143000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GB" sz="9600" kern="0" dirty="0" smtClean="0">
                <a:latin typeface="Arial" pitchFamily="34" charset="0"/>
                <a:cs typeface="Arial" pitchFamily="34" charset="0"/>
              </a:rPr>
              <a:t>a thoroughgoing multidisciplinary account</a:t>
            </a:r>
          </a:p>
          <a:p>
            <a:pPr marL="1143000" lvl="0" indent="-1143000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GB" sz="96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challenging, but rewarding </a:t>
            </a:r>
            <a:endParaRPr lang="en-GB" sz="9600" kern="0" dirty="0" smtClean="0">
              <a:latin typeface="Arial" pitchFamily="34" charset="0"/>
              <a:cs typeface="Arial" pitchFamily="34" charset="0"/>
            </a:endParaRPr>
          </a:p>
          <a:p>
            <a:pPr lvl="0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defRPr/>
            </a:pPr>
            <a:r>
              <a:rPr lang="en-GB" sz="9600" kern="0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4190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2733948" y="24357036"/>
            <a:ext cx="40254340" cy="9523389"/>
          </a:xfrm>
          <a:prstGeom prst="rect">
            <a:avLst/>
          </a:prstGeom>
        </p:spPr>
        <p:txBody>
          <a:bodyPr/>
          <a:lstStyle/>
          <a:p>
            <a:pPr lvl="0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defRPr/>
            </a:pPr>
            <a:endParaRPr lang="en-GB" sz="8000" dirty="0" smtClean="0">
              <a:latin typeface="Arial" pitchFamily="34" charset="0"/>
              <a:cs typeface="Arial" pitchFamily="34" charset="0"/>
            </a:endParaRPr>
          </a:p>
          <a:p>
            <a:pPr marL="1143000" lvl="0" indent="-1143000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GB" sz="9600" dirty="0" smtClean="0">
                <a:latin typeface="Arial" pitchFamily="34" charset="0"/>
                <a:cs typeface="Arial" pitchFamily="34" charset="0"/>
              </a:rPr>
              <a:t> as with schemas, grouping after constancy does not aid segregation </a:t>
            </a:r>
          </a:p>
          <a:p>
            <a:pPr marL="598488" lvl="0" indent="-598488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buFontTx/>
              <a:buChar char="•"/>
              <a:defRPr/>
            </a:pPr>
            <a:endParaRPr lang="en-GB" sz="8000" dirty="0" smtClean="0">
              <a:latin typeface="Arial" pitchFamily="34" charset="0"/>
              <a:cs typeface="Arial" pitchFamily="34" charset="0"/>
            </a:endParaRPr>
          </a:p>
          <a:p>
            <a:pPr marL="598488" lvl="0" indent="-598488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defRPr/>
            </a:pPr>
            <a:endParaRPr lang="en-GB" sz="8000" dirty="0" smtClean="0">
              <a:latin typeface="Arial" pitchFamily="34" charset="0"/>
              <a:cs typeface="Arial" pitchFamily="34" charset="0"/>
            </a:endParaRPr>
          </a:p>
          <a:p>
            <a:pPr marL="598488" marR="0" lvl="0" indent="-598488" algn="l" defTabSz="3878263" rtl="0" eaLnBrk="0" fontAlgn="base" latinLnBrk="0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endParaRPr kumimoji="0" lang="en-GB" sz="9600" b="0" i="0" u="none" strike="noStrike" kern="0" cap="none" spc="0" normalizeH="0" baseline="0" noProof="0" dirty="0" smtClean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598488" marR="0" lvl="0" indent="-598488" algn="l" defTabSz="3878263" rtl="0" eaLnBrk="0" fontAlgn="base" latinLnBrk="0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endParaRPr kumimoji="0" lang="en-GB" sz="9600" b="0" i="0" u="none" strike="noStrike" kern="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4388884" y="6741218"/>
            <a:ext cx="20127170" cy="12477107"/>
          </a:xfrm>
          <a:prstGeom prst="rect">
            <a:avLst/>
          </a:prstGeom>
        </p:spPr>
        <p:txBody>
          <a:bodyPr/>
          <a:lstStyle/>
          <a:p>
            <a:pPr marL="598488" lvl="0" indent="-598488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buFontTx/>
              <a:buChar char="•"/>
              <a:defRPr/>
            </a:pPr>
            <a:r>
              <a:rPr lang="en-GB" sz="9600" kern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9600" smtClean="0">
                <a:latin typeface="Arial" pitchFamily="34" charset="0"/>
                <a:cs typeface="Arial" pitchFamily="34" charset="0"/>
              </a:rPr>
              <a:t>grouping after constancy</a:t>
            </a:r>
            <a:endParaRPr lang="en-GB" sz="9600" kern="0" smtClean="0">
              <a:latin typeface="Arial" pitchFamily="34" charset="0"/>
              <a:cs typeface="Arial" pitchFamily="34" charset="0"/>
            </a:endParaRPr>
          </a:p>
          <a:p>
            <a:pPr marL="598488" marR="0" lvl="0" indent="-598488" algn="l" defTabSz="3878263" rtl="0" eaLnBrk="0" fontAlgn="base" latinLnBrk="0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endParaRPr lang="en-GB" sz="9600" kern="0" smtClean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  <a:p>
            <a:pPr marL="598488" marR="0" lvl="0" indent="-598488" algn="l" defTabSz="3878263" rtl="0" eaLnBrk="0" fontAlgn="base" latinLnBrk="0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endParaRPr kumimoji="0" lang="en-GB" sz="7200" b="0" i="0" u="none" strike="noStrike" kern="0" cap="none" spc="0" normalizeH="0" baseline="0" noProof="0" dirty="0" smtClean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598488" marR="0" lvl="0" indent="-598488" algn="l" defTabSz="3878263" rtl="0" eaLnBrk="0" fontAlgn="base" latinLnBrk="0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endParaRPr lang="en-GB" sz="7200" kern="0" dirty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  <a:p>
            <a:pPr marL="598488" marR="0" lvl="0" indent="-598488" algn="l" defTabSz="3878263" rtl="0" eaLnBrk="0" fontAlgn="base" latinLnBrk="0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endParaRPr kumimoji="0" lang="en-GB" sz="7200" b="0" i="0" u="none" strike="noStrike" kern="0" cap="none" spc="0" normalizeH="0" baseline="0" noProof="0" dirty="0" smtClean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598488" marR="0" lvl="0" indent="-598488" algn="l" defTabSz="3878263" rtl="0" eaLnBrk="0" fontAlgn="base" latinLnBrk="0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endParaRPr kumimoji="0" lang="en-GB" sz="7200" b="0" i="0" u="none" strike="noStrike" kern="0" cap="none" spc="0" normalizeH="0" baseline="0" noProof="0" dirty="0" smtClean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598488" indent="-598488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buFontTx/>
              <a:buChar char="•"/>
              <a:defRPr/>
            </a:pPr>
            <a:r>
              <a:rPr lang="en-GB" sz="9600" kern="0" smtClean="0">
                <a:latin typeface="Arial" pitchFamily="34" charset="0"/>
                <a:cs typeface="Arial" pitchFamily="34" charset="0"/>
              </a:rPr>
              <a:t> grouping before constancy</a:t>
            </a:r>
            <a:endParaRPr lang="en-GB" sz="9600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01552" y="29822731"/>
            <a:ext cx="36719132" cy="2534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8488" lvl="0" indent="-598488" defTabSz="3878263" eaLnBrk="0" hangingPunct="0">
              <a:lnSpc>
                <a:spcPts val="7700"/>
              </a:lnSpc>
              <a:spcBef>
                <a:spcPts val="4200"/>
              </a:spcBef>
              <a:buClr>
                <a:schemeClr val="tx2"/>
              </a:buClr>
              <a:defRPr/>
            </a:pPr>
            <a:r>
              <a:rPr lang="en-GB" sz="6000" dirty="0" smtClean="0">
                <a:latin typeface="Arial" pitchFamily="34" charset="0"/>
                <a:cs typeface="Arial" pitchFamily="34" charset="0"/>
              </a:rPr>
              <a:t>Palmer, S.E. Brooks, J.L. &amp; Nelson, R. (2003) </a:t>
            </a:r>
          </a:p>
          <a:p>
            <a:pPr marL="598488" lvl="0" indent="-598488" defTabSz="3878263" eaLnBrk="0" hangingPunct="0">
              <a:lnSpc>
                <a:spcPts val="7700"/>
              </a:lnSpc>
              <a:spcBef>
                <a:spcPts val="4200"/>
              </a:spcBef>
              <a:buClr>
                <a:schemeClr val="tx2"/>
              </a:buClr>
              <a:defRPr/>
            </a:pPr>
            <a:r>
              <a:rPr lang="en-GB" sz="6000" i="1" dirty="0" smtClean="0">
                <a:latin typeface="Arial" pitchFamily="34" charset="0"/>
                <a:cs typeface="Arial" pitchFamily="34" charset="0"/>
              </a:rPr>
              <a:t>When does grouping happen</a:t>
            </a:r>
            <a:r>
              <a:rPr lang="en-GB" sz="6000" dirty="0" smtClean="0">
                <a:latin typeface="Arial" pitchFamily="34" charset="0"/>
                <a:cs typeface="Arial" pitchFamily="34" charset="0"/>
              </a:rPr>
              <a:t>? </a:t>
            </a:r>
            <a:r>
              <a:rPr lang="en-GB" sz="6000" dirty="0" err="1" smtClean="0">
                <a:latin typeface="Arial" pitchFamily="34" charset="0"/>
                <a:cs typeface="Arial" pitchFamily="34" charset="0"/>
              </a:rPr>
              <a:t>Acta</a:t>
            </a:r>
            <a:r>
              <a:rPr lang="en-GB" sz="6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6000" dirty="0" err="1" smtClean="0">
                <a:latin typeface="Arial" pitchFamily="34" charset="0"/>
                <a:cs typeface="Arial" pitchFamily="34" charset="0"/>
              </a:rPr>
              <a:t>Psychologia</a:t>
            </a:r>
            <a:r>
              <a:rPr lang="en-GB" sz="6000" dirty="0" smtClean="0">
                <a:latin typeface="Arial" pitchFamily="34" charset="0"/>
                <a:cs typeface="Arial" pitchFamily="34" charset="0"/>
              </a:rPr>
              <a:t>, 114, 311-330</a:t>
            </a:r>
            <a:endParaRPr lang="en-GB" sz="6000" kern="0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4602402" y="16008142"/>
            <a:ext cx="17401773" cy="7335357"/>
            <a:chOff x="9188364" y="8724842"/>
            <a:chExt cx="23487158" cy="9920365"/>
          </a:xfrm>
        </p:grpSpPr>
        <p:pic>
          <p:nvPicPr>
            <p:cNvPr id="1026" name="Picture 2" descr="F:\steering group Dec 2010\shape_files\colorSimilarityDepth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88364" y="8802707"/>
              <a:ext cx="9842500" cy="9842500"/>
            </a:xfrm>
            <a:prstGeom prst="rect">
              <a:avLst/>
            </a:prstGeom>
            <a:noFill/>
          </p:spPr>
        </p:pic>
        <p:pic>
          <p:nvPicPr>
            <p:cNvPr id="1027" name="Picture 3" descr="F:\steering group Dec 2010\shape_files\colorSimilarityUpright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833022" y="8724842"/>
              <a:ext cx="9842500" cy="9842500"/>
            </a:xfrm>
            <a:prstGeom prst="rect">
              <a:avLst/>
            </a:prstGeom>
            <a:noFill/>
          </p:spPr>
        </p:pic>
      </p:grpSp>
      <p:pic>
        <p:nvPicPr>
          <p:cNvPr id="89090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r="50000"/>
          <a:stretch/>
        </p:blipFill>
        <p:spPr bwMode="auto">
          <a:xfrm>
            <a:off x="4140000" y="4266803"/>
            <a:ext cx="8853952" cy="8712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52827"/>
          <a:stretch/>
        </p:blipFill>
        <p:spPr bwMode="auto">
          <a:xfrm>
            <a:off x="13824000" y="4266803"/>
            <a:ext cx="8353346" cy="8712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3762302" y="1836326"/>
            <a:ext cx="35211912" cy="1822119"/>
          </a:xfrm>
          <a:prstGeom prst="rect">
            <a:avLst/>
          </a:prstGeom>
        </p:spPr>
        <p:txBody>
          <a:bodyPr/>
          <a:lstStyle/>
          <a:p>
            <a:pPr lvl="0" algn="ctr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r>
              <a:rPr lang="en-GB" sz="9600" kern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visual-shape constancy and grouping</a:t>
            </a:r>
          </a:p>
          <a:p>
            <a:pPr lvl="0" algn="ctr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endParaRPr lang="en-GB" sz="9600" kern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ocktail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8" t="9377" r="18524"/>
          <a:stretch>
            <a:fillRect/>
          </a:stretch>
        </p:blipFill>
        <p:spPr bwMode="auto">
          <a:xfrm>
            <a:off x="9392400" y="6368400"/>
            <a:ext cx="24004800" cy="23201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762302" y="2516693"/>
            <a:ext cx="35211912" cy="1822119"/>
          </a:xfrm>
          <a:prstGeom prst="rect">
            <a:avLst/>
          </a:prstGeom>
        </p:spPr>
        <p:txBody>
          <a:bodyPr/>
          <a:lstStyle/>
          <a:p>
            <a:pPr lvl="0" algn="ctr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r>
              <a:rPr lang="en-GB" sz="96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constancy seems to be necessary in hearing </a:t>
            </a:r>
          </a:p>
        </p:txBody>
      </p:sp>
      <p:pic>
        <p:nvPicPr>
          <p:cNvPr id="4" name="Picture 4" descr="cocktail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2" t="11461" r="18671"/>
          <a:stretch>
            <a:fillRect/>
          </a:stretch>
        </p:blipFill>
        <p:spPr bwMode="auto">
          <a:xfrm>
            <a:off x="9366814" y="6912000"/>
            <a:ext cx="24002888" cy="22665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442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762302" y="1605633"/>
            <a:ext cx="35211912" cy="1822119"/>
          </a:xfrm>
          <a:prstGeom prst="rect">
            <a:avLst/>
          </a:prstGeom>
        </p:spPr>
        <p:txBody>
          <a:bodyPr/>
          <a:lstStyle/>
          <a:p>
            <a:pPr lvl="0" algn="ctr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r>
              <a:rPr lang="en-GB" sz="96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rooms’ reflection-patterns from their ‘impulse responses’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82533" y="4770860"/>
            <a:ext cx="28588813" cy="828092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1143000" lvl="0" indent="-1143000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buFont typeface="Arial" pitchFamily="34" charset="0"/>
              <a:buChar char="•"/>
              <a:defRPr/>
            </a:pPr>
            <a:r>
              <a:rPr lang="en-GB" sz="96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 effect, these are an impulsive sound,</a:t>
            </a:r>
          </a:p>
          <a:p>
            <a:pPr lvl="0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r>
              <a:rPr lang="en-GB" sz="96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e.g., a brick struck by a hammer,</a:t>
            </a:r>
          </a:p>
          <a:p>
            <a:pPr marL="1143000" lvl="0" indent="-1143000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buFont typeface="Arial" pitchFamily="34" charset="0"/>
              <a:buChar char="•"/>
              <a:defRPr/>
            </a:pPr>
            <a:r>
              <a:rPr lang="en-GB" sz="96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played and recorded in different positions about the room</a:t>
            </a:r>
          </a:p>
          <a:p>
            <a:pPr lvl="0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endParaRPr lang="en-GB" sz="9600" kern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143000" lvl="0" indent="-1143000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buFont typeface="Arial" pitchFamily="34" charset="0"/>
              <a:buChar char="•"/>
              <a:defRPr/>
            </a:pPr>
            <a:r>
              <a:rPr lang="en-GB" sz="96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 human head casts sound ‘shadows’</a:t>
            </a:r>
          </a:p>
          <a:p>
            <a:pPr marL="1143000" lvl="0" indent="-1143000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buFont typeface="Arial" pitchFamily="34" charset="0"/>
              <a:buChar char="•"/>
              <a:defRPr/>
            </a:pPr>
            <a:r>
              <a:rPr lang="en-GB" sz="96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so mannequin heads are used (Photo courtesy A Beeston):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942" y="18147546"/>
            <a:ext cx="20018224" cy="15015737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>
            <a:off x="8409315" y="24429044"/>
            <a:ext cx="7810371" cy="1226370"/>
          </a:xfrm>
          <a:prstGeom prst="straightConnector1">
            <a:avLst/>
          </a:prstGeom>
          <a:solidFill>
            <a:schemeClr val="tx2"/>
          </a:solidFill>
          <a:ln w="539750" cap="flat" cmpd="sng" algn="ctr">
            <a:solidFill>
              <a:srgbClr val="106DB6">
                <a:alpha val="50000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>
            <a:off x="22844422" y="19676516"/>
            <a:ext cx="8640960" cy="4752528"/>
          </a:xfrm>
          <a:prstGeom prst="straightConnector1">
            <a:avLst/>
          </a:prstGeom>
          <a:solidFill>
            <a:schemeClr val="tx2"/>
          </a:solidFill>
          <a:ln w="539750" cap="flat" cmpd="sng" algn="ctr">
            <a:solidFill>
              <a:srgbClr val="106DB6">
                <a:alpha val="50000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1882859" y="23440389"/>
            <a:ext cx="6526456" cy="191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38217" tIns="219109" rIns="438217" bIns="219109">
            <a:spAutoFit/>
          </a:bodyPr>
          <a:lstStyle/>
          <a:p>
            <a:pPr algn="r"/>
            <a:r>
              <a:rPr lang="en-GB" sz="8600" smtClean="0">
                <a:latin typeface="Arial" pitchFamily="34" charset="0"/>
                <a:cs typeface="Arial" pitchFamily="34" charset="0"/>
              </a:rPr>
              <a:t>speaker </a:t>
            </a:r>
            <a:r>
              <a:rPr lang="en-GB" sz="9600" smtClean="0"/>
              <a:t>  </a:t>
            </a:r>
            <a:endParaRPr lang="en-GB" sz="9600"/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31517567" y="18054884"/>
            <a:ext cx="6526456" cy="324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38217" tIns="219109" rIns="438217" bIns="219109">
            <a:spAutoFit/>
          </a:bodyPr>
          <a:lstStyle/>
          <a:p>
            <a:r>
              <a:rPr lang="en-GB" sz="8600" smtClean="0">
                <a:latin typeface="Arial" pitchFamily="34" charset="0"/>
                <a:cs typeface="Arial" pitchFamily="34" charset="0"/>
              </a:rPr>
              <a:t>mike</a:t>
            </a:r>
            <a:endParaRPr lang="en-GB" sz="8600">
              <a:latin typeface="Arial" pitchFamily="34" charset="0"/>
              <a:cs typeface="Arial" pitchFamily="34" charset="0"/>
            </a:endParaRPr>
          </a:p>
          <a:p>
            <a:r>
              <a:rPr lang="en-GB" sz="8600" smtClean="0">
                <a:latin typeface="Arial" pitchFamily="34" charset="0"/>
                <a:cs typeface="Arial" pitchFamily="34" charset="0"/>
              </a:rPr>
              <a:t>(inside) </a:t>
            </a:r>
            <a:r>
              <a:rPr lang="en-GB" sz="9600" smtClean="0"/>
              <a:t>  </a:t>
            </a:r>
            <a:endParaRPr lang="en-GB" sz="9600"/>
          </a:p>
        </p:txBody>
      </p:sp>
    </p:spTree>
    <p:extLst>
      <p:ext uri="{BB962C8B-B14F-4D97-AF65-F5344CB8AC3E}">
        <p14:creationId xmlns:p14="http://schemas.microsoft.com/office/powerpoint/2010/main" val="75525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874608" y="18831511"/>
            <a:ext cx="29470318" cy="9260016"/>
            <a:chOff x="10429663" y="18841437"/>
            <a:chExt cx="14102896" cy="926001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15" t="19907" r="5876" b="19062"/>
            <a:stretch/>
          </p:blipFill>
          <p:spPr>
            <a:xfrm>
              <a:off x="10429663" y="19172461"/>
              <a:ext cx="14102896" cy="892899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466507" y="18841437"/>
              <a:ext cx="479651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4400" smtClean="0"/>
                <a:t>   </a:t>
              </a:r>
              <a:endParaRPr lang="en-GB" sz="440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845114" y="9516061"/>
            <a:ext cx="29499812" cy="8705339"/>
            <a:chOff x="10445901" y="6961257"/>
            <a:chExt cx="14368465" cy="870533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73" t="19852" r="5005" b="20646"/>
            <a:stretch/>
          </p:blipFill>
          <p:spPr>
            <a:xfrm>
              <a:off x="10475395" y="6961257"/>
              <a:ext cx="14338971" cy="870533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0445901" y="6961257"/>
              <a:ext cx="1080120" cy="3539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mtClean="0"/>
                <a:t>   </a:t>
              </a:r>
              <a:endParaRPr lang="en-GB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437270" y="14739690"/>
            <a:ext cx="1446552" cy="9948513"/>
            <a:chOff x="3472448" y="16950698"/>
            <a:chExt cx="1446552" cy="9948513"/>
          </a:xfrm>
        </p:grpSpPr>
        <p:sp>
          <p:nvSpPr>
            <p:cNvPr id="19" name="Line 7"/>
            <p:cNvSpPr>
              <a:spLocks noChangeShapeType="1"/>
            </p:cNvSpPr>
            <p:nvPr/>
          </p:nvSpPr>
          <p:spPr bwMode="auto">
            <a:xfrm rot="16200000">
              <a:off x="2094646" y="19146698"/>
              <a:ext cx="4392000" cy="0"/>
            </a:xfrm>
            <a:prstGeom prst="line">
              <a:avLst/>
            </a:prstGeom>
            <a:noFill/>
            <a:ln w="1714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endParaRPr lang="en-GB"/>
            </a:p>
          </p:txBody>
        </p:sp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 rot="16200000">
              <a:off x="1432889" y="23413101"/>
              <a:ext cx="5525669" cy="1446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8800" smtClean="0"/>
                <a:t>amplitude</a:t>
              </a:r>
              <a:endParaRPr lang="en-GB" sz="880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121146" y="27641990"/>
            <a:ext cx="6465043" cy="2153762"/>
            <a:chOff x="7121146" y="27641990"/>
            <a:chExt cx="6465043" cy="2153762"/>
          </a:xfrm>
        </p:grpSpPr>
        <p:sp>
          <p:nvSpPr>
            <p:cNvPr id="17" name="Text Box 5"/>
            <p:cNvSpPr txBox="1">
              <a:spLocks noChangeArrowheads="1"/>
            </p:cNvSpPr>
            <p:nvPr/>
          </p:nvSpPr>
          <p:spPr bwMode="auto">
            <a:xfrm>
              <a:off x="7121146" y="28349202"/>
              <a:ext cx="6465043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sz="8800" smtClean="0"/>
                <a:t>100 ms</a:t>
              </a:r>
              <a:endParaRPr lang="en-GB" sz="8800"/>
            </a:p>
          </p:txBody>
        </p:sp>
        <p:cxnSp>
          <p:nvCxnSpPr>
            <p:cNvPr id="23" name="Straight Connector 22"/>
            <p:cNvCxnSpPr/>
            <p:nvPr/>
          </p:nvCxnSpPr>
          <p:spPr bwMode="auto">
            <a:xfrm>
              <a:off x="7874608" y="28091527"/>
              <a:ext cx="4896000" cy="0"/>
            </a:xfrm>
            <a:prstGeom prst="line">
              <a:avLst/>
            </a:prstGeom>
            <a:solidFill>
              <a:schemeClr val="tx2"/>
            </a:solidFill>
            <a:ln w="666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 flipV="1">
              <a:off x="7892533" y="27659479"/>
              <a:ext cx="0" cy="432048"/>
            </a:xfrm>
            <a:prstGeom prst="line">
              <a:avLst/>
            </a:prstGeom>
            <a:solidFill>
              <a:schemeClr val="tx2"/>
            </a:solidFill>
            <a:ln w="666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 flipV="1">
              <a:off x="12775548" y="27641990"/>
              <a:ext cx="0" cy="432048"/>
            </a:xfrm>
            <a:prstGeom prst="line">
              <a:avLst/>
            </a:prstGeom>
            <a:solidFill>
              <a:schemeClr val="tx2"/>
            </a:solidFill>
            <a:ln w="666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6" name="Group 25"/>
          <p:cNvGrpSpPr/>
          <p:nvPr/>
        </p:nvGrpSpPr>
        <p:grpSpPr>
          <a:xfrm>
            <a:off x="17975238" y="31013498"/>
            <a:ext cx="8172908" cy="1446550"/>
            <a:chOff x="15715630" y="31069105"/>
            <a:chExt cx="8172908" cy="1446550"/>
          </a:xfrm>
        </p:grpSpPr>
        <p:sp>
          <p:nvSpPr>
            <p:cNvPr id="27" name="Text Box 8"/>
            <p:cNvSpPr txBox="1">
              <a:spLocks noChangeArrowheads="1"/>
            </p:cNvSpPr>
            <p:nvPr/>
          </p:nvSpPr>
          <p:spPr bwMode="auto">
            <a:xfrm>
              <a:off x="15715630" y="31069105"/>
              <a:ext cx="4097562" cy="14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/>
              <a:r>
                <a:rPr lang="en-GB" sz="8800" smtClean="0"/>
                <a:t>time</a:t>
              </a:r>
              <a:endParaRPr lang="en-GB" sz="8800"/>
            </a:p>
          </p:txBody>
        </p:sp>
        <p:sp>
          <p:nvSpPr>
            <p:cNvPr id="28" name="Line 7"/>
            <p:cNvSpPr>
              <a:spLocks noChangeShapeType="1"/>
            </p:cNvSpPr>
            <p:nvPr/>
          </p:nvSpPr>
          <p:spPr bwMode="auto">
            <a:xfrm rot="16200000">
              <a:off x="22268358" y="30172200"/>
              <a:ext cx="0" cy="3240360"/>
            </a:xfrm>
            <a:prstGeom prst="line">
              <a:avLst/>
            </a:prstGeom>
            <a:noFill/>
            <a:ln w="1714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>
              <a:spAutoFit/>
            </a:bodyPr>
            <a:lstStyle/>
            <a:p>
              <a:endParaRPr lang="en-GB"/>
            </a:p>
          </p:txBody>
        </p:sp>
      </p:grp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14641118" y="5760821"/>
            <a:ext cx="757290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GB" sz="9600" smtClean="0">
                <a:solidFill>
                  <a:srgbClr val="009900"/>
                </a:solidFill>
              </a:rPr>
              <a:t>reflections, ‘tail’</a:t>
            </a:r>
            <a:endParaRPr lang="en-GB" sz="9600">
              <a:solidFill>
                <a:srgbClr val="009900"/>
              </a:solidFill>
            </a:endParaRPr>
          </a:p>
        </p:txBody>
      </p:sp>
      <p:sp>
        <p:nvSpPr>
          <p:cNvPr id="30" name="Line 24"/>
          <p:cNvSpPr>
            <a:spLocks noChangeShapeType="1"/>
          </p:cNvSpPr>
          <p:nvPr/>
        </p:nvSpPr>
        <p:spPr bwMode="auto">
          <a:xfrm flipV="1">
            <a:off x="8953908" y="7284315"/>
            <a:ext cx="5234880" cy="5749147"/>
          </a:xfrm>
          <a:prstGeom prst="line">
            <a:avLst/>
          </a:prstGeom>
          <a:noFill/>
          <a:ln w="190500">
            <a:solidFill>
              <a:srgbClr val="0099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GB" sz="9600"/>
          </a:p>
        </p:txBody>
      </p:sp>
      <p:sp>
        <p:nvSpPr>
          <p:cNvPr id="31" name="Line 21"/>
          <p:cNvSpPr>
            <a:spLocks noChangeShapeType="1"/>
          </p:cNvSpPr>
          <p:nvPr/>
        </p:nvSpPr>
        <p:spPr bwMode="auto">
          <a:xfrm flipV="1">
            <a:off x="7961609" y="5755950"/>
            <a:ext cx="0" cy="4212000"/>
          </a:xfrm>
          <a:prstGeom prst="line">
            <a:avLst/>
          </a:prstGeom>
          <a:noFill/>
          <a:ln w="1905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32" name="Text Box 23"/>
          <p:cNvSpPr txBox="1">
            <a:spLocks noChangeArrowheads="1"/>
          </p:cNvSpPr>
          <p:nvPr/>
        </p:nvSpPr>
        <p:spPr bwMode="auto">
          <a:xfrm>
            <a:off x="7121146" y="3955950"/>
            <a:ext cx="816477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9600" smtClean="0">
                <a:solidFill>
                  <a:srgbClr val="FF0000"/>
                </a:solidFill>
              </a:rPr>
              <a:t>direct sound</a:t>
            </a:r>
            <a:endParaRPr lang="en-GB" sz="9600">
              <a:solidFill>
                <a:srgbClr val="FF0000"/>
              </a:solidFill>
            </a:endParaRP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14216473" y="15366030"/>
            <a:ext cx="757290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GB" sz="9600" smtClean="0">
                <a:solidFill>
                  <a:srgbClr val="009900"/>
                </a:solidFill>
              </a:rPr>
              <a:t>longer tail</a:t>
            </a:r>
            <a:endParaRPr lang="en-GB" sz="9600">
              <a:solidFill>
                <a:srgbClr val="009900"/>
              </a:solidFill>
            </a:endParaRPr>
          </a:p>
        </p:txBody>
      </p:sp>
      <p:sp>
        <p:nvSpPr>
          <p:cNvPr id="34" name="Line 24"/>
          <p:cNvSpPr>
            <a:spLocks noChangeShapeType="1"/>
          </p:cNvSpPr>
          <p:nvPr/>
        </p:nvSpPr>
        <p:spPr bwMode="auto">
          <a:xfrm flipV="1">
            <a:off x="12770607" y="16935690"/>
            <a:ext cx="1418181" cy="3348616"/>
          </a:xfrm>
          <a:prstGeom prst="line">
            <a:avLst/>
          </a:prstGeom>
          <a:noFill/>
          <a:ln w="190500">
            <a:solidFill>
              <a:srgbClr val="0099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GB" sz="9600"/>
          </a:p>
        </p:txBody>
      </p:sp>
      <p:sp>
        <p:nvSpPr>
          <p:cNvPr id="35" name="Line 21"/>
          <p:cNvSpPr>
            <a:spLocks noChangeShapeType="1"/>
          </p:cNvSpPr>
          <p:nvPr/>
        </p:nvSpPr>
        <p:spPr bwMode="auto">
          <a:xfrm flipV="1">
            <a:off x="9257609" y="16663950"/>
            <a:ext cx="0" cy="2088000"/>
          </a:xfrm>
          <a:prstGeom prst="line">
            <a:avLst/>
          </a:prstGeom>
          <a:noFill/>
          <a:ln w="19050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36" name="Text Box 23"/>
          <p:cNvSpPr txBox="1">
            <a:spLocks noChangeArrowheads="1"/>
          </p:cNvSpPr>
          <p:nvPr/>
        </p:nvSpPr>
        <p:spPr bwMode="auto">
          <a:xfrm>
            <a:off x="20849609" y="19706366"/>
            <a:ext cx="816477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GB" sz="9600" smtClean="0"/>
              <a:t>far, large</a:t>
            </a:r>
            <a:endParaRPr lang="en-GB" sz="9600"/>
          </a:p>
        </p:txBody>
      </p:sp>
      <p:sp>
        <p:nvSpPr>
          <p:cNvPr id="37" name="Text Box 23"/>
          <p:cNvSpPr txBox="1">
            <a:spLocks noChangeArrowheads="1"/>
          </p:cNvSpPr>
          <p:nvPr/>
        </p:nvSpPr>
        <p:spPr bwMode="auto">
          <a:xfrm>
            <a:off x="20977823" y="10192117"/>
            <a:ext cx="816477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GB" sz="9600" smtClean="0"/>
              <a:t>near, small</a:t>
            </a:r>
            <a:endParaRPr lang="en-GB" sz="9600"/>
          </a:p>
        </p:txBody>
      </p:sp>
      <p:sp>
        <p:nvSpPr>
          <p:cNvPr id="38" name="Line 21"/>
          <p:cNvSpPr>
            <a:spLocks noChangeShapeType="1"/>
          </p:cNvSpPr>
          <p:nvPr/>
        </p:nvSpPr>
        <p:spPr bwMode="auto">
          <a:xfrm flipH="1" flipV="1">
            <a:off x="30630783" y="12364533"/>
            <a:ext cx="2088232" cy="0"/>
          </a:xfrm>
          <a:prstGeom prst="line">
            <a:avLst/>
          </a:prstGeom>
          <a:noFill/>
          <a:ln w="1905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39" name="Line 21"/>
          <p:cNvSpPr>
            <a:spLocks noChangeShapeType="1"/>
          </p:cNvSpPr>
          <p:nvPr/>
        </p:nvSpPr>
        <p:spPr bwMode="auto">
          <a:xfrm flipH="1" flipV="1">
            <a:off x="30630783" y="21847950"/>
            <a:ext cx="2088232" cy="0"/>
          </a:xfrm>
          <a:prstGeom prst="line">
            <a:avLst/>
          </a:prstGeom>
          <a:noFill/>
          <a:ln w="1905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40" name="Line 21"/>
          <p:cNvSpPr>
            <a:spLocks noChangeShapeType="1"/>
          </p:cNvSpPr>
          <p:nvPr/>
        </p:nvSpPr>
        <p:spPr bwMode="auto">
          <a:xfrm rot="10800000" flipH="1" flipV="1">
            <a:off x="34883751" y="12353775"/>
            <a:ext cx="2088232" cy="0"/>
          </a:xfrm>
          <a:prstGeom prst="line">
            <a:avLst/>
          </a:prstGeom>
          <a:noFill/>
          <a:ln w="1905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41" name="Line 21"/>
          <p:cNvSpPr>
            <a:spLocks noChangeShapeType="1"/>
          </p:cNvSpPr>
          <p:nvPr/>
        </p:nvSpPr>
        <p:spPr bwMode="auto">
          <a:xfrm rot="10800000" flipH="1" flipV="1">
            <a:off x="34883751" y="21847950"/>
            <a:ext cx="2088232" cy="0"/>
          </a:xfrm>
          <a:prstGeom prst="line">
            <a:avLst/>
          </a:prstGeom>
          <a:noFill/>
          <a:ln w="1905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GB"/>
          </a:p>
        </p:txBody>
      </p:sp>
      <p:pic>
        <p:nvPicPr>
          <p:cNvPr id="47" name="smallgooliesforward.wav">
            <a:hlinkClick r:id="" action="ppaction://media"/>
          </p:cNvPr>
          <p:cNvPicPr>
            <a:picLocks noRot="1" noChangeAspect="1"/>
          </p:cNvPicPr>
          <p:nvPr>
            <a:wavAudioFile r:embed="rId1" name="smallgooliesforward.wav"/>
          </p:nvPr>
        </p:nvPicPr>
        <p:blipFill>
          <a:blip r:embed="rId9" cstate="print"/>
          <a:stretch>
            <a:fillRect/>
          </a:stretch>
        </p:blipFill>
        <p:spPr>
          <a:xfrm>
            <a:off x="30821609" y="10219950"/>
            <a:ext cx="1440000" cy="1440000"/>
          </a:xfrm>
          <a:prstGeom prst="rect">
            <a:avLst/>
          </a:prstGeom>
        </p:spPr>
      </p:pic>
      <p:pic>
        <p:nvPicPr>
          <p:cNvPr id="48" name="smallgooliesreverse.wav">
            <a:hlinkClick r:id="" action="ppaction://media"/>
          </p:cNvPr>
          <p:cNvPicPr>
            <a:picLocks noRot="1" noChangeAspect="1"/>
          </p:cNvPicPr>
          <p:nvPr>
            <a:wavAudioFile r:embed="rId2" name="smallgooliesreverse.wav"/>
          </p:nvPr>
        </p:nvPicPr>
        <p:blipFill>
          <a:blip r:embed="rId10" cstate="print"/>
          <a:stretch>
            <a:fillRect/>
          </a:stretch>
        </p:blipFill>
        <p:spPr>
          <a:xfrm>
            <a:off x="35465609" y="10219950"/>
            <a:ext cx="1440000" cy="1440000"/>
          </a:xfrm>
          <a:prstGeom prst="rect">
            <a:avLst/>
          </a:prstGeom>
        </p:spPr>
      </p:pic>
      <p:pic>
        <p:nvPicPr>
          <p:cNvPr id="49" name="largegooliesforward.wav">
            <a:hlinkClick r:id="" action="ppaction://media"/>
          </p:cNvPr>
          <p:cNvPicPr>
            <a:picLocks noRot="1" noChangeAspect="1"/>
          </p:cNvPicPr>
          <p:nvPr>
            <a:wavAudioFile r:embed="rId3" name="largegooliesforward.wav"/>
          </p:nvPr>
        </p:nvPicPr>
        <p:blipFill>
          <a:blip r:embed="rId9" cstate="print"/>
          <a:stretch>
            <a:fillRect/>
          </a:stretch>
        </p:blipFill>
        <p:spPr>
          <a:xfrm>
            <a:off x="30821609" y="19795950"/>
            <a:ext cx="1440000" cy="1440000"/>
          </a:xfrm>
          <a:prstGeom prst="rect">
            <a:avLst/>
          </a:prstGeom>
        </p:spPr>
      </p:pic>
      <p:pic>
        <p:nvPicPr>
          <p:cNvPr id="50" name="largegooliesreverse.wav">
            <a:hlinkClick r:id="" action="ppaction://media"/>
          </p:cNvPr>
          <p:cNvPicPr>
            <a:picLocks noRot="1" noChangeAspect="1"/>
          </p:cNvPicPr>
          <p:nvPr>
            <a:wavAudioFile r:embed="rId4" name="largegooliesreverse.wav"/>
          </p:nvPr>
        </p:nvPicPr>
        <p:blipFill>
          <a:blip r:embed="rId9" cstate="print"/>
          <a:stretch>
            <a:fillRect/>
          </a:stretch>
        </p:blipFill>
        <p:spPr>
          <a:xfrm>
            <a:off x="35465609" y="19795950"/>
            <a:ext cx="1440000" cy="1440000"/>
          </a:xfrm>
          <a:prstGeom prst="rect">
            <a:avLst/>
          </a:prstGeom>
        </p:spPr>
      </p:pic>
      <p:sp>
        <p:nvSpPr>
          <p:cNvPr id="42" name="Rectangle 3"/>
          <p:cNvSpPr txBox="1">
            <a:spLocks noChangeArrowheads="1"/>
          </p:cNvSpPr>
          <p:nvPr/>
        </p:nvSpPr>
        <p:spPr>
          <a:xfrm>
            <a:off x="3759076" y="1795356"/>
            <a:ext cx="35211912" cy="1822119"/>
          </a:xfrm>
          <a:prstGeom prst="rect">
            <a:avLst/>
          </a:prstGeom>
        </p:spPr>
        <p:txBody>
          <a:bodyPr/>
          <a:lstStyle/>
          <a:p>
            <a:pPr lvl="0" algn="ctr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r>
              <a:rPr lang="en-GB" sz="96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room impulse responses (from Reading Auditory Lab.)</a:t>
            </a:r>
          </a:p>
        </p:txBody>
      </p:sp>
    </p:spTree>
    <p:extLst>
      <p:ext uri="{BB962C8B-B14F-4D97-AF65-F5344CB8AC3E}">
        <p14:creationId xmlns:p14="http://schemas.microsoft.com/office/powerpoint/2010/main" val="212818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>
                <p:cTn id="9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>
                <p:cTn id="9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>
                <p:cTn id="9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29" grpId="0"/>
      <p:bldP spid="30" grpId="0" animBg="1"/>
      <p:bldP spid="31" grpId="0" animBg="1"/>
      <p:bldP spid="32" grpId="0"/>
      <p:bldP spid="33" grpId="0"/>
      <p:bldP spid="34" grpId="0" animBg="1"/>
      <p:bldP spid="35" grpId="0" animBg="1"/>
      <p:bldP spid="36" grpId="0"/>
      <p:bldP spid="37" grpId="1"/>
      <p:bldP spid="38" grpId="0" animBg="1"/>
      <p:bldP spid="39" grpId="0" animBg="1"/>
      <p:bldP spid="40" grpId="0" animBg="1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759076" y="1795356"/>
            <a:ext cx="35211912" cy="1822119"/>
          </a:xfrm>
          <a:prstGeom prst="rect">
            <a:avLst/>
          </a:prstGeom>
        </p:spPr>
        <p:txBody>
          <a:bodyPr/>
          <a:lstStyle/>
          <a:p>
            <a:pPr lvl="0" algn="ctr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r>
              <a:rPr lang="en-GB" sz="96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effects of ‘tails’ at ends of sounds</a:t>
            </a:r>
          </a:p>
        </p:txBody>
      </p:sp>
      <p:sp>
        <p:nvSpPr>
          <p:cNvPr id="3" name="Rectangle 2"/>
          <p:cNvSpPr/>
          <p:nvPr/>
        </p:nvSpPr>
        <p:spPr>
          <a:xfrm>
            <a:off x="4609910" y="7435156"/>
            <a:ext cx="33515817" cy="16417824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1143000" lvl="0" indent="-1143000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buFont typeface="Arial" pitchFamily="34" charset="0"/>
              <a:buChar char="•"/>
              <a:defRPr/>
            </a:pPr>
            <a:r>
              <a:rPr lang="en-GB" sz="96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GB" sz="96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esemble effects of lighting conditions in some respects:</a:t>
            </a:r>
          </a:p>
          <a:p>
            <a:pPr lvl="0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r>
              <a:rPr lang="en-GB" sz="96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- </a:t>
            </a:r>
            <a:r>
              <a:rPr lang="en-GB" sz="96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96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 contribution of tails tends to be ignored when listeners </a:t>
            </a:r>
          </a:p>
          <a:p>
            <a:pPr lvl="0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r>
              <a:rPr lang="en-GB" sz="96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96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judge </a:t>
            </a:r>
            <a:r>
              <a:rPr lang="en-GB" sz="96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sounds</a:t>
            </a:r>
            <a:r>
              <a:rPr lang="en-GB" sz="96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’ loudness in rooms (Andrew </a:t>
            </a:r>
            <a:r>
              <a:rPr lang="en-GB" sz="9600" kern="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Raimond’s</a:t>
            </a:r>
            <a:r>
              <a:rPr lang="en-GB" sz="96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work)</a:t>
            </a:r>
          </a:p>
          <a:p>
            <a:pPr lvl="0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r>
              <a:rPr lang="en-GB" sz="96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96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-  cues from tails tend to be ignored in perceptual selection</a:t>
            </a:r>
          </a:p>
          <a:p>
            <a:pPr lvl="0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r>
              <a:rPr lang="en-GB" sz="96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96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among messages heard in rooms (Simon Makin’s work)</a:t>
            </a:r>
          </a:p>
          <a:p>
            <a:pPr lvl="0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endParaRPr lang="en-GB" sz="9600" kern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143000" lvl="0" indent="-1143000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buFont typeface="Arial" pitchFamily="34" charset="0"/>
              <a:buChar char="•"/>
              <a:defRPr/>
            </a:pPr>
            <a:r>
              <a:rPr lang="en-GB" sz="96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but are tails taken into account in speech </a:t>
            </a:r>
            <a:r>
              <a:rPr lang="en-GB" sz="96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perception,</a:t>
            </a:r>
            <a:endParaRPr lang="en-GB" sz="9600" kern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0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r>
              <a:rPr lang="en-GB" sz="96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96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so that they give constancy effects?</a:t>
            </a:r>
          </a:p>
        </p:txBody>
      </p:sp>
    </p:spTree>
    <p:extLst>
      <p:ext uri="{BB962C8B-B14F-4D97-AF65-F5344CB8AC3E}">
        <p14:creationId xmlns:p14="http://schemas.microsoft.com/office/powerpoint/2010/main" val="205688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0" descr="slayspl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6" t="49981"/>
          <a:stretch>
            <a:fillRect/>
          </a:stretch>
        </p:blipFill>
        <p:spPr bwMode="auto">
          <a:xfrm>
            <a:off x="19046808" y="17654592"/>
            <a:ext cx="13368867" cy="1214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slayspl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02"/>
          <a:stretch>
            <a:fillRect/>
          </a:stretch>
        </p:blipFill>
        <p:spPr bwMode="auto">
          <a:xfrm>
            <a:off x="9162904" y="5522076"/>
            <a:ext cx="23252771" cy="1191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8688298" y="17726030"/>
            <a:ext cx="8740896" cy="12141773"/>
            <a:chOff x="8688298" y="17726030"/>
            <a:chExt cx="8740896" cy="12141773"/>
          </a:xfrm>
        </p:grpSpPr>
        <p:pic>
          <p:nvPicPr>
            <p:cNvPr id="25" name="Picture 10" descr="slaysplay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81" r="62409"/>
            <a:stretch>
              <a:fillRect/>
            </a:stretch>
          </p:blipFill>
          <p:spPr bwMode="auto">
            <a:xfrm>
              <a:off x="8688298" y="17726030"/>
              <a:ext cx="8740896" cy="12141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13"/>
            <p:cNvSpPr txBox="1">
              <a:spLocks noChangeArrowheads="1"/>
            </p:cNvSpPr>
            <p:nvPr/>
          </p:nvSpPr>
          <p:spPr bwMode="auto">
            <a:xfrm>
              <a:off x="10656000" y="27971461"/>
              <a:ext cx="4221027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9600" smtClean="0"/>
                <a:t>500 ms</a:t>
              </a:r>
              <a:endParaRPr lang="en-GB" sz="960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634510" y="12150550"/>
            <a:ext cx="1569660" cy="8338806"/>
            <a:chOff x="2696429" y="15941180"/>
            <a:chExt cx="1569660" cy="8338806"/>
          </a:xfrm>
        </p:grpSpPr>
        <p:sp>
          <p:nvSpPr>
            <p:cNvPr id="11" name="Line 14"/>
            <p:cNvSpPr>
              <a:spLocks noChangeShapeType="1"/>
            </p:cNvSpPr>
            <p:nvPr/>
          </p:nvSpPr>
          <p:spPr bwMode="auto">
            <a:xfrm rot="16200000">
              <a:off x="2471139" y="17021180"/>
              <a:ext cx="2160000" cy="0"/>
            </a:xfrm>
            <a:prstGeom prst="line">
              <a:avLst/>
            </a:prstGeom>
            <a:noFill/>
            <a:ln w="1778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GB" sz="9600"/>
            </a:p>
          </p:txBody>
        </p:sp>
        <p:sp>
          <p:nvSpPr>
            <p:cNvPr id="12" name="Text Box 15"/>
            <p:cNvSpPr txBox="1">
              <a:spLocks noChangeArrowheads="1"/>
            </p:cNvSpPr>
            <p:nvPr/>
          </p:nvSpPr>
          <p:spPr bwMode="auto">
            <a:xfrm rot="16200000">
              <a:off x="719926" y="20733823"/>
              <a:ext cx="5522666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9600" smtClean="0"/>
                <a:t>amplitude</a:t>
              </a:r>
              <a:endParaRPr lang="en-GB" sz="960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8278665" y="30025511"/>
            <a:ext cx="5307809" cy="1569660"/>
            <a:chOff x="18278665" y="30025511"/>
            <a:chExt cx="5307809" cy="1569660"/>
          </a:xfrm>
        </p:grpSpPr>
        <p:sp>
          <p:nvSpPr>
            <p:cNvPr id="13" name="Line 16"/>
            <p:cNvSpPr>
              <a:spLocks noChangeShapeType="1"/>
            </p:cNvSpPr>
            <p:nvPr/>
          </p:nvSpPr>
          <p:spPr bwMode="auto">
            <a:xfrm>
              <a:off x="21426474" y="30810341"/>
              <a:ext cx="2160000" cy="0"/>
            </a:xfrm>
            <a:prstGeom prst="line">
              <a:avLst/>
            </a:prstGeom>
            <a:noFill/>
            <a:ln w="1778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GB" sz="9600"/>
            </a:p>
          </p:txBody>
        </p:sp>
        <p:sp>
          <p:nvSpPr>
            <p:cNvPr id="14" name="Text Box 17"/>
            <p:cNvSpPr txBox="1">
              <a:spLocks noChangeArrowheads="1"/>
            </p:cNvSpPr>
            <p:nvPr/>
          </p:nvSpPr>
          <p:spPr bwMode="auto">
            <a:xfrm>
              <a:off x="18278665" y="30025511"/>
              <a:ext cx="2510624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sz="9600" smtClean="0"/>
                <a:t>time</a:t>
              </a:r>
              <a:endParaRPr lang="en-GB" sz="9600"/>
            </a:p>
          </p:txBody>
        </p:sp>
      </p:grp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13794229" y="7627452"/>
            <a:ext cx="718170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9600" smtClean="0"/>
              <a:t>“slay” near</a:t>
            </a:r>
            <a:endParaRPr lang="en-GB" sz="9600"/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24317341" y="7703514"/>
            <a:ext cx="809833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9600" smtClean="0"/>
              <a:t>“splay” near</a:t>
            </a:r>
            <a:endParaRPr lang="en-GB" sz="9600"/>
          </a:p>
        </p:txBody>
      </p:sp>
      <p:sp>
        <p:nvSpPr>
          <p:cNvPr id="17" name="Line 21"/>
          <p:cNvSpPr>
            <a:spLocks noChangeShapeType="1"/>
          </p:cNvSpPr>
          <p:nvPr/>
        </p:nvSpPr>
        <p:spPr bwMode="auto">
          <a:xfrm flipV="1">
            <a:off x="23509957" y="19104952"/>
            <a:ext cx="0" cy="1404000"/>
          </a:xfrm>
          <a:prstGeom prst="line">
            <a:avLst/>
          </a:prstGeom>
          <a:noFill/>
          <a:ln w="190500">
            <a:solidFill>
              <a:srgbClr val="0099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GB" sz="9600"/>
          </a:p>
        </p:txBody>
      </p:sp>
      <p:sp>
        <p:nvSpPr>
          <p:cNvPr id="18" name="Text Box 22"/>
          <p:cNvSpPr txBox="1">
            <a:spLocks noChangeArrowheads="1"/>
          </p:cNvSpPr>
          <p:nvPr/>
        </p:nvSpPr>
        <p:spPr bwMode="auto">
          <a:xfrm>
            <a:off x="15928924" y="17187660"/>
            <a:ext cx="76575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GB" sz="9600" smtClean="0">
                <a:solidFill>
                  <a:srgbClr val="009900"/>
                </a:solidFill>
              </a:rPr>
              <a:t>tail, from [s]</a:t>
            </a:r>
            <a:endParaRPr lang="en-GB" sz="9600">
              <a:solidFill>
                <a:srgbClr val="009900"/>
              </a:solidFill>
            </a:endParaRP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25458740" y="16943193"/>
            <a:ext cx="809833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9600" smtClean="0"/>
              <a:t>“splay” far</a:t>
            </a:r>
            <a:endParaRPr lang="en-GB" sz="9600"/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>
          <a:xfrm>
            <a:off x="3762302" y="2516693"/>
            <a:ext cx="35211912" cy="1822119"/>
          </a:xfrm>
          <a:prstGeom prst="rect">
            <a:avLst/>
          </a:prstGeom>
        </p:spPr>
        <p:txBody>
          <a:bodyPr/>
          <a:lstStyle/>
          <a:p>
            <a:pPr lvl="0" algn="ctr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r>
              <a:rPr lang="en-GB" sz="9600" kern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constancy of phonetic perception seems to be effective</a:t>
            </a:r>
          </a:p>
        </p:txBody>
      </p:sp>
    </p:spTree>
    <p:extLst>
      <p:ext uri="{BB962C8B-B14F-4D97-AF65-F5344CB8AC3E}">
        <p14:creationId xmlns:p14="http://schemas.microsoft.com/office/powerpoint/2010/main" val="357208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 animBg="1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224000" y="4637515"/>
            <a:ext cx="44121546" cy="31936010"/>
          </a:xfrm>
          <a:prstGeom prst="rect">
            <a:avLst/>
          </a:prstGeom>
        </p:spPr>
        <p:txBody>
          <a:bodyPr/>
          <a:lstStyle/>
          <a:p>
            <a:pPr marL="598488" marR="0" lvl="0" indent="-598488" algn="l" defTabSz="3878263" rtl="0" eaLnBrk="0" fontAlgn="base" latinLnBrk="0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r>
              <a:rPr kumimoji="0" lang="en-GB" sz="9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distinguished by </a:t>
            </a:r>
            <a:r>
              <a:rPr kumimoji="0" lang="en-GB" sz="9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the </a:t>
            </a:r>
            <a:r>
              <a:rPr lang="en-GB" sz="9600" kern="0" dirty="0" smtClean="0">
                <a:latin typeface="Arial" pitchFamily="34" charset="0"/>
                <a:cs typeface="Arial" pitchFamily="34" charset="0"/>
              </a:rPr>
              <a:t>gap in ‘stir’ before voicing onset</a:t>
            </a:r>
          </a:p>
          <a:p>
            <a:pPr marL="598488" lvl="0" indent="-598488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buFontTx/>
              <a:buChar char="•"/>
              <a:defRPr/>
            </a:pPr>
            <a:r>
              <a:rPr kumimoji="0" lang="en-GB" sz="9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</a:t>
            </a:r>
            <a:r>
              <a:rPr kumimoji="0" lang="en-GB" sz="9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11-step continuum </a:t>
            </a:r>
          </a:p>
          <a:p>
            <a:pPr marL="598488" marR="0" lvl="0" indent="-598488" algn="l" defTabSz="3878263" rtl="0" eaLnBrk="0" fontAlgn="base" latinLnBrk="0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kumimoji="0" lang="en-GB" sz="9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end-point ‘stir’ (step 10) </a:t>
            </a:r>
          </a:p>
          <a:p>
            <a:pPr marL="598488" marR="0" lvl="0" indent="-598488" algn="l" defTabSz="3878263" rtl="0" eaLnBrk="0" fontAlgn="base" latinLnBrk="0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kumimoji="0" lang="en-GB" sz="9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from </a:t>
            </a:r>
            <a:r>
              <a:rPr kumimoji="0" lang="en-GB" sz="9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amplitude modulation </a:t>
            </a:r>
            <a:r>
              <a:rPr kumimoji="0" lang="en-GB" sz="9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of other end-point, ‘sir’ (step 0)</a:t>
            </a:r>
          </a:p>
          <a:p>
            <a:pPr marL="598488" marR="0" lvl="0" indent="-598488" algn="l" defTabSz="3878263" rtl="0" eaLnBrk="0" fontAlgn="base" latinLnBrk="0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r>
              <a:rPr kumimoji="0" lang="en-GB" sz="96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prominent effect of this AM is the gap</a:t>
            </a:r>
          </a:p>
          <a:p>
            <a:pPr marL="598488" marR="0" lvl="0" indent="-598488" algn="l" defTabSz="3878263" rtl="0" eaLnBrk="0" fontAlgn="base" latinLnBrk="0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endParaRPr lang="en-GB" sz="9600" kern="0" dirty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  <a:p>
            <a:pPr marL="598488" marR="0" lvl="0" indent="-598488" algn="l" defTabSz="3878263" rtl="0" eaLnBrk="0" fontAlgn="base" latinLnBrk="0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endParaRPr kumimoji="0" lang="en-GB" sz="9600" b="0" i="0" u="none" strike="noStrike" kern="0" cap="none" spc="0" normalizeH="0" baseline="0" noProof="0" dirty="0" smtClean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598488" marR="0" lvl="0" indent="-598488" algn="l" defTabSz="3878263" rtl="0" eaLnBrk="0" fontAlgn="base" latinLnBrk="0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endParaRPr kumimoji="0" lang="en-GB" sz="9600" b="0" i="0" u="none" strike="noStrike" kern="0" cap="none" spc="0" normalizeH="0" baseline="0" noProof="0" dirty="0" smtClean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598488" marR="0" lvl="0" indent="-598488" algn="l" defTabSz="3878263" rtl="0" eaLnBrk="0" fontAlgn="base" latinLnBrk="0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endParaRPr kumimoji="0" lang="en-GB" sz="9600" b="0" i="0" u="none" strike="noStrike" kern="0" cap="none" spc="0" normalizeH="0" baseline="0" noProof="0" dirty="0" smtClean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598488" marR="0" lvl="0" indent="-598488" algn="l" defTabSz="3878263" rtl="0" eaLnBrk="0" fontAlgn="base" latinLnBrk="0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endParaRPr kumimoji="0" lang="en-GB" sz="9600" b="0" i="0" u="none" strike="noStrike" kern="0" cap="none" spc="0" normalizeH="0" baseline="0" noProof="0" dirty="0" smtClean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598488" marR="0" lvl="0" indent="-598488" algn="l" defTabSz="3878263" rtl="0" eaLnBrk="0" fontAlgn="base" latinLnBrk="0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endParaRPr kumimoji="0" lang="en-GB" sz="9600" b="0" i="0" u="none" strike="noStrike" kern="0" cap="none" spc="0" normalizeH="0" baseline="0" noProof="0" dirty="0" smtClean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598488" marR="0" lvl="0" indent="-598488" algn="l" defTabSz="3878263" rtl="0" eaLnBrk="0" fontAlgn="base" latinLnBrk="0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endParaRPr kumimoji="0" lang="en-GB" sz="9600" b="0" i="0" u="none" strike="noStrike" kern="0" cap="none" spc="0" normalizeH="0" baseline="0" noProof="0" dirty="0" smtClean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598488" marR="0" lvl="0" indent="-598488" algn="l" defTabSz="3878263" rtl="0" eaLnBrk="0" fontAlgn="base" latinLnBrk="0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r>
              <a:rPr kumimoji="0" lang="en-GB" sz="9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intermediate steps,</a:t>
            </a:r>
            <a:r>
              <a:rPr kumimoji="0" lang="en-GB" sz="9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1-9, by varying modulation depth</a:t>
            </a:r>
          </a:p>
          <a:p>
            <a:pPr marL="598488" marR="0" lvl="0" indent="-598488" algn="l" defTabSz="3878263" rtl="0" eaLnBrk="0" fontAlgn="base" latinLnBrk="0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endParaRPr kumimoji="0" lang="en-GB" sz="9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598488" marR="0" lvl="0" indent="-598488" algn="l" defTabSz="3878263" rtl="0" eaLnBrk="0" fontAlgn="base" latinLnBrk="0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endParaRPr kumimoji="0" lang="en-GB" sz="9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98488" marR="0" lvl="0" indent="-598488" algn="l" defTabSz="3878263" rtl="0" eaLnBrk="0" fontAlgn="base" latinLnBrk="0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endParaRPr kumimoji="0" lang="en-GB" sz="9600" b="0" i="0" u="none" strike="noStrike" kern="0" cap="none" spc="0" normalizeH="0" baseline="0" noProof="0" dirty="0" smtClean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598488" marR="0" lvl="0" indent="-598488" algn="l" defTabSz="3878263" rtl="0" eaLnBrk="0" fontAlgn="base" latinLnBrk="0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endParaRPr kumimoji="0" lang="en-GB" sz="9600" b="0" i="0" u="none" strike="noStrike" kern="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5" name="Picture 56" descr="stirtif.tif"/>
          <p:cNvPicPr>
            <a:picLocks noChangeAspect="1"/>
          </p:cNvPicPr>
          <p:nvPr/>
        </p:nvPicPr>
        <p:blipFill>
          <a:blip r:embed="rId6" cstate="print"/>
          <a:srcRect b="14763"/>
          <a:stretch>
            <a:fillRect/>
          </a:stretch>
        </p:blipFill>
        <p:spPr bwMode="auto">
          <a:xfrm>
            <a:off x="27998431" y="18758105"/>
            <a:ext cx="10311308" cy="450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55" descr="sirtif.tif"/>
          <p:cNvPicPr>
            <a:picLocks noChangeAspect="1"/>
          </p:cNvPicPr>
          <p:nvPr/>
        </p:nvPicPr>
        <p:blipFill>
          <a:blip r:embed="rId7" cstate="print"/>
          <a:srcRect b="67678"/>
          <a:stretch>
            <a:fillRect/>
          </a:stretch>
        </p:blipFill>
        <p:spPr bwMode="auto">
          <a:xfrm>
            <a:off x="5141547" y="16686403"/>
            <a:ext cx="10296988" cy="2395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5" descr="sirtif.tif"/>
          <p:cNvPicPr>
            <a:picLocks noChangeAspect="1"/>
          </p:cNvPicPr>
          <p:nvPr/>
        </p:nvPicPr>
        <p:blipFill>
          <a:blip r:embed="rId7" cstate="print"/>
          <a:srcRect t="31568" b="10541"/>
          <a:stretch>
            <a:fillRect/>
          </a:stretch>
        </p:blipFill>
        <p:spPr bwMode="auto">
          <a:xfrm>
            <a:off x="4995395" y="19081670"/>
            <a:ext cx="10296988" cy="429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" name="Group 40"/>
          <p:cNvGrpSpPr/>
          <p:nvPr/>
        </p:nvGrpSpPr>
        <p:grpSpPr>
          <a:xfrm>
            <a:off x="3566635" y="23647125"/>
            <a:ext cx="6711210" cy="2382019"/>
            <a:chOff x="3616200" y="25565978"/>
            <a:chExt cx="6711210" cy="2382019"/>
          </a:xfrm>
        </p:grpSpPr>
        <p:grpSp>
          <p:nvGrpSpPr>
            <p:cNvPr id="29" name="Group 121"/>
            <p:cNvGrpSpPr>
              <a:grpSpLocks/>
            </p:cNvGrpSpPr>
            <p:nvPr/>
          </p:nvGrpSpPr>
          <p:grpSpPr bwMode="auto">
            <a:xfrm>
              <a:off x="5150125" y="25565978"/>
              <a:ext cx="3620847" cy="390838"/>
              <a:chOff x="2214000" y="17244000"/>
              <a:chExt cx="731756" cy="145588"/>
            </a:xfrm>
          </p:grpSpPr>
          <p:grpSp>
            <p:nvGrpSpPr>
              <p:cNvPr id="31" name="Group 22"/>
              <p:cNvGrpSpPr>
                <a:grpSpLocks/>
              </p:cNvGrpSpPr>
              <p:nvPr/>
            </p:nvGrpSpPr>
            <p:grpSpPr bwMode="auto">
              <a:xfrm>
                <a:off x="2220406" y="17244000"/>
                <a:ext cx="721588" cy="144000"/>
                <a:chOff x="2220406" y="16783061"/>
                <a:chExt cx="721588" cy="144000"/>
              </a:xfrm>
            </p:grpSpPr>
            <p:cxnSp>
              <p:nvCxnSpPr>
                <p:cNvPr id="33" name="Straight Connector 21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49200" y="16854267"/>
                  <a:ext cx="144000" cy="1588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34" name="Straight Connector 219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869200" y="16854267"/>
                  <a:ext cx="144000" cy="1588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cxnSp>
            <p:nvCxnSpPr>
              <p:cNvPr id="32" name="Straight Connector 217"/>
              <p:cNvCxnSpPr>
                <a:cxnSpLocks noChangeShapeType="1"/>
              </p:cNvCxnSpPr>
              <p:nvPr/>
            </p:nvCxnSpPr>
            <p:spPr bwMode="auto">
              <a:xfrm>
                <a:off x="2214000" y="17388000"/>
                <a:ext cx="731756" cy="1588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3616200" y="26320560"/>
              <a:ext cx="6711210" cy="1627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38217" tIns="219109" rIns="438217" bIns="219109">
              <a:spAutoFit/>
            </a:bodyPr>
            <a:lstStyle/>
            <a:p>
              <a:pPr algn="ctr"/>
              <a:r>
                <a:rPr lang="en-US" sz="7700" dirty="0" smtClean="0">
                  <a:latin typeface="Arial" pitchFamily="34" charset="0"/>
                  <a:cs typeface="Arial" pitchFamily="34" charset="0"/>
                </a:rPr>
                <a:t>200 ms</a:t>
              </a:r>
              <a:endParaRPr lang="en-GB" sz="77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12996451" y="22934687"/>
            <a:ext cx="6072230" cy="176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38217" tIns="219109" rIns="438217" bIns="219109">
            <a:spAutoFit/>
          </a:bodyPr>
          <a:lstStyle/>
          <a:p>
            <a:r>
              <a:rPr lang="en-US" sz="8600" dirty="0">
                <a:latin typeface="Arial" pitchFamily="34" charset="0"/>
                <a:cs typeface="Arial" pitchFamily="34" charset="0"/>
              </a:rPr>
              <a:t>step 0</a:t>
            </a:r>
            <a:endParaRPr lang="en-GB" sz="8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4639525" y="21544187"/>
            <a:ext cx="5665912" cy="176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38217" tIns="219109" rIns="438217" bIns="219109">
            <a:spAutoFit/>
          </a:bodyPr>
          <a:lstStyle/>
          <a:p>
            <a:r>
              <a:rPr lang="en-US" sz="8600" dirty="0">
                <a:latin typeface="Arial" pitchFamily="34" charset="0"/>
                <a:cs typeface="Arial" pitchFamily="34" charset="0"/>
              </a:rPr>
              <a:t>‘sir’</a:t>
            </a:r>
            <a:endParaRPr lang="en-GB" sz="8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37728708" y="21758501"/>
            <a:ext cx="5030252" cy="176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38217" tIns="219109" rIns="438217" bIns="219109">
            <a:spAutoFit/>
          </a:bodyPr>
          <a:lstStyle/>
          <a:p>
            <a:r>
              <a:rPr lang="en-US" sz="8600" dirty="0">
                <a:latin typeface="Arial" pitchFamily="34" charset="0"/>
                <a:cs typeface="Arial" pitchFamily="34" charset="0"/>
              </a:rPr>
              <a:t>‘stir’</a:t>
            </a:r>
            <a:endParaRPr lang="en-GB" sz="8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18"/>
          <p:cNvSpPr>
            <a:spLocks noChangeArrowheads="1"/>
          </p:cNvSpPr>
          <p:nvPr/>
        </p:nvSpPr>
        <p:spPr bwMode="auto">
          <a:xfrm>
            <a:off x="36330359" y="23222687"/>
            <a:ext cx="6428601" cy="176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38217" tIns="219109" rIns="438217" bIns="219109">
            <a:spAutoFit/>
          </a:bodyPr>
          <a:lstStyle/>
          <a:p>
            <a:r>
              <a:rPr lang="en-US" sz="8600" dirty="0">
                <a:latin typeface="Arial" pitchFamily="34" charset="0"/>
                <a:cs typeface="Arial" pitchFamily="34" charset="0"/>
              </a:rPr>
              <a:t>step 10</a:t>
            </a:r>
            <a:endParaRPr lang="en-GB" sz="8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10138931" y="15829147"/>
            <a:ext cx="7429552" cy="191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38217" tIns="219109" rIns="438217" bIns="219109">
            <a:spAutoFit/>
          </a:bodyPr>
          <a:lstStyle/>
          <a:p>
            <a:pPr>
              <a:defRPr/>
            </a:pPr>
            <a:r>
              <a:rPr lang="en-US" sz="96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AM function</a:t>
            </a:r>
            <a:endParaRPr lang="en-GB" sz="96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Group 58"/>
          <p:cNvGrpSpPr/>
          <p:nvPr/>
        </p:nvGrpSpPr>
        <p:grpSpPr>
          <a:xfrm>
            <a:off x="14782401" y="25973343"/>
            <a:ext cx="5968391" cy="1919825"/>
            <a:chOff x="15903536" y="25655648"/>
            <a:chExt cx="5968391" cy="1919825"/>
          </a:xfrm>
        </p:grpSpPr>
        <p:cxnSp>
          <p:nvCxnSpPr>
            <p:cNvPr id="20" name="Straight Arrow Connector 31"/>
            <p:cNvCxnSpPr>
              <a:cxnSpLocks noChangeShapeType="1"/>
            </p:cNvCxnSpPr>
            <p:nvPr/>
          </p:nvCxnSpPr>
          <p:spPr bwMode="auto">
            <a:xfrm>
              <a:off x="19618312" y="26727218"/>
              <a:ext cx="2253615" cy="56"/>
            </a:xfrm>
            <a:prstGeom prst="straightConnector1">
              <a:avLst/>
            </a:prstGeom>
            <a:noFill/>
            <a:ln w="1143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>
              <a:off x="15903536" y="25655648"/>
              <a:ext cx="4863755" cy="1919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38217" tIns="219109" rIns="438217" bIns="219109">
              <a:spAutoFit/>
            </a:bodyPr>
            <a:lstStyle/>
            <a:p>
              <a:r>
                <a:rPr lang="en-GB" sz="8600" dirty="0">
                  <a:latin typeface="Arial" pitchFamily="34" charset="0"/>
                  <a:cs typeface="Arial" pitchFamily="34" charset="0"/>
                </a:rPr>
                <a:t>time</a:t>
              </a:r>
              <a:r>
                <a:rPr lang="en-GB" sz="9600" dirty="0"/>
                <a:t>  </a:t>
              </a:r>
            </a:p>
          </p:txBody>
        </p:sp>
      </p:grpSp>
      <p:grpSp>
        <p:nvGrpSpPr>
          <p:cNvPr id="14" name="Group 39"/>
          <p:cNvGrpSpPr/>
          <p:nvPr/>
        </p:nvGrpSpPr>
        <p:grpSpPr>
          <a:xfrm>
            <a:off x="1494933" y="17543659"/>
            <a:ext cx="1919825" cy="7849922"/>
            <a:chOff x="2473192" y="19474398"/>
            <a:chExt cx="1919825" cy="7849922"/>
          </a:xfrm>
        </p:grpSpPr>
        <p:sp>
          <p:nvSpPr>
            <p:cNvPr id="18" name="Text Box 19"/>
            <p:cNvSpPr txBox="1">
              <a:spLocks noChangeArrowheads="1"/>
            </p:cNvSpPr>
            <p:nvPr/>
          </p:nvSpPr>
          <p:spPr bwMode="auto">
            <a:xfrm rot="16200000">
              <a:off x="169877" y="23101179"/>
              <a:ext cx="6526456" cy="1919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38217" tIns="219109" rIns="438217" bIns="219109">
              <a:spAutoFit/>
            </a:bodyPr>
            <a:lstStyle/>
            <a:p>
              <a:r>
                <a:rPr lang="en-GB" sz="8600" dirty="0">
                  <a:latin typeface="Arial" pitchFamily="34" charset="0"/>
                  <a:cs typeface="Arial" pitchFamily="34" charset="0"/>
                </a:rPr>
                <a:t>amplitude</a:t>
              </a:r>
              <a:r>
                <a:rPr lang="en-GB" sz="9600" dirty="0"/>
                <a:t>  </a:t>
              </a:r>
            </a:p>
          </p:txBody>
        </p:sp>
        <p:cxnSp>
          <p:nvCxnSpPr>
            <p:cNvPr id="19" name="Straight Arrow Connector 35"/>
            <p:cNvCxnSpPr>
              <a:cxnSpLocks noChangeShapeType="1"/>
            </p:cNvCxnSpPr>
            <p:nvPr/>
          </p:nvCxnSpPr>
          <p:spPr bwMode="auto">
            <a:xfrm rot="5400000" flipH="1" flipV="1">
              <a:off x="2562425" y="20479395"/>
              <a:ext cx="2016000" cy="6005"/>
            </a:xfrm>
            <a:prstGeom prst="straightConnector1">
              <a:avLst/>
            </a:prstGeom>
            <a:noFill/>
            <a:ln w="1143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42" name="Group 41"/>
          <p:cNvGrpSpPr/>
          <p:nvPr/>
        </p:nvGrpSpPr>
        <p:grpSpPr>
          <a:xfrm>
            <a:off x="26783985" y="23650763"/>
            <a:ext cx="6045665" cy="2306943"/>
            <a:chOff x="26833550" y="25569616"/>
            <a:chExt cx="6045665" cy="2306943"/>
          </a:xfrm>
        </p:grpSpPr>
        <p:grpSp>
          <p:nvGrpSpPr>
            <p:cNvPr id="36" name="Group 116"/>
            <p:cNvGrpSpPr>
              <a:grpSpLocks/>
            </p:cNvGrpSpPr>
            <p:nvPr/>
          </p:nvGrpSpPr>
          <p:grpSpPr bwMode="auto">
            <a:xfrm>
              <a:off x="28054471" y="25569616"/>
              <a:ext cx="3621621" cy="390838"/>
              <a:chOff x="2220406" y="17244000"/>
              <a:chExt cx="731913" cy="145588"/>
            </a:xfrm>
          </p:grpSpPr>
          <p:grpSp>
            <p:nvGrpSpPr>
              <p:cNvPr id="37" name="Group 22"/>
              <p:cNvGrpSpPr>
                <a:grpSpLocks/>
              </p:cNvGrpSpPr>
              <p:nvPr/>
            </p:nvGrpSpPr>
            <p:grpSpPr bwMode="auto">
              <a:xfrm>
                <a:off x="2220406" y="17244000"/>
                <a:ext cx="721588" cy="144000"/>
                <a:chOff x="2220406" y="16783061"/>
                <a:chExt cx="721588" cy="144000"/>
              </a:xfrm>
            </p:grpSpPr>
            <p:cxnSp>
              <p:nvCxnSpPr>
                <p:cNvPr id="39" name="Straight Connector 222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149200" y="16854267"/>
                  <a:ext cx="144000" cy="1588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40" name="Straight Connector 223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2869200" y="16854267"/>
                  <a:ext cx="144000" cy="1588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cxnSp>
            <p:nvCxnSpPr>
              <p:cNvPr id="38" name="Straight Connector 221"/>
              <p:cNvCxnSpPr>
                <a:cxnSpLocks noChangeShapeType="1"/>
              </p:cNvCxnSpPr>
              <p:nvPr/>
            </p:nvCxnSpPr>
            <p:spPr bwMode="auto">
              <a:xfrm>
                <a:off x="2220563" y="17388000"/>
                <a:ext cx="731756" cy="1588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26833550" y="26249122"/>
              <a:ext cx="6045665" cy="1627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38217" tIns="219109" rIns="438217" bIns="219109">
              <a:spAutoFit/>
            </a:bodyPr>
            <a:lstStyle/>
            <a:p>
              <a:pPr algn="ctr"/>
              <a:r>
                <a:rPr lang="en-US" sz="7700" dirty="0" smtClean="0">
                  <a:latin typeface="Arial" pitchFamily="34" charset="0"/>
                  <a:cs typeface="Arial" pitchFamily="34" charset="0"/>
                </a:rPr>
                <a:t>200</a:t>
              </a:r>
              <a:r>
                <a:rPr lang="en-US" sz="7700" dirty="0" smtClean="0"/>
                <a:t> </a:t>
              </a:r>
              <a:r>
                <a:rPr lang="en-US" sz="7700" dirty="0" smtClean="0">
                  <a:latin typeface="Arial" pitchFamily="34" charset="0"/>
                  <a:cs typeface="Arial" pitchFamily="34" charset="0"/>
                </a:rPr>
                <a:t>ms</a:t>
              </a:r>
              <a:endParaRPr lang="en-GB" sz="7700" dirty="0"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16" name="Straight Arrow Connector 15"/>
          <p:cNvCxnSpPr/>
          <p:nvPr/>
        </p:nvCxnSpPr>
        <p:spPr bwMode="auto">
          <a:xfrm rot="5400000">
            <a:off x="30320960" y="17650022"/>
            <a:ext cx="2071702" cy="1588"/>
          </a:xfrm>
          <a:prstGeom prst="straightConnector1">
            <a:avLst/>
          </a:prstGeom>
          <a:solidFill>
            <a:schemeClr val="tx2"/>
          </a:solidFill>
          <a:ln w="241300" cap="flat" cmpd="sng" algn="ctr">
            <a:solidFill>
              <a:srgbClr val="0099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17854235" y="17472221"/>
            <a:ext cx="9929882" cy="2071702"/>
          </a:xfrm>
          <a:prstGeom prst="straightConnector1">
            <a:avLst/>
          </a:prstGeom>
          <a:solidFill>
            <a:schemeClr val="tx2"/>
          </a:solidFill>
          <a:ln w="241300" cap="flat" cmpd="sng" algn="ctr">
            <a:solidFill>
              <a:schemeClr val="bg2">
                <a:alpha val="46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5" name="Rectangle 3"/>
          <p:cNvSpPr txBox="1">
            <a:spLocks noChangeArrowheads="1"/>
          </p:cNvSpPr>
          <p:nvPr/>
        </p:nvSpPr>
        <p:spPr>
          <a:xfrm>
            <a:off x="3762302" y="1470566"/>
            <a:ext cx="35211912" cy="1822119"/>
          </a:xfrm>
          <a:prstGeom prst="rect">
            <a:avLst/>
          </a:prstGeom>
        </p:spPr>
        <p:txBody>
          <a:bodyPr/>
          <a:lstStyle/>
          <a:p>
            <a:pPr lvl="0" algn="ctr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defRPr/>
            </a:pPr>
            <a:r>
              <a:rPr lang="en-US" sz="9600" kern="0" dirty="0">
                <a:latin typeface="Arial" pitchFamily="34" charset="0"/>
                <a:cs typeface="Arial" pitchFamily="34" charset="0"/>
              </a:rPr>
              <a:t>l</a:t>
            </a:r>
            <a:r>
              <a:rPr lang="en-US" sz="9600" kern="0" dirty="0" smtClean="0">
                <a:latin typeface="Arial" pitchFamily="34" charset="0"/>
                <a:cs typeface="Arial" pitchFamily="34" charset="0"/>
              </a:rPr>
              <a:t>ab. </a:t>
            </a:r>
            <a:r>
              <a:rPr lang="en-US" sz="9600" kern="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9600" kern="0" dirty="0" smtClean="0">
                <a:latin typeface="Arial" pitchFamily="34" charset="0"/>
                <a:cs typeface="Arial" pitchFamily="34" charset="0"/>
              </a:rPr>
              <a:t>tudy using ‘sir</a:t>
            </a:r>
            <a:r>
              <a:rPr lang="en-US" sz="9600" kern="0" dirty="0">
                <a:latin typeface="Arial" pitchFamily="34" charset="0"/>
                <a:cs typeface="Arial" pitchFamily="34" charset="0"/>
              </a:rPr>
              <a:t>’ vs. ‘stir’ test words</a:t>
            </a:r>
          </a:p>
        </p:txBody>
      </p:sp>
      <p:pic>
        <p:nvPicPr>
          <p:cNvPr id="43" name="step0.wav">
            <a:hlinkClick r:id="" action="ppaction://media"/>
          </p:cNvPr>
          <p:cNvPicPr>
            <a:picLocks noRot="1" noChangeAspect="1"/>
          </p:cNvPicPr>
          <p:nvPr>
            <a:wavAudioFile r:embed="rId1" name="step0.wav"/>
          </p:nvPr>
        </p:nvPicPr>
        <p:blipFill>
          <a:blip r:embed="rId8" cstate="print"/>
          <a:stretch>
            <a:fillRect/>
          </a:stretch>
        </p:blipFill>
        <p:spPr>
          <a:xfrm>
            <a:off x="16117850" y="20376000"/>
            <a:ext cx="1440000" cy="1440000"/>
          </a:xfrm>
          <a:prstGeom prst="rect">
            <a:avLst/>
          </a:prstGeom>
        </p:spPr>
      </p:pic>
      <p:pic>
        <p:nvPicPr>
          <p:cNvPr id="44" name="step10.wav">
            <a:hlinkClick r:id="" action="ppaction://media"/>
          </p:cNvPr>
          <p:cNvPicPr>
            <a:picLocks noRot="1" noChangeAspect="1"/>
          </p:cNvPicPr>
          <p:nvPr>
            <a:wavAudioFile r:embed="rId2" name="step10.wav"/>
          </p:nvPr>
        </p:nvPicPr>
        <p:blipFill>
          <a:blip r:embed="rId9" cstate="print"/>
          <a:stretch>
            <a:fillRect/>
          </a:stretch>
        </p:blipFill>
        <p:spPr>
          <a:xfrm>
            <a:off x="38906572" y="20376000"/>
            <a:ext cx="1440000" cy="1440000"/>
          </a:xfrm>
          <a:prstGeom prst="rect">
            <a:avLst/>
          </a:prstGeom>
        </p:spPr>
      </p:pic>
      <p:pic>
        <p:nvPicPr>
          <p:cNvPr id="46" name="steps 1-9.wav">
            <a:hlinkClick r:id="" action="ppaction://media"/>
          </p:cNvPr>
          <p:cNvPicPr>
            <a:picLocks noRot="1" noChangeAspect="1"/>
          </p:cNvPicPr>
          <p:nvPr>
            <a:wavAudioFile r:embed="rId3" name="steps 1-9.wav"/>
          </p:nvPr>
        </p:nvPicPr>
        <p:blipFill>
          <a:blip r:embed="rId8" cstate="print"/>
          <a:stretch>
            <a:fillRect/>
          </a:stretch>
        </p:blipFill>
        <p:spPr>
          <a:xfrm>
            <a:off x="31334144" y="29088000"/>
            <a:ext cx="1440000" cy="1440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>
                <p:cTn id="10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>
                <p:cTn id="10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2" grpId="0" uiExpand="1" build="p"/>
      <p:bldP spid="25" grpId="0" uiExpand="1"/>
      <p:bldP spid="9" grpId="0" uiExpand="1"/>
      <p:bldP spid="10" grpId="0" uiExpand="1"/>
      <p:bldP spid="23" grpId="0" uiExpand="1"/>
      <p:bldP spid="12" grpId="0" uiExpan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368000" y="1907999"/>
            <a:ext cx="39967464" cy="31972425"/>
          </a:xfrm>
          <a:prstGeom prst="rect">
            <a:avLst/>
          </a:prstGeom>
        </p:spPr>
        <p:txBody>
          <a:bodyPr/>
          <a:lstStyle/>
          <a:p>
            <a:pPr lvl="0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</a:pPr>
            <a:r>
              <a:rPr lang="en-GB" sz="9600" kern="0" dirty="0" smtClean="0">
                <a:latin typeface="Arial" pitchFamily="34" charset="0"/>
                <a:cs typeface="Arial" pitchFamily="34" charset="0"/>
              </a:rPr>
              <a:t>                                perceptual effects of </a:t>
            </a:r>
            <a:r>
              <a:rPr kumimoji="0" lang="en-GB" sz="9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room</a:t>
            </a:r>
            <a:r>
              <a:rPr kumimoji="0" lang="en-GB" sz="9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reflections</a:t>
            </a:r>
            <a:endParaRPr kumimoji="0" lang="en-GB" sz="9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lvl="0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</a:pPr>
            <a:endParaRPr lang="en-GB" sz="9600" kern="0" dirty="0" smtClean="0">
              <a:latin typeface="Arial" pitchFamily="34" charset="0"/>
              <a:cs typeface="Arial" pitchFamily="34" charset="0"/>
            </a:endParaRPr>
          </a:p>
          <a:p>
            <a:pPr lvl="0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GB" sz="9600" kern="0" dirty="0" smtClean="0">
                <a:latin typeface="Arial" pitchFamily="34" charset="0"/>
                <a:cs typeface="Arial" pitchFamily="34" charset="0"/>
              </a:rPr>
              <a:t>  apply impulse responses to sounds</a:t>
            </a:r>
          </a:p>
          <a:p>
            <a:pPr lvl="0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GB" sz="9600" kern="0" dirty="0" smtClean="0">
                <a:latin typeface="Arial" pitchFamily="34" charset="0"/>
                <a:cs typeface="Arial" pitchFamily="34" charset="0"/>
              </a:rPr>
              <a:t>  vary their distances  </a:t>
            </a:r>
          </a:p>
          <a:p>
            <a:pPr lvl="0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GB" sz="9600" kern="0" dirty="0" smtClean="0">
                <a:latin typeface="Arial" pitchFamily="34" charset="0"/>
                <a:cs typeface="Arial" pitchFamily="34" charset="0"/>
              </a:rPr>
              <a:t>  listeners identify these test words </a:t>
            </a:r>
          </a:p>
          <a:p>
            <a:pPr lvl="0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GB" sz="9600" kern="0" dirty="0" smtClean="0">
                <a:latin typeface="Arial" pitchFamily="34" charset="0"/>
                <a:cs typeface="Arial" pitchFamily="34" charset="0"/>
              </a:rPr>
              <a:t>  measure </a:t>
            </a:r>
            <a:r>
              <a:rPr lang="en-GB" sz="9600" kern="0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category boundary</a:t>
            </a:r>
            <a:r>
              <a:rPr lang="en-GB" sz="9600" kern="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598488" lvl="0" indent="-598488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</a:pPr>
            <a:endParaRPr kumimoji="0" lang="en-GB" sz="9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598488" marR="0" lvl="0" indent="-598488" algn="l" defTabSz="3878263" rtl="0" eaLnBrk="0" fontAlgn="base" latinLnBrk="0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endParaRPr lang="en-GB" sz="9600" kern="0" dirty="0" smtClean="0">
              <a:latin typeface="Arial" pitchFamily="34" charset="0"/>
              <a:cs typeface="Arial" pitchFamily="34" charset="0"/>
            </a:endParaRPr>
          </a:p>
          <a:p>
            <a:pPr marL="598488" lvl="0" indent="-598488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buFontTx/>
              <a:buChar char="•"/>
            </a:pPr>
            <a:r>
              <a:rPr lang="en-GB" sz="9600" kern="0" dirty="0" smtClean="0">
                <a:latin typeface="Arial" pitchFamily="34" charset="0"/>
                <a:cs typeface="Arial" pitchFamily="34" charset="0"/>
              </a:rPr>
              <a:t> ‘extrinsic’ context: </a:t>
            </a:r>
            <a:endParaRPr lang="en-GB" sz="9600" dirty="0" smtClean="0">
              <a:latin typeface="Arial" pitchFamily="34" charset="0"/>
              <a:cs typeface="Arial" pitchFamily="34" charset="0"/>
            </a:endParaRPr>
          </a:p>
          <a:p>
            <a:pPr marL="598488" lvl="0" indent="-598488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</a:pPr>
            <a:r>
              <a:rPr lang="en-GB" sz="9600" kern="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en-GB" sz="9600" dirty="0" smtClean="0">
                <a:latin typeface="Arial" pitchFamily="34" charset="0"/>
                <a:cs typeface="Arial" pitchFamily="34" charset="0"/>
              </a:rPr>
              <a:t>“next you’ll get _ to click on”</a:t>
            </a:r>
          </a:p>
          <a:p>
            <a:pPr marL="598488" lvl="0" indent="-598488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buFontTx/>
              <a:buChar char="•"/>
            </a:pPr>
            <a:r>
              <a:rPr lang="en-GB" sz="9600" kern="0" dirty="0" smtClean="0">
                <a:latin typeface="Arial" pitchFamily="34" charset="0"/>
                <a:cs typeface="Arial" pitchFamily="34" charset="0"/>
              </a:rPr>
              <a:t> increase test-word’s distance:</a:t>
            </a:r>
          </a:p>
          <a:p>
            <a:pPr marL="598488" marR="0" lvl="0" indent="-598488" algn="l" defTabSz="3878263" rtl="0" eaLnBrk="0" fontAlgn="base" latinLnBrk="0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r>
              <a:rPr lang="en-GB" sz="9600" kern="0" dirty="0" smtClean="0">
                <a:latin typeface="Arial" pitchFamily="34" charset="0"/>
                <a:cs typeface="Arial" pitchFamily="34" charset="0"/>
              </a:rPr>
              <a:t>     more ‘sir’ responses, which increases category boundary</a:t>
            </a:r>
          </a:p>
          <a:p>
            <a:pPr marL="598488" marR="0" lvl="0" indent="-598488" algn="l" defTabSz="3878263" rtl="0" eaLnBrk="0" fontAlgn="base" latinLnBrk="0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r>
              <a:rPr lang="en-GB" sz="9600" kern="0" dirty="0" smtClean="0">
                <a:latin typeface="Arial" pitchFamily="34" charset="0"/>
                <a:cs typeface="Arial" pitchFamily="34" charset="0"/>
              </a:rPr>
              <a:t> increase context’s distance as well:</a:t>
            </a:r>
          </a:p>
          <a:p>
            <a:pPr marL="598488" marR="0" lvl="0" indent="-598488" algn="l" defTabSz="3878263" rtl="0" eaLnBrk="0" fontAlgn="base" latinLnBrk="0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r>
              <a:rPr lang="en-GB" sz="9600" kern="0" dirty="0" smtClean="0">
                <a:latin typeface="Arial" pitchFamily="34" charset="0"/>
                <a:cs typeface="Arial" pitchFamily="34" charset="0"/>
              </a:rPr>
              <a:t>     perception seems to take account as there’s a ‘constancy’ effect i.e.,</a:t>
            </a:r>
          </a:p>
          <a:p>
            <a:pPr marL="598488" marR="0" lvl="0" indent="-598488" algn="l" defTabSz="3878263" rtl="0" eaLnBrk="0" fontAlgn="base" latinLnBrk="0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r>
              <a:rPr kumimoji="0" lang="en-GB" sz="96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     fewer ‘sir’ responses, which restores category</a:t>
            </a:r>
            <a:r>
              <a:rPr lang="en-GB" sz="9600" kern="0" dirty="0" smtClean="0">
                <a:latin typeface="Arial" pitchFamily="34" charset="0"/>
                <a:cs typeface="Arial" pitchFamily="34" charset="0"/>
              </a:rPr>
              <a:t> boundary</a:t>
            </a:r>
            <a:endParaRPr kumimoji="0" lang="en-GB" sz="96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598488" marR="0" lvl="0" indent="-598488" algn="l" defTabSz="3878263" rtl="0" eaLnBrk="0" fontAlgn="base" latinLnBrk="0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endParaRPr kumimoji="0" lang="en-GB" sz="9600" b="0" i="0" u="none" strike="noStrike" kern="0" cap="none" spc="0" normalizeH="0" baseline="0" noProof="0" dirty="0" smtClean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598488" marR="0" lvl="0" indent="-598488" algn="l" defTabSz="3878263" rtl="0" eaLnBrk="0" fontAlgn="base" latinLnBrk="0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endParaRPr kumimoji="0" lang="en-GB" sz="9600" b="0" i="0" u="none" strike="noStrike" kern="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0" name="Picture 19" descr="Clipboard01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690938" y="4224248"/>
            <a:ext cx="11940930" cy="15579602"/>
          </a:xfrm>
          <a:prstGeom prst="rect">
            <a:avLst/>
          </a:prstGeom>
        </p:spPr>
      </p:pic>
      <p:sp>
        <p:nvSpPr>
          <p:cNvPr id="21" name="Text Box 9"/>
          <p:cNvSpPr txBox="1">
            <a:spLocks noChangeArrowheads="1"/>
          </p:cNvSpPr>
          <p:nvPr/>
        </p:nvSpPr>
        <p:spPr bwMode="auto">
          <a:xfrm rot="16217124">
            <a:off x="18253472" y="11478854"/>
            <a:ext cx="1725503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mean proportion of ‘sir’ responses</a:t>
            </a:r>
            <a:endParaRPr kumimoji="0" lang="en-US" sz="8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2" name="Group 42"/>
          <p:cNvGrpSpPr/>
          <p:nvPr/>
        </p:nvGrpSpPr>
        <p:grpSpPr>
          <a:xfrm>
            <a:off x="26247742" y="5470658"/>
            <a:ext cx="2718203" cy="13278374"/>
            <a:chOff x="11549730" y="5057305"/>
            <a:chExt cx="3166761" cy="15469573"/>
          </a:xfrm>
        </p:grpSpPr>
        <p:sp>
          <p:nvSpPr>
            <p:cNvPr id="31" name="Text Box 27"/>
            <p:cNvSpPr txBox="1">
              <a:spLocks noChangeArrowheads="1"/>
            </p:cNvSpPr>
            <p:nvPr/>
          </p:nvSpPr>
          <p:spPr bwMode="auto">
            <a:xfrm>
              <a:off x="11549730" y="19212496"/>
              <a:ext cx="3166761" cy="1314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0.</a:t>
              </a:r>
              <a:endParaRPr kumimoji="0" lang="en-US" sz="8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 Box 28"/>
            <p:cNvSpPr txBox="1">
              <a:spLocks noChangeArrowheads="1"/>
            </p:cNvSpPr>
            <p:nvPr/>
          </p:nvSpPr>
          <p:spPr bwMode="auto">
            <a:xfrm>
              <a:off x="11549731" y="12215191"/>
              <a:ext cx="2987254" cy="1314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.5</a:t>
              </a:r>
              <a:endParaRPr kumimoji="0" lang="en-US" sz="8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ext Box 29"/>
            <p:cNvSpPr txBox="1">
              <a:spLocks noChangeArrowheads="1"/>
            </p:cNvSpPr>
            <p:nvPr/>
          </p:nvSpPr>
          <p:spPr bwMode="auto">
            <a:xfrm>
              <a:off x="11549730" y="5057305"/>
              <a:ext cx="3166761" cy="1314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1.</a:t>
              </a:r>
              <a:endParaRPr kumimoji="0" lang="en-US" sz="8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30746305" y="22130558"/>
            <a:ext cx="8542922" cy="1128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continuum</a:t>
            </a:r>
            <a:r>
              <a:rPr kumimoji="0" lang="en-GB" sz="5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GB" sz="8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step</a:t>
            </a:r>
            <a:endParaRPr kumimoji="0" lang="en-US" sz="8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4" name="Group 41"/>
          <p:cNvGrpSpPr/>
          <p:nvPr/>
        </p:nvGrpSpPr>
        <p:grpSpPr>
          <a:xfrm>
            <a:off x="28788552" y="19979159"/>
            <a:ext cx="12037755" cy="1128206"/>
            <a:chOff x="14264095" y="21749128"/>
            <a:chExt cx="14024227" cy="1314383"/>
          </a:xfrm>
        </p:grpSpPr>
        <p:sp>
          <p:nvSpPr>
            <p:cNvPr id="28" name="Text Box 30"/>
            <p:cNvSpPr txBox="1">
              <a:spLocks noChangeArrowheads="1"/>
            </p:cNvSpPr>
            <p:nvPr/>
          </p:nvSpPr>
          <p:spPr bwMode="auto">
            <a:xfrm>
              <a:off x="14264095" y="21749128"/>
              <a:ext cx="2714367" cy="1314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0</a:t>
              </a:r>
              <a:endParaRPr kumimoji="0" lang="en-US" sz="8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 Box 31"/>
            <p:cNvSpPr txBox="1">
              <a:spLocks noChangeArrowheads="1"/>
            </p:cNvSpPr>
            <p:nvPr/>
          </p:nvSpPr>
          <p:spPr bwMode="auto">
            <a:xfrm>
              <a:off x="20145223" y="21749129"/>
              <a:ext cx="2261972" cy="1314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5</a:t>
              </a:r>
              <a:endParaRPr kumimoji="0" lang="en-US" sz="8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Text Box 32"/>
            <p:cNvSpPr txBox="1">
              <a:spLocks noChangeArrowheads="1"/>
            </p:cNvSpPr>
            <p:nvPr/>
          </p:nvSpPr>
          <p:spPr bwMode="auto">
            <a:xfrm>
              <a:off x="25573955" y="21749129"/>
              <a:ext cx="2714367" cy="1314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10</a:t>
              </a:r>
              <a:endParaRPr kumimoji="0" lang="en-US" sz="8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5" name="Text Box 35"/>
          <p:cNvSpPr txBox="1">
            <a:spLocks noChangeArrowheads="1"/>
          </p:cNvSpPr>
          <p:nvPr/>
        </p:nvSpPr>
        <p:spPr bwMode="auto">
          <a:xfrm>
            <a:off x="28545857" y="21062521"/>
            <a:ext cx="2936629" cy="1128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“sir”</a:t>
            </a:r>
            <a:endParaRPr kumimoji="0" lang="en-US" sz="8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 Box 36"/>
          <p:cNvSpPr txBox="1">
            <a:spLocks noChangeArrowheads="1"/>
          </p:cNvSpPr>
          <p:nvPr/>
        </p:nvSpPr>
        <p:spPr bwMode="auto">
          <a:xfrm>
            <a:off x="38455969" y="21062522"/>
            <a:ext cx="2936629" cy="1128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“stir”</a:t>
            </a:r>
            <a:endParaRPr kumimoji="0" lang="en-US" sz="8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rot="5400000">
            <a:off x="26804572" y="12303135"/>
            <a:ext cx="13747774" cy="0"/>
          </a:xfrm>
          <a:prstGeom prst="line">
            <a:avLst/>
          </a:prstGeom>
          <a:ln w="98425">
            <a:solidFill>
              <a:srgbClr val="0099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34605988" y="5152942"/>
            <a:ext cx="621510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0" kern="0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mean category boundary</a:t>
            </a:r>
          </a:p>
        </p:txBody>
      </p:sp>
      <p:sp>
        <p:nvSpPr>
          <p:cNvPr id="39" name="Left Arrow 38"/>
          <p:cNvSpPr/>
          <p:nvPr/>
        </p:nvSpPr>
        <p:spPr bwMode="auto">
          <a:xfrm>
            <a:off x="34105922" y="9153470"/>
            <a:ext cx="3286148" cy="1214446"/>
          </a:xfrm>
          <a:prstGeom prst="left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29527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300" b="0" i="0" u="none" strike="noStrike" cap="none" normalizeH="0" baseline="0" dirty="0" smtClean="0">
              <a:ln>
                <a:noFill/>
              </a:ln>
              <a:solidFill>
                <a:srgbClr val="009900"/>
              </a:solidFill>
              <a:effectLst/>
              <a:latin typeface="Rdg Vesta" pitchFamily="2" charset="0"/>
            </a:endParaRPr>
          </a:p>
        </p:txBody>
      </p:sp>
      <p:cxnSp>
        <p:nvCxnSpPr>
          <p:cNvPr id="43" name="Straight Arrow Connector 42"/>
          <p:cNvCxnSpPr/>
          <p:nvPr/>
        </p:nvCxnSpPr>
        <p:spPr bwMode="auto">
          <a:xfrm>
            <a:off x="34477416" y="25084144"/>
            <a:ext cx="5040000" cy="1588"/>
          </a:xfrm>
          <a:prstGeom prst="straightConnector1">
            <a:avLst/>
          </a:prstGeom>
          <a:solidFill>
            <a:schemeClr val="tx2"/>
          </a:solidFill>
          <a:ln w="241300" cap="flat" cmpd="sng" algn="ctr">
            <a:solidFill>
              <a:srgbClr val="106DB6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6" name="Straight Arrow Connector 45"/>
          <p:cNvCxnSpPr/>
          <p:nvPr/>
        </p:nvCxnSpPr>
        <p:spPr bwMode="auto">
          <a:xfrm rot="10800000">
            <a:off x="34191664" y="31156374"/>
            <a:ext cx="5040000" cy="1588"/>
          </a:xfrm>
          <a:prstGeom prst="straightConnector1">
            <a:avLst/>
          </a:prstGeom>
          <a:solidFill>
            <a:schemeClr val="tx2"/>
          </a:solidFill>
          <a:ln w="241300" cap="flat" cmpd="sng" algn="ctr">
            <a:solidFill>
              <a:srgbClr val="106DB6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4" name="next youll.wav">
            <a:hlinkClick r:id="" action="ppaction://media"/>
          </p:cNvPr>
          <p:cNvPicPr>
            <a:picLocks noRot="1" noChangeAspect="1"/>
          </p:cNvPicPr>
          <p:nvPr>
            <a:wavAudioFile r:embed="rId1" name="next youll.wav"/>
          </p:nvPr>
        </p:nvPicPr>
        <p:blipFill>
          <a:blip r:embed="rId5" cstate="print"/>
          <a:stretch>
            <a:fillRect/>
          </a:stretch>
        </p:blipFill>
        <p:spPr>
          <a:xfrm>
            <a:off x="19046808" y="20232000"/>
            <a:ext cx="1440000" cy="1440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" grpId="0" uiExpand="1" build="p"/>
      <p:bldP spid="21" grpId="0"/>
      <p:bldP spid="23" grpId="0"/>
      <p:bldP spid="25" grpId="0"/>
      <p:bldP spid="26" grpId="0"/>
      <p:bldP spid="18" grpId="0"/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762302" y="1470566"/>
            <a:ext cx="35211912" cy="1822119"/>
          </a:xfrm>
          <a:prstGeom prst="rect">
            <a:avLst/>
          </a:prstGeom>
        </p:spPr>
        <p:txBody>
          <a:bodyPr/>
          <a:lstStyle/>
          <a:p>
            <a:pPr lvl="0" algn="ctr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defRPr/>
            </a:pPr>
            <a:r>
              <a:rPr lang="en-GB" sz="9600" kern="0" smtClean="0">
                <a:latin typeface="Arial" pitchFamily="34" charset="0"/>
                <a:cs typeface="Arial" pitchFamily="34" charset="0"/>
              </a:rPr>
              <a:t>cochlear implants</a:t>
            </a:r>
            <a:endParaRPr lang="en-GB" sz="9600" ker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3" descr="C:\WINDOWS\DESKTOP\FAC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412" y="2787411"/>
            <a:ext cx="14624915" cy="1826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ine 4"/>
          <p:cNvSpPr>
            <a:spLocks noChangeShapeType="1"/>
          </p:cNvSpPr>
          <p:nvPr/>
        </p:nvSpPr>
        <p:spPr bwMode="auto">
          <a:xfrm flipH="1">
            <a:off x="2690494" y="13852420"/>
            <a:ext cx="176515" cy="5385633"/>
          </a:xfrm>
          <a:prstGeom prst="line">
            <a:avLst/>
          </a:prstGeom>
          <a:noFill/>
          <a:ln w="228600">
            <a:solidFill>
              <a:schemeClr val="tx2">
                <a:alpha val="50000"/>
              </a:schemeClr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8000"/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72581" y="19238053"/>
            <a:ext cx="5235828" cy="132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8000" dirty="0" smtClean="0">
                <a:latin typeface="Arial" charset="0"/>
              </a:rPr>
              <a:t>outer ear</a:t>
            </a:r>
            <a:endParaRPr lang="en-GB" sz="8000" dirty="0">
              <a:latin typeface="Arial" charset="0"/>
            </a:endParaRPr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 flipH="1" flipV="1">
            <a:off x="4087708" y="7998937"/>
            <a:ext cx="1220699" cy="4448403"/>
          </a:xfrm>
          <a:prstGeom prst="line">
            <a:avLst/>
          </a:prstGeom>
          <a:noFill/>
          <a:ln w="228600">
            <a:solidFill>
              <a:schemeClr val="tx2">
                <a:alpha val="50000"/>
              </a:schemeClr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8000"/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1552412" y="6145715"/>
            <a:ext cx="5516274" cy="132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8000" dirty="0" smtClean="0">
                <a:latin typeface="Arial" charset="0"/>
              </a:rPr>
              <a:t>middle ear</a:t>
            </a:r>
            <a:endParaRPr lang="en-GB" sz="8000" dirty="0">
              <a:latin typeface="Arial" charset="0"/>
            </a:endParaRP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8594907" y="3776815"/>
            <a:ext cx="3720890" cy="132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8000" dirty="0" smtClean="0">
                <a:latin typeface="Arial" charset="0"/>
              </a:rPr>
              <a:t>cochlea</a:t>
            </a:r>
            <a:endParaRPr lang="en-GB" sz="8000" dirty="0">
              <a:latin typeface="Arial" charset="0"/>
            </a:endParaRPr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 flipV="1">
            <a:off x="6247409" y="5542450"/>
            <a:ext cx="4207942" cy="6904890"/>
          </a:xfrm>
          <a:prstGeom prst="line">
            <a:avLst/>
          </a:prstGeom>
          <a:noFill/>
          <a:ln w="228600">
            <a:solidFill>
              <a:schemeClr val="tx2">
                <a:alpha val="35000"/>
              </a:schemeClr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8000"/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2275446" y="22577613"/>
            <a:ext cx="10060471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8000" dirty="0" smtClean="0">
                <a:latin typeface="Arial" charset="0"/>
              </a:rPr>
              <a:t>auditory nerve, </a:t>
            </a:r>
          </a:p>
          <a:p>
            <a:pPr algn="ctr"/>
            <a:r>
              <a:rPr lang="en-GB" sz="8000" dirty="0" smtClean="0">
                <a:latin typeface="Arial" charset="0"/>
              </a:rPr>
              <a:t>≈ 25,000 fibres</a:t>
            </a:r>
            <a:endParaRPr lang="en-GB" sz="8000" dirty="0">
              <a:latin typeface="Arial" charset="0"/>
            </a:endParaRPr>
          </a:p>
        </p:txBody>
      </p:sp>
      <p:sp>
        <p:nvSpPr>
          <p:cNvPr id="19" name="Line 11"/>
          <p:cNvSpPr>
            <a:spLocks noChangeShapeType="1"/>
          </p:cNvSpPr>
          <p:nvPr/>
        </p:nvSpPr>
        <p:spPr bwMode="auto">
          <a:xfrm flipH="1">
            <a:off x="6247409" y="12271704"/>
            <a:ext cx="1058272" cy="10009841"/>
          </a:xfrm>
          <a:prstGeom prst="line">
            <a:avLst/>
          </a:prstGeom>
          <a:noFill/>
          <a:ln w="228600">
            <a:solidFill>
              <a:schemeClr val="tx2">
                <a:alpha val="50000"/>
              </a:schemeClr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sz="8000"/>
          </a:p>
        </p:txBody>
      </p:sp>
      <p:sp>
        <p:nvSpPr>
          <p:cNvPr id="68" name="Text Box 16"/>
          <p:cNvSpPr txBox="1">
            <a:spLocks noChangeArrowheads="1"/>
          </p:cNvSpPr>
          <p:nvPr/>
        </p:nvSpPr>
        <p:spPr bwMode="auto">
          <a:xfrm rot="16200000">
            <a:off x="17584842" y="18177003"/>
            <a:ext cx="859848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GB" sz="8000" dirty="0" smtClean="0"/>
              <a:t>basilar membrane</a:t>
            </a:r>
            <a:endParaRPr lang="en-GB" sz="8000" dirty="0"/>
          </a:p>
        </p:txBody>
      </p:sp>
      <p:sp>
        <p:nvSpPr>
          <p:cNvPr id="75" name="Text Box 20"/>
          <p:cNvSpPr txBox="1">
            <a:spLocks noChangeArrowheads="1"/>
          </p:cNvSpPr>
          <p:nvPr/>
        </p:nvSpPr>
        <p:spPr bwMode="auto">
          <a:xfrm>
            <a:off x="15927153" y="22885506"/>
            <a:ext cx="379159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GB" sz="8000" smtClean="0"/>
              <a:t>lower</a:t>
            </a:r>
            <a:endParaRPr lang="en-GB" sz="8000"/>
          </a:p>
        </p:txBody>
      </p:sp>
      <p:sp>
        <p:nvSpPr>
          <p:cNvPr id="76" name="Line 21"/>
          <p:cNvSpPr>
            <a:spLocks noChangeShapeType="1"/>
          </p:cNvSpPr>
          <p:nvPr/>
        </p:nvSpPr>
        <p:spPr bwMode="auto">
          <a:xfrm>
            <a:off x="17942078" y="15182106"/>
            <a:ext cx="0" cy="7539473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800"/>
          </a:p>
        </p:txBody>
      </p:sp>
      <p:grpSp>
        <p:nvGrpSpPr>
          <p:cNvPr id="99" name="Group 98"/>
          <p:cNvGrpSpPr/>
          <p:nvPr/>
        </p:nvGrpSpPr>
        <p:grpSpPr>
          <a:xfrm>
            <a:off x="24642360" y="14182766"/>
            <a:ext cx="1297588" cy="9001588"/>
            <a:chOff x="29595245" y="12167206"/>
            <a:chExt cx="1297588" cy="9001588"/>
          </a:xfrm>
        </p:grpSpPr>
        <p:sp>
          <p:nvSpPr>
            <p:cNvPr id="88" name="Line 26"/>
            <p:cNvSpPr>
              <a:spLocks noChangeShapeType="1"/>
            </p:cNvSpPr>
            <p:nvPr/>
          </p:nvSpPr>
          <p:spPr bwMode="auto">
            <a:xfrm rot="16035972">
              <a:off x="30242451" y="11520000"/>
              <a:ext cx="1588" cy="1296000"/>
            </a:xfrm>
            <a:prstGeom prst="line">
              <a:avLst/>
            </a:prstGeom>
            <a:noFill/>
            <a:ln w="152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89" name="Line 30"/>
            <p:cNvSpPr>
              <a:spLocks noChangeShapeType="1"/>
            </p:cNvSpPr>
            <p:nvPr/>
          </p:nvSpPr>
          <p:spPr bwMode="auto">
            <a:xfrm rot="16035972">
              <a:off x="30244039" y="13320000"/>
              <a:ext cx="1588" cy="1296000"/>
            </a:xfrm>
            <a:prstGeom prst="line">
              <a:avLst/>
            </a:prstGeom>
            <a:noFill/>
            <a:ln w="152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90" name="Line 31"/>
            <p:cNvSpPr>
              <a:spLocks noChangeShapeType="1"/>
            </p:cNvSpPr>
            <p:nvPr/>
          </p:nvSpPr>
          <p:spPr bwMode="auto">
            <a:xfrm rot="16035972">
              <a:off x="30244039" y="15120000"/>
              <a:ext cx="1588" cy="1296000"/>
            </a:xfrm>
            <a:prstGeom prst="line">
              <a:avLst/>
            </a:prstGeom>
            <a:noFill/>
            <a:ln w="152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91" name="Line 32"/>
            <p:cNvSpPr>
              <a:spLocks noChangeShapeType="1"/>
            </p:cNvSpPr>
            <p:nvPr/>
          </p:nvSpPr>
          <p:spPr bwMode="auto">
            <a:xfrm rot="16035972">
              <a:off x="30244039" y="16920000"/>
              <a:ext cx="1588" cy="1296000"/>
            </a:xfrm>
            <a:prstGeom prst="line">
              <a:avLst/>
            </a:prstGeom>
            <a:noFill/>
            <a:ln w="152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92" name="Line 33"/>
            <p:cNvSpPr>
              <a:spLocks noChangeShapeType="1"/>
            </p:cNvSpPr>
            <p:nvPr/>
          </p:nvSpPr>
          <p:spPr bwMode="auto">
            <a:xfrm rot="16035972">
              <a:off x="30244039" y="18720000"/>
              <a:ext cx="1588" cy="1296000"/>
            </a:xfrm>
            <a:prstGeom prst="line">
              <a:avLst/>
            </a:prstGeom>
            <a:noFill/>
            <a:ln w="152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93" name="Line 34"/>
            <p:cNvSpPr>
              <a:spLocks noChangeShapeType="1"/>
            </p:cNvSpPr>
            <p:nvPr/>
          </p:nvSpPr>
          <p:spPr bwMode="auto">
            <a:xfrm rot="16035972">
              <a:off x="30244039" y="20520000"/>
              <a:ext cx="1588" cy="1296000"/>
            </a:xfrm>
            <a:prstGeom prst="line">
              <a:avLst/>
            </a:prstGeom>
            <a:noFill/>
            <a:ln w="152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800"/>
            </a:p>
          </p:txBody>
        </p:sp>
      </p:grpSp>
      <p:sp>
        <p:nvSpPr>
          <p:cNvPr id="94" name="Text Box 35"/>
          <p:cNvSpPr txBox="1">
            <a:spLocks noChangeArrowheads="1"/>
          </p:cNvSpPr>
          <p:nvPr/>
        </p:nvSpPr>
        <p:spPr bwMode="auto">
          <a:xfrm rot="16200000">
            <a:off x="20162236" y="17775644"/>
            <a:ext cx="1390243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GB" sz="8000" dirty="0" smtClean="0"/>
              <a:t>auditory nerve’s fibres</a:t>
            </a:r>
            <a:endParaRPr lang="en-GB" sz="8000" dirty="0"/>
          </a:p>
        </p:txBody>
      </p:sp>
      <p:sp>
        <p:nvSpPr>
          <p:cNvPr id="97" name="Text Box 20"/>
          <p:cNvSpPr txBox="1">
            <a:spLocks noChangeArrowheads="1"/>
          </p:cNvSpPr>
          <p:nvPr/>
        </p:nvSpPr>
        <p:spPr bwMode="auto">
          <a:xfrm>
            <a:off x="16387559" y="13431263"/>
            <a:ext cx="31090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GB" sz="8000" dirty="0" smtClean="0"/>
              <a:t>higher</a:t>
            </a:r>
            <a:endParaRPr lang="en-GB" sz="8000" dirty="0"/>
          </a:p>
        </p:txBody>
      </p:sp>
      <p:sp>
        <p:nvSpPr>
          <p:cNvPr id="98" name="Text Box 20"/>
          <p:cNvSpPr txBox="1">
            <a:spLocks noChangeArrowheads="1"/>
          </p:cNvSpPr>
          <p:nvPr/>
        </p:nvSpPr>
        <p:spPr bwMode="auto">
          <a:xfrm rot="16200000">
            <a:off x="12446455" y="17751398"/>
            <a:ext cx="758432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GB" sz="8000" dirty="0" smtClean="0"/>
              <a:t>frequency components</a:t>
            </a:r>
            <a:endParaRPr lang="en-GB" sz="8000" dirty="0"/>
          </a:p>
        </p:txBody>
      </p:sp>
      <p:grpSp>
        <p:nvGrpSpPr>
          <p:cNvPr id="102" name="Group 18"/>
          <p:cNvGrpSpPr>
            <a:grpSpLocks/>
          </p:cNvGrpSpPr>
          <p:nvPr/>
        </p:nvGrpSpPr>
        <p:grpSpPr bwMode="auto">
          <a:xfrm>
            <a:off x="32983683" y="20406810"/>
            <a:ext cx="4774976" cy="10991850"/>
            <a:chOff x="1248" y="2640"/>
            <a:chExt cx="1296" cy="2400"/>
          </a:xfrm>
        </p:grpSpPr>
        <p:sp>
          <p:nvSpPr>
            <p:cNvPr id="118" name="Line 12"/>
            <p:cNvSpPr>
              <a:spLocks noChangeShapeType="1"/>
            </p:cNvSpPr>
            <p:nvPr/>
          </p:nvSpPr>
          <p:spPr bwMode="auto">
            <a:xfrm>
              <a:off x="1584" y="2640"/>
              <a:ext cx="62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8000"/>
            </a:p>
          </p:txBody>
        </p:sp>
        <p:sp>
          <p:nvSpPr>
            <p:cNvPr id="119" name="Line 13"/>
            <p:cNvSpPr>
              <a:spLocks noChangeShapeType="1"/>
            </p:cNvSpPr>
            <p:nvPr/>
          </p:nvSpPr>
          <p:spPr bwMode="auto">
            <a:xfrm>
              <a:off x="1248" y="5040"/>
              <a:ext cx="12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8000"/>
            </a:p>
          </p:txBody>
        </p:sp>
        <p:sp>
          <p:nvSpPr>
            <p:cNvPr id="120" name="Line 14"/>
            <p:cNvSpPr>
              <a:spLocks noChangeShapeType="1"/>
            </p:cNvSpPr>
            <p:nvPr/>
          </p:nvSpPr>
          <p:spPr bwMode="auto">
            <a:xfrm flipH="1">
              <a:off x="1248" y="2640"/>
              <a:ext cx="336" cy="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8000"/>
            </a:p>
          </p:txBody>
        </p:sp>
        <p:sp>
          <p:nvSpPr>
            <p:cNvPr id="121" name="Line 15"/>
            <p:cNvSpPr>
              <a:spLocks noChangeShapeType="1"/>
            </p:cNvSpPr>
            <p:nvPr/>
          </p:nvSpPr>
          <p:spPr bwMode="auto">
            <a:xfrm>
              <a:off x="2208" y="2640"/>
              <a:ext cx="336" cy="24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8000"/>
            </a:p>
          </p:txBody>
        </p:sp>
      </p:grpSp>
      <p:sp>
        <p:nvSpPr>
          <p:cNvPr id="103" name="Text Box 16"/>
          <p:cNvSpPr txBox="1">
            <a:spLocks noChangeArrowheads="1"/>
          </p:cNvSpPr>
          <p:nvPr/>
        </p:nvSpPr>
        <p:spPr bwMode="auto">
          <a:xfrm rot="16200000">
            <a:off x="31071928" y="25177684"/>
            <a:ext cx="859848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GB" sz="8000" dirty="0" smtClean="0"/>
              <a:t>basilar membrane</a:t>
            </a:r>
            <a:endParaRPr lang="en-GB" sz="8000" dirty="0"/>
          </a:p>
        </p:txBody>
      </p:sp>
      <p:sp>
        <p:nvSpPr>
          <p:cNvPr id="104" name="Text Box 20"/>
          <p:cNvSpPr txBox="1">
            <a:spLocks noChangeArrowheads="1"/>
          </p:cNvSpPr>
          <p:nvPr/>
        </p:nvSpPr>
        <p:spPr bwMode="auto">
          <a:xfrm>
            <a:off x="29414239" y="29886187"/>
            <a:ext cx="379159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GB" sz="8000" smtClean="0"/>
              <a:t>lower</a:t>
            </a:r>
            <a:endParaRPr lang="en-GB" sz="8000"/>
          </a:p>
        </p:txBody>
      </p:sp>
      <p:sp>
        <p:nvSpPr>
          <p:cNvPr id="105" name="Line 21"/>
          <p:cNvSpPr>
            <a:spLocks noChangeShapeType="1"/>
          </p:cNvSpPr>
          <p:nvPr/>
        </p:nvSpPr>
        <p:spPr bwMode="auto">
          <a:xfrm>
            <a:off x="31429164" y="22182787"/>
            <a:ext cx="0" cy="7539473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106" name="Text Box 24"/>
          <p:cNvSpPr txBox="1">
            <a:spLocks noChangeArrowheads="1"/>
          </p:cNvSpPr>
          <p:nvPr/>
        </p:nvSpPr>
        <p:spPr bwMode="auto">
          <a:xfrm>
            <a:off x="30803523" y="18635146"/>
            <a:ext cx="913529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GB" sz="8000" dirty="0" smtClean="0"/>
              <a:t>inner ear, cochlea</a:t>
            </a:r>
            <a:endParaRPr lang="en-GB" sz="8000" dirty="0"/>
          </a:p>
        </p:txBody>
      </p:sp>
      <p:grpSp>
        <p:nvGrpSpPr>
          <p:cNvPr id="107" name="Group 106"/>
          <p:cNvGrpSpPr/>
          <p:nvPr/>
        </p:nvGrpSpPr>
        <p:grpSpPr>
          <a:xfrm>
            <a:off x="38129446" y="21183447"/>
            <a:ext cx="1297588" cy="9001588"/>
            <a:chOff x="29595245" y="12167206"/>
            <a:chExt cx="1297588" cy="9001588"/>
          </a:xfrm>
        </p:grpSpPr>
        <p:sp>
          <p:nvSpPr>
            <p:cNvPr id="112" name="Line 26"/>
            <p:cNvSpPr>
              <a:spLocks noChangeShapeType="1"/>
            </p:cNvSpPr>
            <p:nvPr/>
          </p:nvSpPr>
          <p:spPr bwMode="auto">
            <a:xfrm rot="16035972">
              <a:off x="30242451" y="11520000"/>
              <a:ext cx="1588" cy="1296000"/>
            </a:xfrm>
            <a:prstGeom prst="line">
              <a:avLst/>
            </a:prstGeom>
            <a:noFill/>
            <a:ln w="152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113" name="Line 30"/>
            <p:cNvSpPr>
              <a:spLocks noChangeShapeType="1"/>
            </p:cNvSpPr>
            <p:nvPr/>
          </p:nvSpPr>
          <p:spPr bwMode="auto">
            <a:xfrm rot="16035972">
              <a:off x="30244039" y="13320000"/>
              <a:ext cx="1588" cy="1296000"/>
            </a:xfrm>
            <a:prstGeom prst="line">
              <a:avLst/>
            </a:prstGeom>
            <a:noFill/>
            <a:ln w="152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114" name="Line 31"/>
            <p:cNvSpPr>
              <a:spLocks noChangeShapeType="1"/>
            </p:cNvSpPr>
            <p:nvPr/>
          </p:nvSpPr>
          <p:spPr bwMode="auto">
            <a:xfrm rot="16035972">
              <a:off x="30244039" y="15120000"/>
              <a:ext cx="1588" cy="1296000"/>
            </a:xfrm>
            <a:prstGeom prst="line">
              <a:avLst/>
            </a:prstGeom>
            <a:noFill/>
            <a:ln w="152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115" name="Line 32"/>
            <p:cNvSpPr>
              <a:spLocks noChangeShapeType="1"/>
            </p:cNvSpPr>
            <p:nvPr/>
          </p:nvSpPr>
          <p:spPr bwMode="auto">
            <a:xfrm rot="16035972">
              <a:off x="30244039" y="16920000"/>
              <a:ext cx="1588" cy="1296000"/>
            </a:xfrm>
            <a:prstGeom prst="line">
              <a:avLst/>
            </a:prstGeom>
            <a:noFill/>
            <a:ln w="152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116" name="Line 33"/>
            <p:cNvSpPr>
              <a:spLocks noChangeShapeType="1"/>
            </p:cNvSpPr>
            <p:nvPr/>
          </p:nvSpPr>
          <p:spPr bwMode="auto">
            <a:xfrm rot="16035972">
              <a:off x="30244039" y="18720000"/>
              <a:ext cx="1588" cy="1296000"/>
            </a:xfrm>
            <a:prstGeom prst="line">
              <a:avLst/>
            </a:prstGeom>
            <a:noFill/>
            <a:ln w="152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117" name="Line 34"/>
            <p:cNvSpPr>
              <a:spLocks noChangeShapeType="1"/>
            </p:cNvSpPr>
            <p:nvPr/>
          </p:nvSpPr>
          <p:spPr bwMode="auto">
            <a:xfrm rot="16035972">
              <a:off x="30244039" y="20520000"/>
              <a:ext cx="1588" cy="1296000"/>
            </a:xfrm>
            <a:prstGeom prst="line">
              <a:avLst/>
            </a:prstGeom>
            <a:noFill/>
            <a:ln w="152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800"/>
            </a:p>
          </p:txBody>
        </p:sp>
      </p:grpSp>
      <p:sp>
        <p:nvSpPr>
          <p:cNvPr id="108" name="Text Box 35"/>
          <p:cNvSpPr txBox="1">
            <a:spLocks noChangeArrowheads="1"/>
          </p:cNvSpPr>
          <p:nvPr/>
        </p:nvSpPr>
        <p:spPr bwMode="auto">
          <a:xfrm rot="16200000">
            <a:off x="33649322" y="24776325"/>
            <a:ext cx="1390243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GB" sz="8000" smtClean="0"/>
              <a:t>auditory nerve’s fibres</a:t>
            </a:r>
            <a:endParaRPr lang="en-GB" sz="8000"/>
          </a:p>
        </p:txBody>
      </p:sp>
      <p:sp>
        <p:nvSpPr>
          <p:cNvPr id="109" name="Line 21"/>
          <p:cNvSpPr>
            <a:spLocks noChangeShapeType="1"/>
          </p:cNvSpPr>
          <p:nvPr/>
        </p:nvSpPr>
        <p:spPr bwMode="auto">
          <a:xfrm>
            <a:off x="35371171" y="17276624"/>
            <a:ext cx="0" cy="1152000"/>
          </a:xfrm>
          <a:prstGeom prst="line">
            <a:avLst/>
          </a:prstGeom>
          <a:noFill/>
          <a:ln w="152400">
            <a:solidFill>
              <a:schemeClr val="tx1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110" name="Text Box 20"/>
          <p:cNvSpPr txBox="1">
            <a:spLocks noChangeArrowheads="1"/>
          </p:cNvSpPr>
          <p:nvPr/>
        </p:nvSpPr>
        <p:spPr bwMode="auto">
          <a:xfrm>
            <a:off x="29874645" y="20431944"/>
            <a:ext cx="31090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GB" sz="8000" smtClean="0"/>
              <a:t>higher</a:t>
            </a:r>
            <a:endParaRPr lang="en-GB" sz="8000"/>
          </a:p>
        </p:txBody>
      </p:sp>
      <p:sp>
        <p:nvSpPr>
          <p:cNvPr id="111" name="Text Box 20"/>
          <p:cNvSpPr txBox="1">
            <a:spLocks noChangeArrowheads="1"/>
          </p:cNvSpPr>
          <p:nvPr/>
        </p:nvSpPr>
        <p:spPr bwMode="auto">
          <a:xfrm rot="16200000">
            <a:off x="25933541" y="24752079"/>
            <a:ext cx="758432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GB" sz="8000" smtClean="0"/>
              <a:t>frequency components</a:t>
            </a:r>
            <a:endParaRPr lang="en-GB" sz="8000"/>
          </a:p>
        </p:txBody>
      </p:sp>
      <p:grpSp>
        <p:nvGrpSpPr>
          <p:cNvPr id="87" name="Group 86"/>
          <p:cNvGrpSpPr/>
          <p:nvPr/>
        </p:nvGrpSpPr>
        <p:grpSpPr>
          <a:xfrm>
            <a:off x="17316437" y="7344000"/>
            <a:ext cx="9135295" cy="17053979"/>
            <a:chOff x="17316437" y="7344000"/>
            <a:chExt cx="9135295" cy="17053979"/>
          </a:xfrm>
        </p:grpSpPr>
        <p:grpSp>
          <p:nvGrpSpPr>
            <p:cNvPr id="67" name="Group 18"/>
            <p:cNvGrpSpPr>
              <a:grpSpLocks/>
            </p:cNvGrpSpPr>
            <p:nvPr/>
          </p:nvGrpSpPr>
          <p:grpSpPr bwMode="auto">
            <a:xfrm>
              <a:off x="19496597" y="13406129"/>
              <a:ext cx="4774976" cy="10991850"/>
              <a:chOff x="1248" y="2640"/>
              <a:chExt cx="1296" cy="2400"/>
            </a:xfrm>
          </p:grpSpPr>
          <p:sp>
            <p:nvSpPr>
              <p:cNvPr id="69" name="Line 12"/>
              <p:cNvSpPr>
                <a:spLocks noChangeShapeType="1"/>
              </p:cNvSpPr>
              <p:nvPr/>
            </p:nvSpPr>
            <p:spPr bwMode="auto">
              <a:xfrm>
                <a:off x="1584" y="2640"/>
                <a:ext cx="62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sz="8000"/>
              </a:p>
            </p:txBody>
          </p:sp>
          <p:sp>
            <p:nvSpPr>
              <p:cNvPr id="70" name="Line 13"/>
              <p:cNvSpPr>
                <a:spLocks noChangeShapeType="1"/>
              </p:cNvSpPr>
              <p:nvPr/>
            </p:nvSpPr>
            <p:spPr bwMode="auto">
              <a:xfrm>
                <a:off x="1248" y="5040"/>
                <a:ext cx="12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sz="8000"/>
              </a:p>
            </p:txBody>
          </p:sp>
          <p:sp>
            <p:nvSpPr>
              <p:cNvPr id="71" name="Line 14"/>
              <p:cNvSpPr>
                <a:spLocks noChangeShapeType="1"/>
              </p:cNvSpPr>
              <p:nvPr/>
            </p:nvSpPr>
            <p:spPr bwMode="auto">
              <a:xfrm flipH="1">
                <a:off x="1248" y="2640"/>
                <a:ext cx="336" cy="24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sz="8000"/>
              </a:p>
            </p:txBody>
          </p:sp>
          <p:sp>
            <p:nvSpPr>
              <p:cNvPr id="72" name="Line 15"/>
              <p:cNvSpPr>
                <a:spLocks noChangeShapeType="1"/>
              </p:cNvSpPr>
              <p:nvPr/>
            </p:nvSpPr>
            <p:spPr bwMode="auto">
              <a:xfrm>
                <a:off x="2208" y="2640"/>
                <a:ext cx="336" cy="24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sz="8000"/>
              </a:p>
            </p:txBody>
          </p:sp>
        </p:grpSp>
        <p:sp>
          <p:nvSpPr>
            <p:cNvPr id="77" name="Text Box 24"/>
            <p:cNvSpPr txBox="1">
              <a:spLocks noChangeArrowheads="1"/>
            </p:cNvSpPr>
            <p:nvPr/>
          </p:nvSpPr>
          <p:spPr bwMode="auto">
            <a:xfrm>
              <a:off x="17316437" y="11634465"/>
              <a:ext cx="9135295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GB" sz="8000" smtClean="0"/>
                <a:t>inner ear, cochlea</a:t>
              </a:r>
              <a:endParaRPr lang="en-GB" sz="8000"/>
            </a:p>
          </p:txBody>
        </p:sp>
        <p:sp>
          <p:nvSpPr>
            <p:cNvPr id="96" name="Line 21"/>
            <p:cNvSpPr>
              <a:spLocks noChangeShapeType="1"/>
            </p:cNvSpPr>
            <p:nvPr/>
          </p:nvSpPr>
          <p:spPr bwMode="auto">
            <a:xfrm>
              <a:off x="21884085" y="10275943"/>
              <a:ext cx="0" cy="1152000"/>
            </a:xfrm>
            <a:prstGeom prst="line">
              <a:avLst/>
            </a:prstGeom>
            <a:noFill/>
            <a:ln w="152400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 sz="1800"/>
            </a:p>
          </p:txBody>
        </p:sp>
        <p:sp>
          <p:nvSpPr>
            <p:cNvPr id="56" name="Rectangle 7"/>
            <p:cNvSpPr>
              <a:spLocks noChangeArrowheads="1"/>
            </p:cNvSpPr>
            <p:nvPr/>
          </p:nvSpPr>
          <p:spPr bwMode="auto">
            <a:xfrm>
              <a:off x="20030284" y="7344000"/>
              <a:ext cx="3707601" cy="2554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GB" sz="8000" dirty="0" smtClean="0">
                  <a:latin typeface="Arial" charset="0"/>
                </a:rPr>
                <a:t>middle ear</a:t>
              </a:r>
              <a:endParaRPr lang="en-GB" sz="8000" dirty="0">
                <a:latin typeface="Arial" charset="0"/>
              </a:endParaRPr>
            </a:p>
          </p:txBody>
        </p:sp>
      </p:grpSp>
      <p:sp>
        <p:nvSpPr>
          <p:cNvPr id="57" name="Rectangle 7"/>
          <p:cNvSpPr>
            <a:spLocks noChangeArrowheads="1"/>
          </p:cNvSpPr>
          <p:nvPr/>
        </p:nvSpPr>
        <p:spPr bwMode="auto">
          <a:xfrm>
            <a:off x="33517370" y="14544000"/>
            <a:ext cx="3707601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8000" smtClean="0">
                <a:latin typeface="Arial" charset="0"/>
              </a:rPr>
              <a:t>middle ear</a:t>
            </a:r>
            <a:endParaRPr lang="en-GB" sz="8000">
              <a:latin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5775411" y="22171373"/>
            <a:ext cx="2251671" cy="7304636"/>
            <a:chOff x="33276752" y="4346619"/>
            <a:chExt cx="2251671" cy="7304636"/>
          </a:xfrm>
        </p:grpSpPr>
        <p:grpSp>
          <p:nvGrpSpPr>
            <p:cNvPr id="58" name="Group 44"/>
            <p:cNvGrpSpPr>
              <a:grpSpLocks/>
            </p:cNvGrpSpPr>
            <p:nvPr/>
          </p:nvGrpSpPr>
          <p:grpSpPr bwMode="auto">
            <a:xfrm>
              <a:off x="33276752" y="4769545"/>
              <a:ext cx="1080005" cy="6526389"/>
              <a:chOff x="3234528" y="4714877"/>
              <a:chExt cx="552225" cy="2500330"/>
            </a:xfrm>
          </p:grpSpPr>
          <p:sp>
            <p:nvSpPr>
              <p:cNvPr id="59" name="Line 28"/>
              <p:cNvSpPr>
                <a:spLocks noChangeShapeType="1"/>
              </p:cNvSpPr>
              <p:nvPr/>
            </p:nvSpPr>
            <p:spPr bwMode="auto">
              <a:xfrm rot="16200000">
                <a:off x="3510640" y="4438765"/>
                <a:ext cx="0" cy="552223"/>
              </a:xfrm>
              <a:prstGeom prst="line">
                <a:avLst/>
              </a:prstGeom>
              <a:noFill/>
              <a:ln w="152400">
                <a:solidFill>
                  <a:srgbClr val="0070C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" name="Line 28"/>
              <p:cNvSpPr>
                <a:spLocks noChangeShapeType="1"/>
              </p:cNvSpPr>
              <p:nvPr/>
            </p:nvSpPr>
            <p:spPr bwMode="auto">
              <a:xfrm rot="16200000">
                <a:off x="3510642" y="5699889"/>
                <a:ext cx="0" cy="552223"/>
              </a:xfrm>
              <a:prstGeom prst="line">
                <a:avLst/>
              </a:prstGeom>
              <a:noFill/>
              <a:ln w="152400">
                <a:solidFill>
                  <a:srgbClr val="0070C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" name="Line 28"/>
              <p:cNvSpPr>
                <a:spLocks noChangeShapeType="1"/>
              </p:cNvSpPr>
              <p:nvPr/>
            </p:nvSpPr>
            <p:spPr bwMode="auto">
              <a:xfrm rot="16200000">
                <a:off x="3510642" y="6939095"/>
                <a:ext cx="0" cy="552223"/>
              </a:xfrm>
              <a:prstGeom prst="line">
                <a:avLst/>
              </a:prstGeom>
              <a:noFill/>
              <a:ln w="152400">
                <a:solidFill>
                  <a:srgbClr val="0070C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62" name="Group 45"/>
            <p:cNvGrpSpPr>
              <a:grpSpLocks/>
            </p:cNvGrpSpPr>
            <p:nvPr/>
          </p:nvGrpSpPr>
          <p:grpSpPr bwMode="auto">
            <a:xfrm>
              <a:off x="34560004" y="4346619"/>
              <a:ext cx="968419" cy="7304636"/>
              <a:chOff x="4012102" y="4572000"/>
              <a:chExt cx="357193" cy="2786082"/>
            </a:xfrm>
          </p:grpSpPr>
          <p:sp>
            <p:nvSpPr>
              <p:cNvPr id="63" name="5-Point Star 62"/>
              <p:cNvSpPr/>
              <p:nvPr/>
            </p:nvSpPr>
            <p:spPr bwMode="auto">
              <a:xfrm>
                <a:off x="4012104" y="4572000"/>
                <a:ext cx="357191" cy="285752"/>
              </a:xfrm>
              <a:prstGeom prst="star5">
                <a:avLst/>
              </a:prstGeom>
              <a:solidFill>
                <a:srgbClr val="0070C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marL="342900" indent="-342900">
                  <a:defRPr/>
                </a:pPr>
                <a:endParaRPr lang="en-GB"/>
              </a:p>
            </p:txBody>
          </p:sp>
          <p:sp>
            <p:nvSpPr>
              <p:cNvPr id="64" name="5-Point Star 63"/>
              <p:cNvSpPr/>
              <p:nvPr/>
            </p:nvSpPr>
            <p:spPr bwMode="auto">
              <a:xfrm>
                <a:off x="4012104" y="5786446"/>
                <a:ext cx="357191" cy="285752"/>
              </a:xfrm>
              <a:prstGeom prst="star5">
                <a:avLst/>
              </a:prstGeom>
              <a:solidFill>
                <a:srgbClr val="0070C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marL="342900" indent="-342900">
                  <a:defRPr/>
                </a:pPr>
                <a:endParaRPr lang="en-GB"/>
              </a:p>
            </p:txBody>
          </p:sp>
          <p:sp>
            <p:nvSpPr>
              <p:cNvPr id="65" name="5-Point Star 64"/>
              <p:cNvSpPr/>
              <p:nvPr/>
            </p:nvSpPr>
            <p:spPr bwMode="auto">
              <a:xfrm>
                <a:off x="4012102" y="7072330"/>
                <a:ext cx="357189" cy="285752"/>
              </a:xfrm>
              <a:prstGeom prst="star5">
                <a:avLst/>
              </a:prstGeom>
              <a:solidFill>
                <a:srgbClr val="0070C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marL="342900" indent="-342900">
                  <a:defRPr/>
                </a:pPr>
                <a:endParaRPr lang="en-GB"/>
              </a:p>
            </p:txBody>
          </p:sp>
        </p:grpSp>
      </p:grpSp>
      <p:sp>
        <p:nvSpPr>
          <p:cNvPr id="73" name="Text Box 16"/>
          <p:cNvSpPr txBox="1">
            <a:spLocks noChangeArrowheads="1"/>
          </p:cNvSpPr>
          <p:nvPr/>
        </p:nvSpPr>
        <p:spPr bwMode="auto">
          <a:xfrm rot="16200000">
            <a:off x="29922397" y="24675250"/>
            <a:ext cx="8598486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GB" sz="8000" dirty="0" smtClean="0">
                <a:solidFill>
                  <a:srgbClr val="FF0000"/>
                </a:solidFill>
              </a:rPr>
              <a:t>narrowband filters (electronic)</a:t>
            </a:r>
            <a:endParaRPr lang="en-GB" sz="8000" dirty="0">
              <a:solidFill>
                <a:srgbClr val="FF0000"/>
              </a:solidFill>
            </a:endParaRPr>
          </a:p>
        </p:txBody>
      </p:sp>
      <p:sp>
        <p:nvSpPr>
          <p:cNvPr id="74" name="Line 21"/>
          <p:cNvSpPr>
            <a:spLocks noChangeShapeType="1"/>
          </p:cNvSpPr>
          <p:nvPr/>
        </p:nvSpPr>
        <p:spPr bwMode="auto">
          <a:xfrm>
            <a:off x="33694719" y="13509162"/>
            <a:ext cx="0" cy="7977431"/>
          </a:xfrm>
          <a:prstGeom prst="line">
            <a:avLst/>
          </a:prstGeom>
          <a:noFill/>
          <a:ln w="152400">
            <a:solidFill>
              <a:srgbClr val="FF0000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800"/>
          </a:p>
        </p:txBody>
      </p:sp>
      <p:sp>
        <p:nvSpPr>
          <p:cNvPr id="78" name="Rectangle 7"/>
          <p:cNvSpPr>
            <a:spLocks noChangeArrowheads="1"/>
          </p:cNvSpPr>
          <p:nvPr/>
        </p:nvSpPr>
        <p:spPr bwMode="auto">
          <a:xfrm>
            <a:off x="31840918" y="12054698"/>
            <a:ext cx="370760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8000" dirty="0" smtClean="0">
                <a:solidFill>
                  <a:srgbClr val="FF0000"/>
                </a:solidFill>
                <a:latin typeface="Arial" charset="0"/>
              </a:rPr>
              <a:t>mike</a:t>
            </a:r>
            <a:endParaRPr lang="en-GB" sz="8000" dirty="0">
              <a:solidFill>
                <a:srgbClr val="FF0000"/>
              </a:solidFill>
              <a:latin typeface="Arial" charset="0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27457979" y="2774758"/>
            <a:ext cx="14857486" cy="6144681"/>
            <a:chOff x="27457979" y="2774758"/>
            <a:chExt cx="14857486" cy="6144681"/>
          </a:xfrm>
        </p:grpSpPr>
        <p:sp>
          <p:nvSpPr>
            <p:cNvPr id="79" name="Text Box 20"/>
            <p:cNvSpPr txBox="1">
              <a:spLocks noChangeArrowheads="1"/>
            </p:cNvSpPr>
            <p:nvPr/>
          </p:nvSpPr>
          <p:spPr bwMode="auto">
            <a:xfrm>
              <a:off x="27504569" y="5616299"/>
              <a:ext cx="6597908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buFontTx/>
                <a:buNone/>
              </a:pPr>
              <a:r>
                <a:rPr lang="en-GB" sz="8000" smtClean="0"/>
                <a:t>unprocessed:</a:t>
              </a:r>
              <a:endParaRPr lang="en-GB" sz="8000"/>
            </a:p>
          </p:txBody>
        </p:sp>
        <p:sp>
          <p:nvSpPr>
            <p:cNvPr id="80" name="Text Box 20"/>
            <p:cNvSpPr txBox="1">
              <a:spLocks noChangeArrowheads="1"/>
            </p:cNvSpPr>
            <p:nvPr/>
          </p:nvSpPr>
          <p:spPr bwMode="auto">
            <a:xfrm>
              <a:off x="27457979" y="7596000"/>
              <a:ext cx="6597908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buFontTx/>
                <a:buNone/>
              </a:pPr>
              <a:r>
                <a:rPr lang="en-GB" sz="8000" smtClean="0"/>
                <a:t>simulation:</a:t>
              </a:r>
              <a:endParaRPr lang="en-GB" sz="8000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33517370" y="2774758"/>
              <a:ext cx="8798095" cy="2602060"/>
              <a:chOff x="33517370" y="3061754"/>
              <a:chExt cx="8798095" cy="2602060"/>
            </a:xfrm>
          </p:grpSpPr>
          <p:sp>
            <p:nvSpPr>
              <p:cNvPr id="81" name="Rectangle 7"/>
              <p:cNvSpPr>
                <a:spLocks noChangeArrowheads="1"/>
              </p:cNvSpPr>
              <p:nvPr/>
            </p:nvSpPr>
            <p:spPr bwMode="auto">
              <a:xfrm>
                <a:off x="33517370" y="3061754"/>
                <a:ext cx="4969474" cy="25545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8000" dirty="0" smtClean="0">
                    <a:latin typeface="Arial" charset="0"/>
                  </a:rPr>
                  <a:t>speech + music</a:t>
                </a:r>
                <a:endParaRPr lang="en-GB" sz="8000" dirty="0">
                  <a:latin typeface="Arial" charset="0"/>
                </a:endParaRPr>
              </a:p>
            </p:txBody>
          </p:sp>
          <p:sp>
            <p:nvSpPr>
              <p:cNvPr id="82" name="Rectangle 7"/>
              <p:cNvSpPr>
                <a:spLocks noChangeArrowheads="1"/>
              </p:cNvSpPr>
              <p:nvPr/>
            </p:nvSpPr>
            <p:spPr bwMode="auto">
              <a:xfrm>
                <a:off x="38068859" y="4340375"/>
                <a:ext cx="4246606" cy="13234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8000" smtClean="0">
                    <a:latin typeface="Arial" charset="0"/>
                  </a:rPr>
                  <a:t>music </a:t>
                </a:r>
                <a:endParaRPr lang="en-GB" sz="8000">
                  <a:latin typeface="Arial" charset="0"/>
                </a:endParaRPr>
              </a:p>
            </p:txBody>
          </p:sp>
        </p:grpSp>
      </p:grpSp>
      <p:pic>
        <p:nvPicPr>
          <p:cNvPr id="83" name="ring.wav">
            <a:hlinkClick r:id="" action="ppaction://media"/>
          </p:cNvPr>
          <p:cNvPicPr>
            <a:picLocks noRot="1" noChangeAspect="1"/>
          </p:cNvPicPr>
          <p:nvPr>
            <a:wavAudioFile r:embed="rId1" name="ring.wav"/>
          </p:nvPr>
        </p:nvPicPr>
        <p:blipFill>
          <a:blip r:embed="rId8" cstate="print"/>
          <a:stretch>
            <a:fillRect/>
          </a:stretch>
        </p:blipFill>
        <p:spPr>
          <a:xfrm>
            <a:off x="35532000" y="5652000"/>
            <a:ext cx="1440000" cy="1440000"/>
          </a:xfrm>
          <a:prstGeom prst="rect">
            <a:avLst/>
          </a:prstGeom>
        </p:spPr>
      </p:pic>
      <p:pic>
        <p:nvPicPr>
          <p:cNvPr id="84" name="rhapsody.wav">
            <a:hlinkClick r:id="" action="ppaction://media"/>
          </p:cNvPr>
          <p:cNvPicPr>
            <a:picLocks noRot="1" noChangeAspect="1"/>
          </p:cNvPicPr>
          <p:nvPr>
            <a:wavAudioFile r:embed="rId2" name="rhapsody.wav"/>
          </p:nvPr>
        </p:nvPicPr>
        <p:blipFill>
          <a:blip r:embed="rId9" cstate="print"/>
          <a:stretch>
            <a:fillRect/>
          </a:stretch>
        </p:blipFill>
        <p:spPr>
          <a:xfrm>
            <a:off x="39528000" y="5653008"/>
            <a:ext cx="1440000" cy="1440000"/>
          </a:xfrm>
          <a:prstGeom prst="rect">
            <a:avLst/>
          </a:prstGeom>
        </p:spPr>
      </p:pic>
      <p:pic>
        <p:nvPicPr>
          <p:cNvPr id="85" name="ring8.wav">
            <a:hlinkClick r:id="" action="ppaction://media"/>
          </p:cNvPr>
          <p:cNvPicPr>
            <a:picLocks noRot="1" noChangeAspect="1"/>
          </p:cNvPicPr>
          <p:nvPr>
            <a:wavAudioFile r:embed="rId3" name="ring8.wav"/>
          </p:nvPr>
        </p:nvPicPr>
        <p:blipFill>
          <a:blip r:embed="rId10" cstate="print"/>
          <a:stretch>
            <a:fillRect/>
          </a:stretch>
        </p:blipFill>
        <p:spPr>
          <a:xfrm>
            <a:off x="35532000" y="7704000"/>
            <a:ext cx="1440000" cy="1440000"/>
          </a:xfrm>
          <a:prstGeom prst="rect">
            <a:avLst/>
          </a:prstGeom>
        </p:spPr>
      </p:pic>
      <p:pic>
        <p:nvPicPr>
          <p:cNvPr id="86" name="rhapsody8.wav">
            <a:hlinkClick r:id="" action="ppaction://media"/>
          </p:cNvPr>
          <p:cNvPicPr>
            <a:picLocks noRot="1" noChangeAspect="1"/>
          </p:cNvPicPr>
          <p:nvPr>
            <a:wavAudioFile r:embed="rId4" name="rhapsody8.wav"/>
          </p:nvPr>
        </p:nvPicPr>
        <p:blipFill>
          <a:blip r:embed="rId11" cstate="print"/>
          <a:stretch>
            <a:fillRect/>
          </a:stretch>
        </p:blipFill>
        <p:spPr>
          <a:xfrm>
            <a:off x="39528000" y="7704000"/>
            <a:ext cx="1440000" cy="1440000"/>
          </a:xfrm>
          <a:prstGeom prst="rect">
            <a:avLst/>
          </a:prstGeom>
        </p:spPr>
      </p:pic>
      <p:sp>
        <p:nvSpPr>
          <p:cNvPr id="100" name="Rectangle 99"/>
          <p:cNvSpPr/>
          <p:nvPr/>
        </p:nvSpPr>
        <p:spPr>
          <a:xfrm>
            <a:off x="1305589" y="30251766"/>
            <a:ext cx="26469582" cy="2605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8488" lvl="0" indent="-598488" defTabSz="3878263" eaLnBrk="0" hangingPunct="0">
              <a:lnSpc>
                <a:spcPts val="7700"/>
              </a:lnSpc>
              <a:spcBef>
                <a:spcPts val="4200"/>
              </a:spcBef>
              <a:buClr>
                <a:schemeClr val="tx2"/>
              </a:buClr>
              <a:defRPr/>
            </a:pPr>
            <a:r>
              <a:rPr lang="en-GB" sz="6000" dirty="0">
                <a:latin typeface="Arial" pitchFamily="34" charset="0"/>
                <a:cs typeface="Arial" pitchFamily="34" charset="0"/>
              </a:rPr>
              <a:t>Shannon, R. V., </a:t>
            </a:r>
            <a:r>
              <a:rPr lang="en-GB" sz="6000" dirty="0" err="1">
                <a:latin typeface="Arial" pitchFamily="34" charset="0"/>
                <a:cs typeface="Arial" pitchFamily="34" charset="0"/>
              </a:rPr>
              <a:t>Zeng</a:t>
            </a:r>
            <a:r>
              <a:rPr lang="en-GB" sz="6000" dirty="0">
                <a:latin typeface="Arial" pitchFamily="34" charset="0"/>
                <a:cs typeface="Arial" pitchFamily="34" charset="0"/>
              </a:rPr>
              <a:t>, F., </a:t>
            </a:r>
            <a:r>
              <a:rPr lang="en-GB" sz="6000" dirty="0" err="1">
                <a:latin typeface="Arial" pitchFamily="34" charset="0"/>
                <a:cs typeface="Arial" pitchFamily="34" charset="0"/>
              </a:rPr>
              <a:t>Kamath</a:t>
            </a:r>
            <a:r>
              <a:rPr lang="en-GB" sz="6000" dirty="0">
                <a:latin typeface="Arial" pitchFamily="34" charset="0"/>
                <a:cs typeface="Arial" pitchFamily="34" charset="0"/>
              </a:rPr>
              <a:t>, V., </a:t>
            </a:r>
            <a:r>
              <a:rPr lang="en-GB" sz="6000" dirty="0" err="1">
                <a:latin typeface="Arial" pitchFamily="34" charset="0"/>
                <a:cs typeface="Arial" pitchFamily="34" charset="0"/>
              </a:rPr>
              <a:t>Wygonski</a:t>
            </a:r>
            <a:r>
              <a:rPr lang="en-GB" sz="6000" dirty="0">
                <a:latin typeface="Arial" pitchFamily="34" charset="0"/>
                <a:cs typeface="Arial" pitchFamily="34" charset="0"/>
              </a:rPr>
              <a:t>, J. and </a:t>
            </a:r>
            <a:r>
              <a:rPr lang="en-GB" sz="6000" dirty="0" err="1">
                <a:latin typeface="Arial" pitchFamily="34" charset="0"/>
                <a:cs typeface="Arial" pitchFamily="34" charset="0"/>
              </a:rPr>
              <a:t>Ekelid</a:t>
            </a:r>
            <a:r>
              <a:rPr lang="en-GB" sz="6000" dirty="0">
                <a:latin typeface="Arial" pitchFamily="34" charset="0"/>
                <a:cs typeface="Arial" pitchFamily="34" charset="0"/>
              </a:rPr>
              <a:t>, M. (</a:t>
            </a:r>
            <a:r>
              <a:rPr lang="en-GB" sz="6000" dirty="0" smtClean="0">
                <a:latin typeface="Arial" pitchFamily="34" charset="0"/>
                <a:cs typeface="Arial" pitchFamily="34" charset="0"/>
              </a:rPr>
              <a:t>1995)</a:t>
            </a:r>
          </a:p>
          <a:p>
            <a:pPr marL="598488" lvl="0" indent="-598488" defTabSz="3878263" eaLnBrk="0" hangingPunct="0">
              <a:lnSpc>
                <a:spcPts val="7700"/>
              </a:lnSpc>
              <a:spcBef>
                <a:spcPts val="4200"/>
              </a:spcBef>
              <a:buClr>
                <a:schemeClr val="tx2"/>
              </a:buClr>
              <a:defRPr/>
            </a:pPr>
            <a:r>
              <a:rPr lang="en-GB" sz="6000" i="1" dirty="0" smtClean="0">
                <a:latin typeface="Arial" pitchFamily="34" charset="0"/>
                <a:cs typeface="Arial" pitchFamily="34" charset="0"/>
              </a:rPr>
              <a:t>Speech </a:t>
            </a:r>
            <a:r>
              <a:rPr lang="en-GB" sz="6000" i="1" dirty="0">
                <a:latin typeface="Arial" pitchFamily="34" charset="0"/>
                <a:cs typeface="Arial" pitchFamily="34" charset="0"/>
              </a:rPr>
              <a:t>recognition with primarily temporal </a:t>
            </a:r>
            <a:r>
              <a:rPr lang="en-GB" sz="6000" i="1" dirty="0" smtClean="0">
                <a:latin typeface="Arial" pitchFamily="34" charset="0"/>
                <a:cs typeface="Arial" pitchFamily="34" charset="0"/>
              </a:rPr>
              <a:t>cues</a:t>
            </a:r>
            <a:r>
              <a:rPr lang="en-GB" sz="6000" dirty="0" smtClean="0">
                <a:latin typeface="Arial" pitchFamily="34" charset="0"/>
                <a:cs typeface="Arial" pitchFamily="34" charset="0"/>
              </a:rPr>
              <a:t> Science </a:t>
            </a:r>
            <a:r>
              <a:rPr lang="en-GB" sz="6000" dirty="0">
                <a:latin typeface="Arial" pitchFamily="34" charset="0"/>
                <a:cs typeface="Arial" pitchFamily="34" charset="0"/>
              </a:rPr>
              <a:t>270, 303–304.</a:t>
            </a:r>
            <a:endParaRPr lang="en-GB" sz="6000" kern="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51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37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xit" presetSubtype="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" presetClass="exit" presetSubtype="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2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"/>
                            </p:stCondLst>
                            <p:childTnLst>
                              <p:par>
                                <p:cTn id="1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>
                <p:cTn id="1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>
                <p:cTn id="15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>
                <p:cTn id="15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</p:childTnLst>
        </p:cTn>
      </p:par>
    </p:tnLst>
    <p:bldLst>
      <p:bldP spid="12" grpId="0" animBg="1"/>
      <p:bldP spid="13" grpId="0"/>
      <p:bldP spid="14" grpId="0" animBg="1"/>
      <p:bldP spid="15" grpId="0"/>
      <p:bldP spid="16" grpId="1"/>
      <p:bldP spid="17" grpId="0" animBg="1"/>
      <p:bldP spid="18" grpId="0"/>
      <p:bldP spid="19" grpId="0" animBg="1"/>
      <p:bldP spid="68" grpId="0"/>
      <p:bldP spid="75" grpId="0"/>
      <p:bldP spid="76" grpId="0" animBg="1"/>
      <p:bldP spid="94" grpId="0"/>
      <p:bldP spid="97" grpId="0"/>
      <p:bldP spid="98" grpId="0"/>
      <p:bldP spid="103" grpId="0"/>
      <p:bldP spid="103" grpId="1"/>
      <p:bldP spid="104" grpId="0"/>
      <p:bldP spid="105" grpId="0" animBg="1"/>
      <p:bldP spid="106" grpId="0"/>
      <p:bldP spid="108" grpId="0"/>
      <p:bldP spid="109" grpId="0" animBg="1"/>
      <p:bldP spid="109" grpId="1" animBg="1"/>
      <p:bldP spid="110" grpId="0"/>
      <p:bldP spid="111" grpId="0"/>
      <p:bldP spid="57" grpId="0"/>
      <p:bldP spid="73" grpId="0"/>
      <p:bldP spid="74" grpId="0" animBg="1"/>
      <p:bldP spid="7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bread orig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000" y="18538924"/>
            <a:ext cx="12816000" cy="8557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spect="1" noChangeArrowheads="1"/>
          </p:cNvSpPr>
          <p:nvPr/>
        </p:nvSpPr>
        <p:spPr bwMode="auto">
          <a:xfrm>
            <a:off x="6408000" y="18538923"/>
            <a:ext cx="12816000" cy="4882287"/>
          </a:xfrm>
          <a:prstGeom prst="rect">
            <a:avLst/>
          </a:prstGeom>
          <a:solidFill>
            <a:schemeClr val="bg2">
              <a:alpha val="8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GB"/>
              <a:t>        </a:t>
            </a:r>
          </a:p>
        </p:txBody>
      </p:sp>
      <p:sp>
        <p:nvSpPr>
          <p:cNvPr id="11" name="TextBox 10"/>
          <p:cNvSpPr txBox="1">
            <a:spLocks noChangeAspect="1" noChangeArrowheads="1"/>
          </p:cNvSpPr>
          <p:nvPr/>
        </p:nvSpPr>
        <p:spPr bwMode="auto">
          <a:xfrm>
            <a:off x="6336000" y="23634532"/>
            <a:ext cx="12816000" cy="3458279"/>
          </a:xfrm>
          <a:prstGeom prst="rect">
            <a:avLst/>
          </a:prstGeom>
          <a:solidFill>
            <a:schemeClr val="bg2">
              <a:alpha val="8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GB"/>
              <a:t>        </a:t>
            </a:r>
          </a:p>
        </p:txBody>
      </p:sp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762302" y="1470566"/>
            <a:ext cx="35211912" cy="1822119"/>
          </a:xfrm>
          <a:prstGeom prst="rect">
            <a:avLst/>
          </a:prstGeom>
        </p:spPr>
        <p:txBody>
          <a:bodyPr/>
          <a:lstStyle/>
          <a:p>
            <a:pPr lvl="0" algn="ctr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defRPr/>
            </a:pPr>
            <a:r>
              <a:rPr lang="en-US" sz="9600" kern="0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9600" kern="0" dirty="0" smtClean="0">
                <a:latin typeface="Arial" pitchFamily="34" charset="0"/>
                <a:cs typeface="Arial" pitchFamily="34" charset="0"/>
              </a:rPr>
              <a:t>ow are implant simulations made?</a:t>
            </a:r>
            <a:endParaRPr lang="en-US" sz="9600" kern="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Group 39"/>
          <p:cNvGrpSpPr/>
          <p:nvPr/>
        </p:nvGrpSpPr>
        <p:grpSpPr>
          <a:xfrm rot="5400000">
            <a:off x="18188349" y="25297091"/>
            <a:ext cx="1919825" cy="8952142"/>
            <a:chOff x="2473192" y="18372178"/>
            <a:chExt cx="1919825" cy="8952142"/>
          </a:xfrm>
        </p:grpSpPr>
        <p:sp>
          <p:nvSpPr>
            <p:cNvPr id="16" name="Text Box 19"/>
            <p:cNvSpPr txBox="1">
              <a:spLocks noChangeArrowheads="1"/>
            </p:cNvSpPr>
            <p:nvPr/>
          </p:nvSpPr>
          <p:spPr bwMode="auto">
            <a:xfrm rot="16200000">
              <a:off x="169877" y="23101179"/>
              <a:ext cx="6526456" cy="1919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38217" tIns="219109" rIns="438217" bIns="219109">
              <a:spAutoFit/>
            </a:bodyPr>
            <a:lstStyle/>
            <a:p>
              <a:pPr algn="r"/>
              <a:r>
                <a:rPr lang="en-GB" sz="8600" dirty="0" smtClean="0">
                  <a:latin typeface="Arial" pitchFamily="34" charset="0"/>
                  <a:cs typeface="Arial" pitchFamily="34" charset="0"/>
                </a:rPr>
                <a:t>time </a:t>
              </a:r>
              <a:r>
                <a:rPr lang="en-GB" sz="9600" dirty="0" smtClean="0"/>
                <a:t>  </a:t>
              </a:r>
              <a:endParaRPr lang="en-GB" sz="9600" dirty="0"/>
            </a:p>
          </p:txBody>
        </p:sp>
        <p:cxnSp>
          <p:nvCxnSpPr>
            <p:cNvPr id="17" name="Straight Arrow Connector 35"/>
            <p:cNvCxnSpPr>
              <a:cxnSpLocks noChangeShapeType="1"/>
            </p:cNvCxnSpPr>
            <p:nvPr/>
          </p:nvCxnSpPr>
          <p:spPr bwMode="auto">
            <a:xfrm rot="5400000" flipH="1" flipV="1">
              <a:off x="2562425" y="19377175"/>
              <a:ext cx="2016000" cy="6005"/>
            </a:xfrm>
            <a:prstGeom prst="straightConnector1">
              <a:avLst/>
            </a:prstGeom>
            <a:noFill/>
            <a:ln w="1143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20" name="Rectangle 3"/>
          <p:cNvSpPr txBox="1">
            <a:spLocks noChangeAspect="1" noChangeArrowheads="1"/>
          </p:cNvSpPr>
          <p:nvPr/>
        </p:nvSpPr>
        <p:spPr>
          <a:xfrm>
            <a:off x="1367999" y="4698851"/>
            <a:ext cx="39262399" cy="8857225"/>
          </a:xfrm>
          <a:prstGeom prst="rect">
            <a:avLst/>
          </a:prstGeom>
        </p:spPr>
        <p:txBody>
          <a:bodyPr/>
          <a:lstStyle/>
          <a:p>
            <a:pPr marL="598488" lvl="0" indent="-598488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buFontTx/>
              <a:buChar char="•"/>
            </a:pPr>
            <a:r>
              <a:rPr lang="en-GB" sz="9600" kern="0" dirty="0" smtClean="0">
                <a:latin typeface="Arial" pitchFamily="34" charset="0"/>
                <a:cs typeface="Arial" pitchFamily="34" charset="0"/>
              </a:rPr>
              <a:t>  simulations from ‘noise-excited </a:t>
            </a:r>
            <a:r>
              <a:rPr lang="en-GB" sz="9600" kern="0" dirty="0" err="1" smtClean="0">
                <a:latin typeface="Arial" pitchFamily="34" charset="0"/>
                <a:cs typeface="Arial" pitchFamily="34" charset="0"/>
              </a:rPr>
              <a:t>vocoders</a:t>
            </a:r>
            <a:r>
              <a:rPr lang="en-GB" sz="9600" kern="0" dirty="0" smtClean="0">
                <a:latin typeface="Arial" pitchFamily="34" charset="0"/>
                <a:cs typeface="Arial" pitchFamily="34" charset="0"/>
              </a:rPr>
              <a:t>’ are considered realistic</a:t>
            </a:r>
          </a:p>
          <a:p>
            <a:pPr marL="598488" lvl="0" indent="-598488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buFontTx/>
              <a:buChar char="•"/>
            </a:pPr>
            <a:r>
              <a:rPr lang="en-GB" sz="9600" kern="0" dirty="0" smtClean="0">
                <a:latin typeface="Arial" pitchFamily="34" charset="0"/>
                <a:cs typeface="Arial" pitchFamily="34" charset="0"/>
              </a:rPr>
              <a:t>  here, a few (e.g., 8) noise bands are used</a:t>
            </a:r>
          </a:p>
          <a:p>
            <a:pPr marL="598488" lvl="0" indent="-598488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buFontTx/>
              <a:buChar char="•"/>
            </a:pPr>
            <a:r>
              <a:rPr lang="en-GB" sz="9600" kern="0" dirty="0" smtClean="0">
                <a:latin typeface="Arial" pitchFamily="34" charset="0"/>
                <a:cs typeface="Arial" pitchFamily="34" charset="0"/>
              </a:rPr>
              <a:t>  bands from different centre-frequencies are added together</a:t>
            </a:r>
          </a:p>
          <a:p>
            <a:pPr marL="598488" lvl="0" indent="-598488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buFontTx/>
              <a:buChar char="•"/>
            </a:pPr>
            <a:r>
              <a:rPr lang="en-GB" sz="9600" kern="0" dirty="0" smtClean="0">
                <a:latin typeface="Arial" pitchFamily="34" charset="0"/>
                <a:cs typeface="Arial" pitchFamily="34" charset="0"/>
              </a:rPr>
              <a:t>  the result is ‘sparse-NV’ speech</a:t>
            </a:r>
          </a:p>
          <a:p>
            <a:pPr marL="598488" lvl="0" indent="-598488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</a:pPr>
            <a:endParaRPr lang="en-GB" sz="9600" kern="0" dirty="0" smtClean="0">
              <a:latin typeface="Arial" pitchFamily="34" charset="0"/>
              <a:cs typeface="Arial" pitchFamily="34" charset="0"/>
            </a:endParaRPr>
          </a:p>
          <a:p>
            <a:pPr marL="598488" marR="0" lvl="0" indent="-598488" algn="l" defTabSz="3878263" rtl="0" eaLnBrk="0" fontAlgn="base" latinLnBrk="0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r>
              <a:rPr lang="en-GB" sz="9600" kern="0" dirty="0" smtClean="0">
                <a:latin typeface="Arial" pitchFamily="34" charset="0"/>
                <a:cs typeface="Arial" pitchFamily="34" charset="0"/>
              </a:rPr>
              <a:t>     </a:t>
            </a:r>
            <a:endParaRPr kumimoji="0" lang="en-GB" sz="9600" b="0" i="0" u="none" strike="noStrike" kern="0" cap="none" spc="0" normalizeH="0" baseline="0" noProof="0" dirty="0" smtClean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598488" marR="0" lvl="0" indent="-598488" algn="l" defTabSz="3878263" rtl="0" eaLnBrk="0" fontAlgn="base" latinLnBrk="0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endParaRPr kumimoji="0" lang="en-GB" sz="9600" b="0" i="0" u="none" strike="noStrike" kern="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22665243" y="15552000"/>
            <a:ext cx="13286511" cy="2179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GB" sz="9600" kern="0" dirty="0">
                <a:latin typeface="Arial" pitchFamily="34" charset="0"/>
                <a:ea typeface="+mj-ea"/>
                <a:cs typeface="Arial" pitchFamily="34" charset="0"/>
              </a:rPr>
              <a:t>s</a:t>
            </a:r>
            <a:r>
              <a:rPr lang="en-GB" sz="9600" kern="0" dirty="0" smtClean="0">
                <a:latin typeface="Arial" pitchFamily="34" charset="0"/>
                <a:ea typeface="+mj-ea"/>
                <a:cs typeface="Arial" pitchFamily="34" charset="0"/>
              </a:rPr>
              <a:t>ame fluctuations in a narrowband noise</a:t>
            </a:r>
            <a:endParaRPr lang="en-GB" sz="9600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6" name="Picture 3" descr="bread orig.tif"/>
          <p:cNvPicPr>
            <a:picLocks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109" b="40267"/>
          <a:stretch/>
        </p:blipFill>
        <p:spPr bwMode="auto">
          <a:xfrm>
            <a:off x="22896000" y="23235713"/>
            <a:ext cx="12815927" cy="79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39"/>
          <p:cNvGrpSpPr/>
          <p:nvPr/>
        </p:nvGrpSpPr>
        <p:grpSpPr>
          <a:xfrm>
            <a:off x="2642774" y="17904156"/>
            <a:ext cx="1919825" cy="7849922"/>
            <a:chOff x="2473192" y="19474398"/>
            <a:chExt cx="1919825" cy="7849922"/>
          </a:xfrm>
        </p:grpSpPr>
        <p:sp>
          <p:nvSpPr>
            <p:cNvPr id="13" name="Text Box 19"/>
            <p:cNvSpPr txBox="1">
              <a:spLocks noChangeArrowheads="1"/>
            </p:cNvSpPr>
            <p:nvPr/>
          </p:nvSpPr>
          <p:spPr bwMode="auto">
            <a:xfrm rot="16200000">
              <a:off x="169877" y="23101179"/>
              <a:ext cx="6526456" cy="1919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38217" tIns="219109" rIns="438217" bIns="219109">
              <a:spAutoFit/>
            </a:bodyPr>
            <a:lstStyle/>
            <a:p>
              <a:r>
                <a:rPr lang="en-GB" sz="8600" dirty="0" smtClean="0">
                  <a:latin typeface="Arial" pitchFamily="34" charset="0"/>
                  <a:cs typeface="Arial" pitchFamily="34" charset="0"/>
                </a:rPr>
                <a:t>frequency</a:t>
              </a:r>
              <a:r>
                <a:rPr lang="en-GB" sz="9600" dirty="0" smtClean="0"/>
                <a:t>  </a:t>
              </a:r>
              <a:endParaRPr lang="en-GB" sz="9600" dirty="0"/>
            </a:p>
          </p:txBody>
        </p:sp>
        <p:cxnSp>
          <p:nvCxnSpPr>
            <p:cNvPr id="14" name="Straight Arrow Connector 35"/>
            <p:cNvCxnSpPr>
              <a:cxnSpLocks noChangeShapeType="1"/>
            </p:cNvCxnSpPr>
            <p:nvPr/>
          </p:nvCxnSpPr>
          <p:spPr bwMode="auto">
            <a:xfrm rot="5400000" flipH="1" flipV="1">
              <a:off x="2562425" y="20479395"/>
              <a:ext cx="2016000" cy="6005"/>
            </a:xfrm>
            <a:prstGeom prst="straightConnector1">
              <a:avLst/>
            </a:prstGeom>
            <a:noFill/>
            <a:ln w="1143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18" name="Title 1"/>
          <p:cNvSpPr txBox="1">
            <a:spLocks/>
          </p:cNvSpPr>
          <p:nvPr/>
        </p:nvSpPr>
        <p:spPr bwMode="auto">
          <a:xfrm>
            <a:off x="6376024" y="15552000"/>
            <a:ext cx="13286511" cy="2179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GB" sz="9600" kern="0" dirty="0">
                <a:latin typeface="Arial" pitchFamily="34" charset="0"/>
                <a:ea typeface="+mj-ea"/>
                <a:cs typeface="Arial" pitchFamily="34" charset="0"/>
              </a:rPr>
              <a:t>l</a:t>
            </a:r>
            <a:r>
              <a:rPr lang="en-GB" sz="9600" kern="0" dirty="0" smtClean="0">
                <a:latin typeface="Arial" pitchFamily="34" charset="0"/>
                <a:ea typeface="+mj-ea"/>
                <a:cs typeface="Arial" pitchFamily="34" charset="0"/>
              </a:rPr>
              <a:t>evel fluctuations in a speech band</a:t>
            </a:r>
            <a:endParaRPr lang="en-GB" sz="9600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1" name="TextBox 20"/>
          <p:cNvSpPr txBox="1">
            <a:spLocks noChangeAspect="1" noChangeArrowheads="1"/>
          </p:cNvSpPr>
          <p:nvPr/>
        </p:nvSpPr>
        <p:spPr bwMode="auto">
          <a:xfrm>
            <a:off x="22896000" y="18452380"/>
            <a:ext cx="12829505" cy="488743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GB"/>
              <a:t>        </a:t>
            </a:r>
          </a:p>
        </p:txBody>
      </p:sp>
      <p:sp>
        <p:nvSpPr>
          <p:cNvPr id="22" name="TextBox 21"/>
          <p:cNvSpPr txBox="1">
            <a:spLocks noChangeAspect="1" noChangeArrowheads="1"/>
          </p:cNvSpPr>
          <p:nvPr/>
        </p:nvSpPr>
        <p:spPr bwMode="auto">
          <a:xfrm>
            <a:off x="22896000" y="23996996"/>
            <a:ext cx="12829505" cy="346192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GB"/>
              <a:t>        </a:t>
            </a:r>
          </a:p>
        </p:txBody>
      </p:sp>
    </p:spTree>
    <p:extLst>
      <p:ext uri="{BB962C8B-B14F-4D97-AF65-F5344CB8AC3E}">
        <p14:creationId xmlns:p14="http://schemas.microsoft.com/office/powerpoint/2010/main" val="399119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0" grpId="0" uiExpand="1" build="p"/>
      <p:bldP spid="19" grpId="0"/>
      <p:bldP spid="18" grpId="0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84" y="2344208"/>
            <a:ext cx="26075748" cy="24626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9522942" y="1268460"/>
            <a:ext cx="22322480" cy="1944216"/>
          </a:xfrm>
          <a:prstGeom prst="rect">
            <a:avLst/>
          </a:prstGeom>
        </p:spPr>
        <p:txBody>
          <a:bodyPr/>
          <a:lstStyle/>
          <a:p>
            <a:pPr lvl="0" algn="ctr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r>
              <a:rPr lang="en-GB" sz="9600" kern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selection problem   </a:t>
            </a:r>
            <a:r>
              <a:rPr lang="en-GB" sz="9600" kern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  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570614" y="29074920"/>
            <a:ext cx="22322480" cy="1728192"/>
          </a:xfrm>
          <a:prstGeom prst="rect">
            <a:avLst/>
          </a:prstGeom>
        </p:spPr>
        <p:txBody>
          <a:bodyPr/>
          <a:lstStyle/>
          <a:p>
            <a:pPr marL="1143000" lvl="0" indent="-1143000" algn="ctr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buFont typeface="Arial" pitchFamily="34" charset="0"/>
              <a:buChar char="•"/>
              <a:defRPr/>
            </a:pPr>
            <a:r>
              <a:rPr lang="en-GB" sz="9600" kern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similar problems at cocktail parties</a:t>
            </a:r>
            <a:r>
              <a:rPr lang="en-GB" sz="9600" kern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045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spect="1" noChangeArrowheads="1"/>
          </p:cNvSpPr>
          <p:nvPr/>
        </p:nvSpPr>
        <p:spPr>
          <a:xfrm>
            <a:off x="1476000" y="4575787"/>
            <a:ext cx="39967464" cy="8259969"/>
          </a:xfrm>
          <a:prstGeom prst="rect">
            <a:avLst/>
          </a:prstGeom>
        </p:spPr>
        <p:txBody>
          <a:bodyPr/>
          <a:lstStyle/>
          <a:p>
            <a:pPr marL="598488" lvl="0" indent="-598488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buFontTx/>
              <a:buChar char="•"/>
            </a:pPr>
            <a:r>
              <a:rPr lang="en-GB" sz="9600" kern="0" dirty="0" smtClean="0">
                <a:latin typeface="Arial" pitchFamily="34" charset="0"/>
                <a:cs typeface="Arial" pitchFamily="34" charset="0"/>
              </a:rPr>
              <a:t> speech of contexts and test words</a:t>
            </a:r>
          </a:p>
          <a:p>
            <a:pPr marL="598488" lvl="0" indent="-598488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buFontTx/>
              <a:buChar char="•"/>
            </a:pPr>
            <a:r>
              <a:rPr lang="en-GB" sz="9600" kern="0" dirty="0" smtClean="0">
                <a:latin typeface="Arial" pitchFamily="34" charset="0"/>
                <a:cs typeface="Arial" pitchFamily="34" charset="0"/>
              </a:rPr>
              <a:t> processed with an 8-band noise-excited </a:t>
            </a:r>
            <a:r>
              <a:rPr lang="en-GB" sz="9600" kern="0" dirty="0" err="1" smtClean="0">
                <a:latin typeface="Arial" pitchFamily="34" charset="0"/>
                <a:cs typeface="Arial" pitchFamily="34" charset="0"/>
              </a:rPr>
              <a:t>vocoder</a:t>
            </a:r>
            <a:endParaRPr lang="en-GB" sz="9600" dirty="0" smtClean="0">
              <a:latin typeface="Arial" pitchFamily="34" charset="0"/>
              <a:cs typeface="Arial" pitchFamily="34" charset="0"/>
            </a:endParaRPr>
          </a:p>
          <a:p>
            <a:pPr marL="598488" indent="-598488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buFontTx/>
              <a:buChar char="•"/>
            </a:pPr>
            <a:r>
              <a:rPr lang="en-GB" sz="9600" kern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9600" dirty="0" smtClean="0">
                <a:latin typeface="Arial" charset="0"/>
                <a:cs typeface="Arial" charset="0"/>
              </a:rPr>
              <a:t>band centre-frequencies increase with the </a:t>
            </a:r>
            <a:r>
              <a:rPr lang="en-GB" sz="9600" dirty="0" smtClean="0">
                <a:solidFill>
                  <a:srgbClr val="009900"/>
                </a:solidFill>
                <a:latin typeface="Arial" charset="0"/>
                <a:cs typeface="Arial" charset="0"/>
              </a:rPr>
              <a:t>band number</a:t>
            </a:r>
            <a:r>
              <a:rPr lang="en-GB" sz="9600" dirty="0" smtClean="0">
                <a:latin typeface="Arial" charset="0"/>
                <a:cs typeface="Arial" charset="0"/>
              </a:rPr>
              <a:t>, n</a:t>
            </a:r>
            <a:endParaRPr lang="en-GB" sz="9600" kern="0" dirty="0" smtClean="0">
              <a:latin typeface="Arial" pitchFamily="34" charset="0"/>
              <a:cs typeface="Arial" pitchFamily="34" charset="0"/>
            </a:endParaRPr>
          </a:p>
          <a:p>
            <a:pPr marL="598488" lvl="0" indent="-598488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</a:pPr>
            <a:endParaRPr lang="en-GB" sz="9600" kern="0" dirty="0" smtClean="0">
              <a:latin typeface="Arial" pitchFamily="34" charset="0"/>
              <a:cs typeface="Arial" pitchFamily="34" charset="0"/>
            </a:endParaRPr>
          </a:p>
          <a:p>
            <a:pPr marL="598488" lvl="0" indent="-598488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</a:pPr>
            <a:endParaRPr lang="en-GB" sz="9600" kern="0" dirty="0" smtClean="0">
              <a:latin typeface="Arial" pitchFamily="34" charset="0"/>
              <a:cs typeface="Arial" pitchFamily="34" charset="0"/>
            </a:endParaRPr>
          </a:p>
          <a:p>
            <a:pPr marL="598488" lvl="0" indent="-598488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</a:pPr>
            <a:endParaRPr lang="en-GB" sz="9600" kern="0" dirty="0" smtClean="0">
              <a:latin typeface="Arial" pitchFamily="34" charset="0"/>
              <a:cs typeface="Arial" pitchFamily="34" charset="0"/>
            </a:endParaRPr>
          </a:p>
          <a:p>
            <a:pPr marL="598488" lvl="0" indent="-598488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</a:pPr>
            <a:endParaRPr lang="en-GB" sz="9600" kern="0" dirty="0" smtClean="0">
              <a:latin typeface="Arial" pitchFamily="34" charset="0"/>
              <a:cs typeface="Arial" pitchFamily="34" charset="0"/>
            </a:endParaRPr>
          </a:p>
          <a:p>
            <a:pPr marL="598488" lvl="0" indent="-598488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</a:pPr>
            <a:endParaRPr lang="en-GB" sz="9600" kern="0" dirty="0" smtClean="0">
              <a:latin typeface="Arial" pitchFamily="34" charset="0"/>
              <a:cs typeface="Arial" pitchFamily="34" charset="0"/>
            </a:endParaRPr>
          </a:p>
          <a:p>
            <a:pPr marL="598488" lvl="0" indent="-598488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</a:pPr>
            <a:endParaRPr lang="en-GB" sz="9600" kern="0" dirty="0" smtClean="0">
              <a:latin typeface="Arial" pitchFamily="34" charset="0"/>
              <a:cs typeface="Arial" pitchFamily="34" charset="0"/>
            </a:endParaRPr>
          </a:p>
          <a:p>
            <a:pPr marL="598488" lvl="0" indent="-598488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</a:pPr>
            <a:endParaRPr lang="en-GB" sz="9600" kern="0" dirty="0" smtClean="0">
              <a:latin typeface="Arial" pitchFamily="34" charset="0"/>
              <a:cs typeface="Arial" pitchFamily="34" charset="0"/>
            </a:endParaRPr>
          </a:p>
          <a:p>
            <a:pPr marL="598488" lvl="0" indent="-598488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</a:pPr>
            <a:endParaRPr lang="en-GB" sz="9600" kern="0" dirty="0" smtClean="0">
              <a:latin typeface="Arial" pitchFamily="34" charset="0"/>
              <a:cs typeface="Arial" pitchFamily="34" charset="0"/>
            </a:endParaRPr>
          </a:p>
          <a:p>
            <a:pPr marL="598488" lvl="0" indent="-598488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</a:pPr>
            <a:endParaRPr lang="en-GB" sz="9600" kern="0" dirty="0" smtClean="0">
              <a:latin typeface="Arial" pitchFamily="34" charset="0"/>
              <a:cs typeface="Arial" pitchFamily="34" charset="0"/>
            </a:endParaRPr>
          </a:p>
          <a:p>
            <a:pPr marL="598488" marR="0" lvl="0" indent="-598488" algn="l" defTabSz="3878263" rtl="0" eaLnBrk="0" fontAlgn="base" latinLnBrk="0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r>
              <a:rPr lang="en-GB" sz="9600" kern="0" dirty="0" smtClean="0">
                <a:latin typeface="Arial" pitchFamily="34" charset="0"/>
                <a:cs typeface="Arial" pitchFamily="34" charset="0"/>
              </a:rPr>
              <a:t>     </a:t>
            </a:r>
            <a:endParaRPr kumimoji="0" lang="en-GB" sz="9600" b="0" i="0" u="none" strike="noStrike" kern="0" cap="none" spc="0" normalizeH="0" baseline="0" noProof="0" dirty="0" smtClean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598488" marR="0" lvl="0" indent="-598488" algn="l" defTabSz="3878263" rtl="0" eaLnBrk="0" fontAlgn="base" latinLnBrk="0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endParaRPr kumimoji="0" lang="en-GB" sz="9600" b="0" i="0" u="none" strike="noStrike" kern="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4" name="Rectangle 3"/>
          <p:cNvSpPr txBox="1">
            <a:spLocks noChangeArrowheads="1"/>
          </p:cNvSpPr>
          <p:nvPr/>
        </p:nvSpPr>
        <p:spPr>
          <a:xfrm>
            <a:off x="23496597" y="19548000"/>
            <a:ext cx="6357982" cy="2744877"/>
          </a:xfrm>
          <a:prstGeom prst="rect">
            <a:avLst/>
          </a:prstGeom>
        </p:spPr>
        <p:txBody>
          <a:bodyPr/>
          <a:lstStyle/>
          <a:p>
            <a:pPr marL="598488" lvl="0" indent="-598488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</a:pPr>
            <a:r>
              <a:rPr lang="en-GB" sz="9600" kern="0" dirty="0" smtClean="0">
                <a:latin typeface="Arial" pitchFamily="34" charset="0"/>
                <a:cs typeface="Arial" pitchFamily="34" charset="0"/>
              </a:rPr>
              <a:t>  grouping effect</a:t>
            </a:r>
            <a:endParaRPr kumimoji="0" lang="en-US" sz="96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73" name="Picture 72" descr="Picture1.png"/>
          <p:cNvPicPr>
            <a:picLocks noChangeAspect="1"/>
          </p:cNvPicPr>
          <p:nvPr/>
        </p:nvPicPr>
        <p:blipFill>
          <a:blip r:embed="rId23" cstate="print"/>
          <a:srcRect l="39394" t="31802" r="33333" b="5654"/>
          <a:stretch>
            <a:fillRect/>
          </a:stretch>
        </p:blipFill>
        <p:spPr>
          <a:xfrm>
            <a:off x="22475832" y="14544000"/>
            <a:ext cx="1928826" cy="12644526"/>
          </a:xfrm>
          <a:prstGeom prst="rect">
            <a:avLst/>
          </a:prstGeom>
        </p:spPr>
      </p:pic>
      <p:grpSp>
        <p:nvGrpSpPr>
          <p:cNvPr id="32" name="Group 340"/>
          <p:cNvGrpSpPr>
            <a:grpSpLocks/>
          </p:cNvGrpSpPr>
          <p:nvPr/>
        </p:nvGrpSpPr>
        <p:grpSpPr bwMode="auto">
          <a:xfrm>
            <a:off x="10545077" y="32126688"/>
            <a:ext cx="4620881" cy="1214403"/>
            <a:chOff x="10902876" y="28227416"/>
            <a:chExt cx="4620966" cy="1214446"/>
          </a:xfrm>
        </p:grpSpPr>
        <p:sp>
          <p:nvSpPr>
            <p:cNvPr id="33" name="Line 49"/>
            <p:cNvSpPr>
              <a:spLocks noChangeShapeType="1"/>
            </p:cNvSpPr>
            <p:nvPr/>
          </p:nvSpPr>
          <p:spPr bwMode="auto">
            <a:xfrm>
              <a:off x="13831836" y="28884465"/>
              <a:ext cx="1692006" cy="0"/>
            </a:xfrm>
            <a:prstGeom prst="line">
              <a:avLst/>
            </a:prstGeom>
            <a:noFill/>
            <a:ln w="127000">
              <a:solidFill>
                <a:srgbClr val="000000"/>
              </a:solidFill>
              <a:round/>
              <a:headEnd/>
              <a:tailEnd type="arrow" w="med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1"/>
            <p:cNvSpPr txBox="1">
              <a:spLocks noChangeArrowheads="1"/>
            </p:cNvSpPr>
            <p:nvPr/>
          </p:nvSpPr>
          <p:spPr bwMode="auto">
            <a:xfrm>
              <a:off x="10902876" y="28227416"/>
              <a:ext cx="2428892" cy="1214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GB" sz="7200" dirty="0">
                  <a:latin typeface="Arial" charset="0"/>
                  <a:cs typeface="Arial" charset="0"/>
                </a:rPr>
                <a:t>time</a:t>
              </a:r>
              <a:endParaRPr lang="en-US" sz="7200" dirty="0"/>
            </a:p>
          </p:txBody>
        </p:sp>
      </p:grp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4" cstate="print"/>
          <a:srcRect l="5536" t="21654" r="4798" b="19193"/>
          <a:stretch>
            <a:fillRect/>
          </a:stretch>
        </p:blipFill>
        <p:spPr bwMode="auto">
          <a:xfrm>
            <a:off x="5620847" y="14647455"/>
            <a:ext cx="14523725" cy="15414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8" name="Group 37"/>
          <p:cNvGrpSpPr/>
          <p:nvPr/>
        </p:nvGrpSpPr>
        <p:grpSpPr>
          <a:xfrm>
            <a:off x="1476000" y="13932000"/>
            <a:ext cx="3925141" cy="14577521"/>
            <a:chOff x="542923" y="14253077"/>
            <a:chExt cx="3925141" cy="14577521"/>
          </a:xfrm>
        </p:grpSpPr>
        <p:sp>
          <p:nvSpPr>
            <p:cNvPr id="12" name="Text Box 30"/>
            <p:cNvSpPr txBox="1">
              <a:spLocks noChangeArrowheads="1"/>
            </p:cNvSpPr>
            <p:nvPr/>
          </p:nvSpPr>
          <p:spPr bwMode="auto">
            <a:xfrm rot="16200000">
              <a:off x="-5832000" y="20628000"/>
              <a:ext cx="14073286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8000" kern="0" dirty="0" smtClean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frequency, kHz (log scale)</a:t>
              </a:r>
              <a:endParaRPr kumimoji="0" lang="en-US" sz="8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1476000" y="15082824"/>
              <a:ext cx="2992064" cy="13747774"/>
              <a:chOff x="1615936" y="15082824"/>
              <a:chExt cx="2992064" cy="13747774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3921887" y="15082824"/>
                <a:ext cx="686113" cy="13747774"/>
                <a:chOff x="3921887" y="15082824"/>
                <a:chExt cx="686113" cy="13747774"/>
              </a:xfrm>
            </p:grpSpPr>
            <p:cxnSp>
              <p:nvCxnSpPr>
                <p:cNvPr id="5" name="Straight Connector 4"/>
                <p:cNvCxnSpPr/>
                <p:nvPr/>
              </p:nvCxnSpPr>
              <p:spPr>
                <a:xfrm rot="5400000">
                  <a:off x="-2952000" y="21956711"/>
                  <a:ext cx="13747774" cy="0"/>
                </a:xfrm>
                <a:prstGeom prst="line">
                  <a:avLst/>
                </a:prstGeom>
                <a:ln w="98425" cmpd="sng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1" name="Group 10"/>
                <p:cNvGrpSpPr/>
                <p:nvPr/>
              </p:nvGrpSpPr>
              <p:grpSpPr>
                <a:xfrm>
                  <a:off x="3924000" y="16011518"/>
                  <a:ext cx="684000" cy="10282882"/>
                  <a:chOff x="19800000" y="16011518"/>
                  <a:chExt cx="684000" cy="10282882"/>
                </a:xfrm>
              </p:grpSpPr>
              <p:cxnSp>
                <p:nvCxnSpPr>
                  <p:cNvPr id="6" name="Straight Connector 5"/>
                  <p:cNvCxnSpPr/>
                  <p:nvPr/>
                </p:nvCxnSpPr>
                <p:spPr>
                  <a:xfrm>
                    <a:off x="19800000" y="16011518"/>
                    <a:ext cx="684000" cy="0"/>
                  </a:xfrm>
                  <a:prstGeom prst="line">
                    <a:avLst/>
                  </a:prstGeom>
                  <a:ln w="98425" cmpd="sng">
                    <a:solidFill>
                      <a:schemeClr val="tx1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" name="Straight Connector 6"/>
                  <p:cNvCxnSpPr/>
                  <p:nvPr/>
                </p:nvCxnSpPr>
                <p:spPr>
                  <a:xfrm>
                    <a:off x="19800000" y="18583286"/>
                    <a:ext cx="684000" cy="0"/>
                  </a:xfrm>
                  <a:prstGeom prst="line">
                    <a:avLst/>
                  </a:prstGeom>
                  <a:ln w="98425" cmpd="sng">
                    <a:solidFill>
                      <a:schemeClr val="tx1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" name="Straight Connector 7"/>
                  <p:cNvCxnSpPr/>
                  <p:nvPr/>
                </p:nvCxnSpPr>
                <p:spPr>
                  <a:xfrm>
                    <a:off x="19800000" y="21155054"/>
                    <a:ext cx="684000" cy="0"/>
                  </a:xfrm>
                  <a:prstGeom prst="line">
                    <a:avLst/>
                  </a:prstGeom>
                  <a:ln w="98425" cmpd="sng">
                    <a:solidFill>
                      <a:schemeClr val="tx1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" name="Straight Connector 8"/>
                  <p:cNvCxnSpPr/>
                  <p:nvPr/>
                </p:nvCxnSpPr>
                <p:spPr>
                  <a:xfrm>
                    <a:off x="19800000" y="23724000"/>
                    <a:ext cx="684000" cy="0"/>
                  </a:xfrm>
                  <a:prstGeom prst="line">
                    <a:avLst/>
                  </a:prstGeom>
                  <a:ln w="98425" cmpd="sng">
                    <a:solidFill>
                      <a:schemeClr val="tx1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Straight Connector 9"/>
                  <p:cNvCxnSpPr/>
                  <p:nvPr/>
                </p:nvCxnSpPr>
                <p:spPr>
                  <a:xfrm>
                    <a:off x="19800000" y="26294400"/>
                    <a:ext cx="684000" cy="0"/>
                  </a:xfrm>
                  <a:prstGeom prst="line">
                    <a:avLst/>
                  </a:prstGeom>
                  <a:ln w="98425" cmpd="sng">
                    <a:solidFill>
                      <a:schemeClr val="tx1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0" name="Group 29"/>
              <p:cNvGrpSpPr/>
              <p:nvPr/>
            </p:nvGrpSpPr>
            <p:grpSpPr>
              <a:xfrm>
                <a:off x="1615936" y="15297138"/>
                <a:ext cx="2945952" cy="11681949"/>
                <a:chOff x="1615936" y="15297138"/>
                <a:chExt cx="2945952" cy="11681949"/>
              </a:xfrm>
            </p:grpSpPr>
            <p:sp>
              <p:nvSpPr>
                <p:cNvPr id="13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1615936" y="25655648"/>
                  <a:ext cx="2329888" cy="132343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GB" sz="8000" kern="0" dirty="0" smtClean="0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.25</a:t>
                  </a:r>
                  <a:endParaRPr kumimoji="0" lang="en-US" sz="8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4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1944000" y="23012442"/>
                  <a:ext cx="2329888" cy="132343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GB" sz="8000" kern="0" dirty="0" smtClean="0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.5</a:t>
                  </a:r>
                  <a:endParaRPr kumimoji="0" lang="en-US" sz="8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5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2196000" y="20512112"/>
                  <a:ext cx="2329888" cy="132343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GB" sz="8000" kern="0" dirty="0" smtClean="0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1.</a:t>
                  </a:r>
                  <a:endParaRPr kumimoji="0" lang="en-US" sz="8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2196000" y="17940344"/>
                  <a:ext cx="2329888" cy="132343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GB" sz="8000" kern="0" dirty="0" smtClean="0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2.</a:t>
                  </a:r>
                  <a:endParaRPr kumimoji="0" lang="en-US" sz="8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2232000" y="15297138"/>
                  <a:ext cx="2329888" cy="132343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GB" sz="8000" kern="0" dirty="0" smtClean="0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4.</a:t>
                  </a:r>
                  <a:endParaRPr kumimoji="0" lang="en-US" sz="8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</p:grpSp>
      <p:grpSp>
        <p:nvGrpSpPr>
          <p:cNvPr id="41" name="Group 40"/>
          <p:cNvGrpSpPr/>
          <p:nvPr/>
        </p:nvGrpSpPr>
        <p:grpSpPr>
          <a:xfrm>
            <a:off x="3417077" y="30240000"/>
            <a:ext cx="11380430" cy="2182425"/>
            <a:chOff x="2484000" y="29484000"/>
            <a:chExt cx="11380430" cy="2182425"/>
          </a:xfrm>
        </p:grpSpPr>
        <p:grpSp>
          <p:nvGrpSpPr>
            <p:cNvPr id="27" name="Group 26"/>
            <p:cNvGrpSpPr/>
            <p:nvPr/>
          </p:nvGrpSpPr>
          <p:grpSpPr>
            <a:xfrm>
              <a:off x="2484000" y="29484000"/>
              <a:ext cx="6711210" cy="2182425"/>
              <a:chOff x="4644000" y="31698000"/>
              <a:chExt cx="6711210" cy="2182425"/>
            </a:xfrm>
          </p:grpSpPr>
          <p:sp>
            <p:nvSpPr>
              <p:cNvPr id="26" name="Text Box 7"/>
              <p:cNvSpPr txBox="1">
                <a:spLocks noChangeArrowheads="1"/>
              </p:cNvSpPr>
              <p:nvPr/>
            </p:nvSpPr>
            <p:spPr bwMode="auto">
              <a:xfrm>
                <a:off x="4644000" y="32252988"/>
                <a:ext cx="6711210" cy="16274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438217" tIns="219109" rIns="438217" bIns="219109">
                <a:spAutoFit/>
              </a:bodyPr>
              <a:lstStyle/>
              <a:p>
                <a:pPr algn="ctr"/>
                <a:r>
                  <a:rPr lang="en-US" sz="7700" dirty="0" smtClean="0">
                    <a:latin typeface="Arial" pitchFamily="34" charset="0"/>
                    <a:cs typeface="Arial" pitchFamily="34" charset="0"/>
                  </a:rPr>
                  <a:t>300 ms</a:t>
                </a:r>
                <a:endParaRPr lang="en-GB" sz="7700" dirty="0"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6806923" y="31698000"/>
                <a:ext cx="2232000" cy="576000"/>
                <a:chOff x="6806033" y="31698000"/>
                <a:chExt cx="1550991" cy="576000"/>
              </a:xfrm>
            </p:grpSpPr>
            <p:cxnSp>
              <p:nvCxnSpPr>
                <p:cNvPr id="22" name="Straight Connector 21"/>
                <p:cNvCxnSpPr/>
                <p:nvPr/>
              </p:nvCxnSpPr>
              <p:spPr>
                <a:xfrm rot="5400000">
                  <a:off x="8061108" y="31968000"/>
                  <a:ext cx="540000" cy="0"/>
                </a:xfrm>
                <a:prstGeom prst="line">
                  <a:avLst/>
                </a:prstGeom>
                <a:ln w="98425" cmpd="sng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 rot="5400000">
                  <a:off x="6560910" y="31968000"/>
                  <a:ext cx="540000" cy="0"/>
                </a:xfrm>
                <a:prstGeom prst="line">
                  <a:avLst/>
                </a:prstGeom>
                <a:ln w="98425" cmpd="sng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6806033" y="32274000"/>
                  <a:ext cx="1550991" cy="0"/>
                </a:xfrm>
                <a:prstGeom prst="line">
                  <a:avLst/>
                </a:prstGeom>
                <a:ln w="98425" cmpd="sng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0" name="Group 39"/>
            <p:cNvGrpSpPr/>
            <p:nvPr/>
          </p:nvGrpSpPr>
          <p:grpSpPr>
            <a:xfrm>
              <a:off x="9688430" y="29664000"/>
              <a:ext cx="4176000" cy="1240211"/>
              <a:chOff x="9688430" y="31942192"/>
              <a:chExt cx="4176000" cy="1240211"/>
            </a:xfrm>
          </p:grpSpPr>
          <p:sp>
            <p:nvSpPr>
              <p:cNvPr id="35" name="Line 49"/>
              <p:cNvSpPr>
                <a:spLocks noChangeShapeType="1"/>
              </p:cNvSpPr>
              <p:nvPr/>
            </p:nvSpPr>
            <p:spPr bwMode="auto">
              <a:xfrm>
                <a:off x="9688430" y="31942192"/>
                <a:ext cx="4176000" cy="0"/>
              </a:xfrm>
              <a:prstGeom prst="line">
                <a:avLst/>
              </a:prstGeom>
              <a:noFill/>
              <a:ln w="127000">
                <a:solidFill>
                  <a:srgbClr val="000000"/>
                </a:solidFill>
                <a:round/>
                <a:headEnd type="arrow"/>
                <a:tailEnd type="arrow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TextBox 31"/>
              <p:cNvSpPr txBox="1">
                <a:spLocks noChangeArrowheads="1"/>
              </p:cNvSpPr>
              <p:nvPr/>
            </p:nvSpPr>
            <p:spPr bwMode="auto">
              <a:xfrm>
                <a:off x="10584000" y="31968000"/>
                <a:ext cx="2428847" cy="1214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GB" sz="7200" dirty="0" smtClean="0">
                    <a:latin typeface="Arial" charset="0"/>
                    <a:cs typeface="Arial" charset="0"/>
                  </a:rPr>
                  <a:t>‘sir’</a:t>
                </a:r>
                <a:endParaRPr lang="en-US" sz="7200" dirty="0"/>
              </a:p>
            </p:txBody>
          </p:sp>
        </p:grpSp>
      </p:grpSp>
      <p:grpSp>
        <p:nvGrpSpPr>
          <p:cNvPr id="58" name="Group 57"/>
          <p:cNvGrpSpPr/>
          <p:nvPr/>
        </p:nvGrpSpPr>
        <p:grpSpPr>
          <a:xfrm>
            <a:off x="20232000" y="14724000"/>
            <a:ext cx="1143570" cy="15439979"/>
            <a:chOff x="20232000" y="13968000"/>
            <a:chExt cx="1143570" cy="15439979"/>
          </a:xfrm>
        </p:grpSpPr>
        <p:sp>
          <p:nvSpPr>
            <p:cNvPr id="44" name="Text Box 30"/>
            <p:cNvSpPr txBox="1">
              <a:spLocks noChangeArrowheads="1"/>
            </p:cNvSpPr>
            <p:nvPr/>
          </p:nvSpPr>
          <p:spPr bwMode="auto">
            <a:xfrm>
              <a:off x="20232000" y="20232000"/>
              <a:ext cx="1071570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8000" kern="0" dirty="0" smtClean="0">
                  <a:solidFill>
                    <a:srgbClr val="009900"/>
                  </a:solidFill>
                  <a:latin typeface="Arial" pitchFamily="34" charset="0"/>
                  <a:cs typeface="Arial" pitchFamily="34" charset="0"/>
                </a:rPr>
                <a:t>4</a:t>
              </a:r>
              <a:endParaRPr kumimoji="0" lang="en-US" sz="80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 Box 30"/>
            <p:cNvSpPr txBox="1">
              <a:spLocks noChangeArrowheads="1"/>
            </p:cNvSpPr>
            <p:nvPr/>
          </p:nvSpPr>
          <p:spPr bwMode="auto">
            <a:xfrm>
              <a:off x="20232000" y="18720000"/>
              <a:ext cx="1071570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8000" kern="0" noProof="0" dirty="0" smtClean="0">
                  <a:solidFill>
                    <a:srgbClr val="009900"/>
                  </a:solidFill>
                  <a:latin typeface="Arial" pitchFamily="34" charset="0"/>
                  <a:cs typeface="Arial" pitchFamily="34" charset="0"/>
                </a:rPr>
                <a:t>5</a:t>
              </a:r>
              <a:endParaRPr kumimoji="0" lang="en-US" sz="80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Text Box 30"/>
            <p:cNvSpPr txBox="1">
              <a:spLocks noChangeArrowheads="1"/>
            </p:cNvSpPr>
            <p:nvPr/>
          </p:nvSpPr>
          <p:spPr bwMode="auto">
            <a:xfrm>
              <a:off x="20232000" y="17136000"/>
              <a:ext cx="1071570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8000" kern="0" noProof="0" dirty="0" smtClean="0">
                  <a:solidFill>
                    <a:srgbClr val="009900"/>
                  </a:solidFill>
                  <a:latin typeface="Arial" pitchFamily="34" charset="0"/>
                  <a:cs typeface="Arial" pitchFamily="34" charset="0"/>
                </a:rPr>
                <a:t>6</a:t>
              </a:r>
              <a:endParaRPr kumimoji="0" lang="en-US" sz="80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Text Box 30"/>
            <p:cNvSpPr txBox="1">
              <a:spLocks noChangeArrowheads="1"/>
            </p:cNvSpPr>
            <p:nvPr/>
          </p:nvSpPr>
          <p:spPr bwMode="auto">
            <a:xfrm>
              <a:off x="20232000" y="15516000"/>
              <a:ext cx="1071570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8000" kern="0" noProof="0" dirty="0" smtClean="0">
                  <a:solidFill>
                    <a:srgbClr val="009900"/>
                  </a:solidFill>
                  <a:latin typeface="Arial" pitchFamily="34" charset="0"/>
                  <a:cs typeface="Arial" pitchFamily="34" charset="0"/>
                </a:rPr>
                <a:t>7</a:t>
              </a:r>
              <a:endParaRPr kumimoji="0" lang="en-US" sz="80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Text Box 30"/>
            <p:cNvSpPr txBox="1">
              <a:spLocks noChangeArrowheads="1"/>
            </p:cNvSpPr>
            <p:nvPr/>
          </p:nvSpPr>
          <p:spPr bwMode="auto">
            <a:xfrm>
              <a:off x="20232000" y="13968000"/>
              <a:ext cx="1071570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8000" kern="0" noProof="0" dirty="0" smtClean="0">
                  <a:solidFill>
                    <a:srgbClr val="009900"/>
                  </a:solidFill>
                  <a:latin typeface="Arial" pitchFamily="34" charset="0"/>
                  <a:cs typeface="Arial" pitchFamily="34" charset="0"/>
                </a:rPr>
                <a:t>8</a:t>
              </a:r>
              <a:endParaRPr kumimoji="0" lang="en-US" sz="80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Text Box 30"/>
            <p:cNvSpPr txBox="1">
              <a:spLocks noChangeArrowheads="1"/>
            </p:cNvSpPr>
            <p:nvPr/>
          </p:nvSpPr>
          <p:spPr bwMode="auto">
            <a:xfrm>
              <a:off x="20232000" y="21780000"/>
              <a:ext cx="1071570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8000" kern="0" noProof="0" dirty="0" smtClean="0">
                  <a:solidFill>
                    <a:srgbClr val="009900"/>
                  </a:solidFill>
                  <a:latin typeface="Arial" pitchFamily="34" charset="0"/>
                  <a:cs typeface="Arial" pitchFamily="34" charset="0"/>
                </a:rPr>
                <a:t>3</a:t>
              </a:r>
              <a:endParaRPr kumimoji="0" lang="en-US" sz="80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Text Box 30"/>
            <p:cNvSpPr txBox="1">
              <a:spLocks noChangeArrowheads="1"/>
            </p:cNvSpPr>
            <p:nvPr/>
          </p:nvSpPr>
          <p:spPr bwMode="auto">
            <a:xfrm>
              <a:off x="20232000" y="23328000"/>
              <a:ext cx="1071570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8000" kern="0" noProof="0" dirty="0" smtClean="0">
                  <a:solidFill>
                    <a:srgbClr val="009900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kumimoji="0" lang="en-US" sz="80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Text Box 30"/>
            <p:cNvSpPr txBox="1">
              <a:spLocks noChangeArrowheads="1"/>
            </p:cNvSpPr>
            <p:nvPr/>
          </p:nvSpPr>
          <p:spPr bwMode="auto">
            <a:xfrm>
              <a:off x="20232000" y="24804000"/>
              <a:ext cx="1071570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8000" kern="0" noProof="0" dirty="0" smtClean="0">
                  <a:solidFill>
                    <a:srgbClr val="009900"/>
                  </a:solidFill>
                  <a:latin typeface="Arial" pitchFamily="34" charset="0"/>
                  <a:cs typeface="Arial" pitchFamily="34" charset="0"/>
                </a:rPr>
                <a:t>1</a:t>
              </a:r>
              <a:endParaRPr kumimoji="0" lang="en-US" sz="80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Text Box 30"/>
            <p:cNvSpPr txBox="1">
              <a:spLocks noChangeArrowheads="1"/>
            </p:cNvSpPr>
            <p:nvPr/>
          </p:nvSpPr>
          <p:spPr bwMode="auto">
            <a:xfrm>
              <a:off x="20304000" y="28084540"/>
              <a:ext cx="1071570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8000" kern="0" noProof="0" dirty="0" smtClean="0">
                  <a:solidFill>
                    <a:srgbClr val="009900"/>
                  </a:solidFill>
                  <a:latin typeface="Arial" pitchFamily="34" charset="0"/>
                  <a:cs typeface="Arial" pitchFamily="34" charset="0"/>
                </a:rPr>
                <a:t>n</a:t>
              </a:r>
              <a:endParaRPr kumimoji="0" lang="en-US" sz="8000" b="0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4" name="Straight Arrow Connector 35"/>
            <p:cNvCxnSpPr>
              <a:cxnSpLocks noChangeShapeType="1"/>
            </p:cNvCxnSpPr>
            <p:nvPr/>
          </p:nvCxnSpPr>
          <p:spPr bwMode="auto">
            <a:xfrm rot="5400000" flipH="1" flipV="1">
              <a:off x="20196000" y="27216000"/>
              <a:ext cx="1296000" cy="6005"/>
            </a:xfrm>
            <a:prstGeom prst="straightConnector1">
              <a:avLst/>
            </a:prstGeom>
            <a:noFill/>
            <a:ln w="114300" algn="ctr">
              <a:solidFill>
                <a:srgbClr val="009900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79" name="Group 78"/>
          <p:cNvGrpSpPr/>
          <p:nvPr/>
        </p:nvGrpSpPr>
        <p:grpSpPr>
          <a:xfrm>
            <a:off x="21492000" y="15048000"/>
            <a:ext cx="762000" cy="11583962"/>
            <a:chOff x="21492000" y="15048000"/>
            <a:chExt cx="762000" cy="11583962"/>
          </a:xfrm>
        </p:grpSpPr>
        <p:pic>
          <p:nvPicPr>
            <p:cNvPr id="82" name="sirscn6figs.00.1259.9.31p5d5.wav">
              <a:hlinkClick r:id="" action="ppaction://media"/>
            </p:cNvPr>
            <p:cNvPicPr>
              <a:picLocks noRot="1" noChangeAspect="1"/>
            </p:cNvPicPr>
            <p:nvPr>
              <a:wavAudioFile r:embed="rId13" name="sirscn6figs.00.1259.9.31p5d5.wav"/>
            </p:nvPr>
          </p:nvPicPr>
          <p:blipFill>
            <a:blip r:embed="rId25" cstate="print"/>
            <a:stretch>
              <a:fillRect/>
            </a:stretch>
          </p:blipFill>
          <p:spPr>
            <a:xfrm>
              <a:off x="21492000" y="19800000"/>
              <a:ext cx="762000" cy="762000"/>
            </a:xfrm>
            <a:prstGeom prst="rect">
              <a:avLst/>
            </a:prstGeom>
          </p:spPr>
        </p:pic>
        <p:pic>
          <p:nvPicPr>
            <p:cNvPr id="78" name="sirscn6figs.00.250.31p5d5.wav">
              <a:hlinkClick r:id="" action="ppaction://media"/>
            </p:cNvPr>
            <p:cNvPicPr>
              <a:picLocks noRot="1" noChangeAspect="1"/>
            </p:cNvPicPr>
            <p:nvPr>
              <a:wavAudioFile r:embed="rId14" name="sirscn6figs.00.250.31p5d5.wav"/>
            </p:nvPr>
          </p:nvPicPr>
          <p:blipFill>
            <a:blip r:embed="rId25" cstate="print"/>
            <a:stretch>
              <a:fillRect/>
            </a:stretch>
          </p:blipFill>
          <p:spPr>
            <a:xfrm>
              <a:off x="21492000" y="25869962"/>
              <a:ext cx="762000" cy="762000"/>
            </a:xfrm>
            <a:prstGeom prst="rect">
              <a:avLst/>
            </a:prstGeom>
          </p:spPr>
        </p:pic>
        <p:pic>
          <p:nvPicPr>
            <p:cNvPr id="80" name="sirscn6figs.00.561.2.31p5d5.wav">
              <a:hlinkClick r:id="" action="ppaction://media"/>
            </p:cNvPr>
            <p:cNvPicPr>
              <a:picLocks noRot="1" noChangeAspect="1"/>
            </p:cNvPicPr>
            <p:nvPr>
              <a:wavAudioFile r:embed="rId15" name="sirscn6figs.00.561.2.31p5d5.wav"/>
            </p:nvPr>
          </p:nvPicPr>
          <p:blipFill>
            <a:blip r:embed="rId25" cstate="print"/>
            <a:stretch>
              <a:fillRect/>
            </a:stretch>
          </p:blipFill>
          <p:spPr>
            <a:xfrm>
              <a:off x="21492000" y="22824000"/>
              <a:ext cx="762000" cy="762000"/>
            </a:xfrm>
            <a:prstGeom prst="rect">
              <a:avLst/>
            </a:prstGeom>
          </p:spPr>
        </p:pic>
        <p:pic>
          <p:nvPicPr>
            <p:cNvPr id="81" name="sirscn6figs.00.840.9.31p5d5.wav">
              <a:hlinkClick r:id="" action="ppaction://media"/>
            </p:cNvPr>
            <p:cNvPicPr>
              <a:picLocks noRot="1" noChangeAspect="1"/>
            </p:cNvPicPr>
            <p:nvPr>
              <a:wavAudioFile r:embed="rId16" name="sirscn6figs.00.840.9.31p5d5.wav"/>
            </p:nvPr>
          </p:nvPicPr>
          <p:blipFill>
            <a:blip r:embed="rId25" cstate="print"/>
            <a:stretch>
              <a:fillRect/>
            </a:stretch>
          </p:blipFill>
          <p:spPr>
            <a:xfrm>
              <a:off x="21492000" y="21276000"/>
              <a:ext cx="762000" cy="762000"/>
            </a:xfrm>
            <a:prstGeom prst="rect">
              <a:avLst/>
            </a:prstGeom>
          </p:spPr>
        </p:pic>
        <p:pic>
          <p:nvPicPr>
            <p:cNvPr id="83" name="sirscn6figs.00.1887.7.31p5d5.wav">
              <a:hlinkClick r:id="" action="ppaction://media"/>
            </p:cNvPr>
            <p:cNvPicPr>
              <a:picLocks noRot="1" noChangeAspect="1"/>
            </p:cNvPicPr>
            <p:nvPr>
              <a:wavAudioFile r:embed="rId17" name="sirscn6figs.00.1887.7.31p5d5.wav"/>
            </p:nvPr>
          </p:nvPicPr>
          <p:blipFill>
            <a:blip r:embed="rId25" cstate="print"/>
            <a:stretch>
              <a:fillRect/>
            </a:stretch>
          </p:blipFill>
          <p:spPr>
            <a:xfrm>
              <a:off x="21492000" y="18216000"/>
              <a:ext cx="762000" cy="762000"/>
            </a:xfrm>
            <a:prstGeom prst="rect">
              <a:avLst/>
            </a:prstGeom>
          </p:spPr>
        </p:pic>
        <p:pic>
          <p:nvPicPr>
            <p:cNvPr id="84" name="sirscn6figs.00.2828.4.31p5d5.wav">
              <a:hlinkClick r:id="" action="ppaction://media"/>
            </p:cNvPr>
            <p:cNvPicPr>
              <a:picLocks noRot="1" noChangeAspect="1"/>
            </p:cNvPicPr>
            <p:nvPr>
              <a:wavAudioFile r:embed="rId18" name="sirscn6figs.00.2828.4.31p5d5.wav"/>
            </p:nvPr>
          </p:nvPicPr>
          <p:blipFill>
            <a:blip r:embed="rId25" cstate="print"/>
            <a:stretch>
              <a:fillRect/>
            </a:stretch>
          </p:blipFill>
          <p:spPr>
            <a:xfrm>
              <a:off x="21492000" y="16632000"/>
              <a:ext cx="762000" cy="762000"/>
            </a:xfrm>
            <a:prstGeom prst="rect">
              <a:avLst/>
            </a:prstGeom>
          </p:spPr>
        </p:pic>
        <p:pic>
          <p:nvPicPr>
            <p:cNvPr id="85" name="sirscn6figs.00.4237.9.31p5d5.wav">
              <a:hlinkClick r:id="" action="ppaction://media"/>
            </p:cNvPr>
            <p:cNvPicPr>
              <a:picLocks noRot="1" noChangeAspect="1"/>
            </p:cNvPicPr>
            <p:nvPr>
              <a:wavAudioFile r:embed="rId19" name="sirscn6figs.00.4237.9.31p5d5.wav"/>
            </p:nvPr>
          </p:nvPicPr>
          <p:blipFill>
            <a:blip r:embed="rId25" cstate="print"/>
            <a:stretch>
              <a:fillRect/>
            </a:stretch>
          </p:blipFill>
          <p:spPr>
            <a:xfrm>
              <a:off x="21492000" y="15048000"/>
              <a:ext cx="762000" cy="762000"/>
            </a:xfrm>
            <a:prstGeom prst="rect">
              <a:avLst/>
            </a:prstGeom>
          </p:spPr>
        </p:pic>
        <p:pic>
          <p:nvPicPr>
            <p:cNvPr id="87" name="sirscn6figs.00.374.6.31p5d5.wav">
              <a:hlinkClick r:id="" action="ppaction://media"/>
            </p:cNvPr>
            <p:cNvPicPr>
              <a:picLocks noRot="1" noChangeAspect="1"/>
            </p:cNvPicPr>
            <p:nvPr>
              <a:wavAudioFile r:embed="rId20" name="sirscn6figs.00.374.6.31p5d5.wav"/>
            </p:nvPr>
          </p:nvPicPr>
          <p:blipFill>
            <a:blip r:embed="rId25" cstate="print"/>
            <a:stretch>
              <a:fillRect/>
            </a:stretch>
          </p:blipFill>
          <p:spPr>
            <a:xfrm>
              <a:off x="21492000" y="24372000"/>
              <a:ext cx="762000" cy="762000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28116000" y="15912000"/>
            <a:ext cx="10767404" cy="12576688"/>
            <a:chOff x="31973652" y="15585834"/>
            <a:chExt cx="10767404" cy="10656063"/>
          </a:xfrm>
        </p:grpSpPr>
        <p:sp>
          <p:nvSpPr>
            <p:cNvPr id="101" name="TextBox 31"/>
            <p:cNvSpPr txBox="1">
              <a:spLocks noChangeArrowheads="1"/>
            </p:cNvSpPr>
            <p:nvPr/>
          </p:nvSpPr>
          <p:spPr bwMode="auto">
            <a:xfrm>
              <a:off x="31973652" y="25041568"/>
              <a:ext cx="2786082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7200" dirty="0" smtClean="0">
                  <a:latin typeface="Arial" charset="0"/>
                  <a:cs typeface="Arial" charset="0"/>
                </a:rPr>
                <a:t>step 0</a:t>
              </a:r>
              <a:endParaRPr lang="en-US" sz="7200" dirty="0"/>
            </a:p>
          </p:txBody>
        </p:sp>
        <p:sp>
          <p:nvSpPr>
            <p:cNvPr id="102" name="TextBox 31"/>
            <p:cNvSpPr txBox="1">
              <a:spLocks noChangeArrowheads="1"/>
            </p:cNvSpPr>
            <p:nvPr/>
          </p:nvSpPr>
          <p:spPr bwMode="auto">
            <a:xfrm>
              <a:off x="38597652" y="15585834"/>
              <a:ext cx="4143404" cy="1107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6600" dirty="0" smtClean="0">
                  <a:latin typeface="Arial" charset="0"/>
                  <a:cs typeface="Arial" charset="0"/>
                </a:rPr>
                <a:t>step 10</a:t>
              </a:r>
              <a:endParaRPr lang="en-US" sz="6600" dirty="0"/>
            </a:p>
          </p:txBody>
        </p:sp>
        <p:sp>
          <p:nvSpPr>
            <p:cNvPr id="103" name="Left Arrow 102"/>
            <p:cNvSpPr/>
            <p:nvPr/>
          </p:nvSpPr>
          <p:spPr bwMode="auto">
            <a:xfrm rot="5100000">
              <a:off x="32754575" y="18438970"/>
              <a:ext cx="8641410" cy="4753550"/>
            </a:xfrm>
            <a:prstGeom prst="leftArrow">
              <a:avLst>
                <a:gd name="adj1" fmla="val 49749"/>
                <a:gd name="adj2" fmla="val 50126"/>
              </a:avLst>
            </a:prstGeom>
            <a:solidFill>
              <a:srgbClr val="106DB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4200000" lon="1860000" rev="21120000"/>
              </a:camera>
              <a:lightRig rig="threePt" dir="t"/>
            </a:scene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29527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300" b="0" i="0" u="none" strike="noStrike" cap="none" normalizeH="0" baseline="0" dirty="0" smtClean="0">
                <a:ln>
                  <a:noFill/>
                </a:ln>
                <a:solidFill>
                  <a:srgbClr val="009900"/>
                </a:solidFill>
                <a:effectLst/>
                <a:latin typeface="Rdg Vesta" pitchFamily="2" charset="0"/>
              </a:endParaRPr>
            </a:p>
          </p:txBody>
        </p:sp>
      </p:grpSp>
      <p:pic>
        <p:nvPicPr>
          <p:cNvPr id="75" name="vocoder natural.wav">
            <a:hlinkClick r:id="" action="ppaction://media"/>
          </p:cNvPr>
          <p:cNvPicPr>
            <a:picLocks noRot="1" noChangeAspect="1"/>
          </p:cNvPicPr>
          <p:nvPr>
            <a:wavAudioFile r:embed="rId1" name="vocoder natural.wav"/>
          </p:nvPr>
        </p:nvPicPr>
        <p:blipFill>
          <a:blip r:embed="rId26" cstate="print"/>
          <a:stretch>
            <a:fillRect/>
          </a:stretch>
        </p:blipFill>
        <p:spPr>
          <a:xfrm>
            <a:off x="21618576" y="4724314"/>
            <a:ext cx="928694" cy="9286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847429" y="1386484"/>
            <a:ext cx="25840728" cy="12741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defRPr/>
            </a:pPr>
            <a:r>
              <a:rPr lang="en-US" sz="9600" kern="0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9600" kern="0" dirty="0" smtClean="0">
                <a:latin typeface="Arial" pitchFamily="34" charset="0"/>
                <a:cs typeface="Arial" pitchFamily="34" charset="0"/>
              </a:rPr>
              <a:t>onstancy experiments with sparse-</a:t>
            </a:r>
            <a:r>
              <a:rPr lang="en-US" sz="9600" kern="0" dirty="0">
                <a:latin typeface="Arial" pitchFamily="34" charset="0"/>
                <a:cs typeface="Arial" pitchFamily="34" charset="0"/>
              </a:rPr>
              <a:t>N</a:t>
            </a:r>
            <a:r>
              <a:rPr lang="en-US" sz="9600" kern="0" dirty="0" smtClean="0">
                <a:latin typeface="Arial" pitchFamily="34" charset="0"/>
                <a:cs typeface="Arial" pitchFamily="34" charset="0"/>
              </a:rPr>
              <a:t>V speech</a:t>
            </a:r>
            <a:endParaRPr lang="en-US" sz="9600" kern="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4" name="Group 113"/>
          <p:cNvGrpSpPr/>
          <p:nvPr/>
        </p:nvGrpSpPr>
        <p:grpSpPr>
          <a:xfrm>
            <a:off x="26280000" y="16200000"/>
            <a:ext cx="8280000" cy="11880000"/>
            <a:chOff x="26280000" y="16200000"/>
            <a:chExt cx="8280000" cy="11880000"/>
          </a:xfrm>
        </p:grpSpPr>
        <p:pic>
          <p:nvPicPr>
            <p:cNvPr id="88" name="audio1.wav">
              <a:hlinkClick r:id="" action="ppaction://media"/>
            </p:cNvPr>
            <p:cNvPicPr>
              <a:picLocks noRot="1" noChangeAspect="1"/>
            </p:cNvPicPr>
            <p:nvPr>
              <a:wavAudioFile r:embed="rId2" name="audio1.wav"/>
            </p:nvPr>
          </p:nvPicPr>
          <p:blipFill>
            <a:blip r:embed="rId27" cstate="print"/>
            <a:stretch>
              <a:fillRect/>
            </a:stretch>
          </p:blipFill>
          <p:spPr>
            <a:xfrm>
              <a:off x="26280000" y="27000000"/>
              <a:ext cx="1080000" cy="1080000"/>
            </a:xfrm>
            <a:prstGeom prst="rect">
              <a:avLst/>
            </a:prstGeom>
          </p:spPr>
        </p:pic>
        <p:pic>
          <p:nvPicPr>
            <p:cNvPr id="104" name="audio2.wav">
              <a:hlinkClick r:id="" action="ppaction://media"/>
            </p:cNvPr>
            <p:cNvPicPr>
              <a:picLocks noRot="1" noChangeAspect="1"/>
            </p:cNvPicPr>
            <p:nvPr>
              <a:wavAudioFile r:embed="rId3" name="audio2.wav"/>
            </p:nvPr>
          </p:nvPicPr>
          <p:blipFill>
            <a:blip r:embed="rId28" cstate="print"/>
            <a:stretch>
              <a:fillRect/>
            </a:stretch>
          </p:blipFill>
          <p:spPr>
            <a:xfrm>
              <a:off x="27000000" y="25920000"/>
              <a:ext cx="1080000" cy="1080000"/>
            </a:xfrm>
            <a:prstGeom prst="rect">
              <a:avLst/>
            </a:prstGeom>
          </p:spPr>
        </p:pic>
        <p:pic>
          <p:nvPicPr>
            <p:cNvPr id="105" name="audio3.wav">
              <a:hlinkClick r:id="" action="ppaction://media"/>
            </p:cNvPr>
            <p:cNvPicPr>
              <a:picLocks noRot="1" noChangeAspect="1"/>
            </p:cNvPicPr>
            <p:nvPr>
              <a:wavAudioFile r:embed="rId4" name="audio3.wav"/>
            </p:nvPr>
          </p:nvPicPr>
          <p:blipFill>
            <a:blip r:embed="rId29" cstate="print"/>
            <a:stretch>
              <a:fillRect/>
            </a:stretch>
          </p:blipFill>
          <p:spPr>
            <a:xfrm>
              <a:off x="27720000" y="24840000"/>
              <a:ext cx="1080000" cy="1080000"/>
            </a:xfrm>
            <a:prstGeom prst="rect">
              <a:avLst/>
            </a:prstGeom>
          </p:spPr>
        </p:pic>
        <p:pic>
          <p:nvPicPr>
            <p:cNvPr id="106" name="audio4.wav">
              <a:hlinkClick r:id="" action="ppaction://media"/>
            </p:cNvPr>
            <p:cNvPicPr>
              <a:picLocks noRot="1" noChangeAspect="1"/>
            </p:cNvPicPr>
            <p:nvPr>
              <a:wavAudioFile r:embed="rId5" name="audio4.wav"/>
            </p:nvPr>
          </p:nvPicPr>
          <p:blipFill>
            <a:blip r:embed="rId30" cstate="print"/>
            <a:stretch>
              <a:fillRect/>
            </a:stretch>
          </p:blipFill>
          <p:spPr>
            <a:xfrm>
              <a:off x="28440000" y="23760000"/>
              <a:ext cx="1080000" cy="1080000"/>
            </a:xfrm>
            <a:prstGeom prst="rect">
              <a:avLst/>
            </a:prstGeom>
          </p:spPr>
        </p:pic>
        <p:pic>
          <p:nvPicPr>
            <p:cNvPr id="107" name="audio5.wav">
              <a:hlinkClick r:id="" action="ppaction://media"/>
            </p:cNvPr>
            <p:cNvPicPr>
              <a:picLocks noRot="1" noChangeAspect="1"/>
            </p:cNvPicPr>
            <p:nvPr>
              <a:wavAudioFile r:embed="rId6" name="audio5.wav"/>
            </p:nvPr>
          </p:nvPicPr>
          <p:blipFill>
            <a:blip r:embed="rId31" cstate="print"/>
            <a:stretch>
              <a:fillRect/>
            </a:stretch>
          </p:blipFill>
          <p:spPr>
            <a:xfrm>
              <a:off x="29160000" y="22680000"/>
              <a:ext cx="1080000" cy="1080000"/>
            </a:xfrm>
            <a:prstGeom prst="rect">
              <a:avLst/>
            </a:prstGeom>
          </p:spPr>
        </p:pic>
        <p:pic>
          <p:nvPicPr>
            <p:cNvPr id="108" name="audio6.wav">
              <a:hlinkClick r:id="" action="ppaction://media"/>
            </p:cNvPr>
            <p:cNvPicPr>
              <a:picLocks noRot="1" noChangeAspect="1"/>
            </p:cNvPicPr>
            <p:nvPr>
              <a:wavAudioFile r:embed="rId7" name="audio6.wav"/>
            </p:nvPr>
          </p:nvPicPr>
          <p:blipFill>
            <a:blip r:embed="rId32" cstate="print"/>
            <a:stretch>
              <a:fillRect/>
            </a:stretch>
          </p:blipFill>
          <p:spPr>
            <a:xfrm>
              <a:off x="29880000" y="21600000"/>
              <a:ext cx="1080000" cy="1080000"/>
            </a:xfrm>
            <a:prstGeom prst="rect">
              <a:avLst/>
            </a:prstGeom>
          </p:spPr>
        </p:pic>
        <p:pic>
          <p:nvPicPr>
            <p:cNvPr id="109" name="audio7.wav">
              <a:hlinkClick r:id="" action="ppaction://media"/>
            </p:cNvPr>
            <p:cNvPicPr>
              <a:picLocks noRot="1" noChangeAspect="1"/>
            </p:cNvPicPr>
            <p:nvPr>
              <a:wavAudioFile r:embed="rId8" name="audio7.wav"/>
            </p:nvPr>
          </p:nvPicPr>
          <p:blipFill>
            <a:blip r:embed="rId33" cstate="print"/>
            <a:stretch>
              <a:fillRect/>
            </a:stretch>
          </p:blipFill>
          <p:spPr>
            <a:xfrm>
              <a:off x="30600000" y="20520000"/>
              <a:ext cx="1080000" cy="1080000"/>
            </a:xfrm>
            <a:prstGeom prst="rect">
              <a:avLst/>
            </a:prstGeom>
          </p:spPr>
        </p:pic>
        <p:pic>
          <p:nvPicPr>
            <p:cNvPr id="110" name="audio8.wav">
              <a:hlinkClick r:id="" action="ppaction://media"/>
            </p:cNvPr>
            <p:cNvPicPr>
              <a:picLocks noRot="1" noChangeAspect="1"/>
            </p:cNvPicPr>
            <p:nvPr>
              <a:wavAudioFile r:embed="rId9" name="audio8.wav"/>
            </p:nvPr>
          </p:nvPicPr>
          <p:blipFill>
            <a:blip r:embed="rId34" cstate="print"/>
            <a:stretch>
              <a:fillRect/>
            </a:stretch>
          </p:blipFill>
          <p:spPr>
            <a:xfrm>
              <a:off x="31320000" y="19440000"/>
              <a:ext cx="1080000" cy="1080000"/>
            </a:xfrm>
            <a:prstGeom prst="rect">
              <a:avLst/>
            </a:prstGeom>
          </p:spPr>
        </p:pic>
        <p:pic>
          <p:nvPicPr>
            <p:cNvPr id="111" name="audio9.wav">
              <a:hlinkClick r:id="" action="ppaction://media"/>
            </p:cNvPr>
            <p:cNvPicPr>
              <a:picLocks noRot="1" noChangeAspect="1"/>
            </p:cNvPicPr>
            <p:nvPr>
              <a:wavAudioFile r:embed="rId10" name="audio9.wav"/>
            </p:nvPr>
          </p:nvPicPr>
          <p:blipFill>
            <a:blip r:embed="rId35" cstate="print"/>
            <a:stretch>
              <a:fillRect/>
            </a:stretch>
          </p:blipFill>
          <p:spPr>
            <a:xfrm>
              <a:off x="32040000" y="18360000"/>
              <a:ext cx="1080000" cy="1080000"/>
            </a:xfrm>
            <a:prstGeom prst="rect">
              <a:avLst/>
            </a:prstGeom>
          </p:spPr>
        </p:pic>
        <p:pic>
          <p:nvPicPr>
            <p:cNvPr id="112" name="audio10.wav">
              <a:hlinkClick r:id="" action="ppaction://media"/>
            </p:cNvPr>
            <p:cNvPicPr>
              <a:picLocks noRot="1" noChangeAspect="1"/>
            </p:cNvPicPr>
            <p:nvPr>
              <a:wavAudioFile r:embed="rId11" name="audio10.wav"/>
            </p:nvPr>
          </p:nvPicPr>
          <p:blipFill>
            <a:blip r:embed="rId36" cstate="print"/>
            <a:stretch>
              <a:fillRect/>
            </a:stretch>
          </p:blipFill>
          <p:spPr>
            <a:xfrm>
              <a:off x="32760000" y="17280000"/>
              <a:ext cx="1080000" cy="1080000"/>
            </a:xfrm>
            <a:prstGeom prst="rect">
              <a:avLst/>
            </a:prstGeom>
          </p:spPr>
        </p:pic>
        <p:pic>
          <p:nvPicPr>
            <p:cNvPr id="113" name="audio11.wav">
              <a:hlinkClick r:id="" action="ppaction://media"/>
            </p:cNvPr>
            <p:cNvPicPr>
              <a:picLocks noRot="1" noChangeAspect="1"/>
            </p:cNvPicPr>
            <p:nvPr>
              <a:wavAudioFile r:embed="rId12" name="audio11.wav"/>
            </p:nvPr>
          </p:nvPicPr>
          <p:blipFill>
            <a:blip r:embed="rId37" cstate="print"/>
            <a:stretch>
              <a:fillRect/>
            </a:stretch>
          </p:blipFill>
          <p:spPr>
            <a:xfrm>
              <a:off x="33480000" y="16200000"/>
              <a:ext cx="1080000" cy="1080000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par>
              <p:cTn id="65"/>
            </p:par>
          </p:childTnLst>
        </p:cTn>
      </p:par>
    </p:tnLst>
    <p:bldLst>
      <p:bldP spid="2" grpId="0" uiExpand="1" build="p"/>
      <p:bldP spid="7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Box 31"/>
          <p:cNvSpPr txBox="1">
            <a:spLocks noChangeArrowheads="1"/>
          </p:cNvSpPr>
          <p:nvPr/>
        </p:nvSpPr>
        <p:spPr bwMode="auto">
          <a:xfrm>
            <a:off x="3906164" y="21140558"/>
            <a:ext cx="12033611" cy="132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8000" dirty="0" smtClean="0">
                <a:latin typeface="Arial" pitchFamily="34" charset="0"/>
                <a:cs typeface="Arial" pitchFamily="34" charset="0"/>
              </a:rPr>
              <a:t>context</a:t>
            </a:r>
            <a:endParaRPr lang="en-GB" sz="8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0" name="Group 378"/>
          <p:cNvGrpSpPr/>
          <p:nvPr/>
        </p:nvGrpSpPr>
        <p:grpSpPr bwMode="auto">
          <a:xfrm>
            <a:off x="6657712" y="10498721"/>
            <a:ext cx="7031587" cy="9602940"/>
            <a:chOff x="4575444" y="12082840"/>
            <a:chExt cx="6802814" cy="9288536"/>
          </a:xfrm>
          <a:solidFill>
            <a:srgbClr val="106DB6">
              <a:alpha val="60000"/>
            </a:srgbClr>
          </a:solidFill>
        </p:grpSpPr>
        <p:grpSp>
          <p:nvGrpSpPr>
            <p:cNvPr id="129" name="Group 34"/>
            <p:cNvGrpSpPr>
              <a:grpSpLocks/>
            </p:cNvGrpSpPr>
            <p:nvPr/>
          </p:nvGrpSpPr>
          <p:grpSpPr bwMode="auto">
            <a:xfrm>
              <a:off x="4661916" y="13358518"/>
              <a:ext cx="6715856" cy="697371"/>
              <a:chOff x="6480000" y="9939288"/>
              <a:chExt cx="21044868" cy="2520000"/>
            </a:xfrm>
            <a:grpFill/>
          </p:grpSpPr>
          <p:sp>
            <p:nvSpPr>
              <p:cNvPr id="165" name="Flowchart: Delay 43"/>
              <p:cNvSpPr>
                <a:spLocks noChangeArrowheads="1"/>
              </p:cNvSpPr>
              <p:nvPr/>
            </p:nvSpPr>
            <p:spPr bwMode="auto">
              <a:xfrm>
                <a:off x="6480000" y="9939288"/>
                <a:ext cx="5924868" cy="2520000"/>
              </a:xfrm>
              <a:prstGeom prst="flowChartDelay">
                <a:avLst/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6" name="Flowchart: Delay 2"/>
              <p:cNvSpPr>
                <a:spLocks noChangeArrowheads="1"/>
              </p:cNvSpPr>
              <p:nvPr/>
            </p:nvSpPr>
            <p:spPr bwMode="auto">
              <a:xfrm>
                <a:off x="11520000" y="9939288"/>
                <a:ext cx="5924868" cy="2520000"/>
              </a:xfrm>
              <a:prstGeom prst="flowChartDelay">
                <a:avLst/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7" name="Flowchart: Delay 3"/>
              <p:cNvSpPr>
                <a:spLocks noChangeArrowheads="1"/>
              </p:cNvSpPr>
              <p:nvPr/>
            </p:nvSpPr>
            <p:spPr bwMode="auto">
              <a:xfrm>
                <a:off x="16560000" y="9939288"/>
                <a:ext cx="5924868" cy="2520000"/>
              </a:xfrm>
              <a:prstGeom prst="flowChartDelay">
                <a:avLst/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8" name="Flowchart: Delay 4"/>
              <p:cNvSpPr>
                <a:spLocks noChangeArrowheads="1"/>
              </p:cNvSpPr>
              <p:nvPr/>
            </p:nvSpPr>
            <p:spPr bwMode="auto">
              <a:xfrm>
                <a:off x="21600000" y="9939288"/>
                <a:ext cx="5924868" cy="2520000"/>
              </a:xfrm>
              <a:prstGeom prst="flowChartDelay">
                <a:avLst/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30" name="Group 34"/>
            <p:cNvGrpSpPr>
              <a:grpSpLocks/>
            </p:cNvGrpSpPr>
            <p:nvPr/>
          </p:nvGrpSpPr>
          <p:grpSpPr bwMode="auto">
            <a:xfrm>
              <a:off x="4661916" y="15809920"/>
              <a:ext cx="6715856" cy="697371"/>
              <a:chOff x="6480000" y="9939288"/>
              <a:chExt cx="21044868" cy="2520000"/>
            </a:xfrm>
            <a:grpFill/>
          </p:grpSpPr>
          <p:sp>
            <p:nvSpPr>
              <p:cNvPr id="161" name="Flowchart: Delay 67"/>
              <p:cNvSpPr>
                <a:spLocks noChangeArrowheads="1"/>
              </p:cNvSpPr>
              <p:nvPr/>
            </p:nvSpPr>
            <p:spPr bwMode="auto">
              <a:xfrm>
                <a:off x="6480000" y="9939288"/>
                <a:ext cx="5924868" cy="2520000"/>
              </a:xfrm>
              <a:prstGeom prst="flowChartDelay">
                <a:avLst/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2" name="Flowchart: Delay 2"/>
              <p:cNvSpPr>
                <a:spLocks noChangeArrowheads="1"/>
              </p:cNvSpPr>
              <p:nvPr/>
            </p:nvSpPr>
            <p:spPr bwMode="auto">
              <a:xfrm>
                <a:off x="11520000" y="9939288"/>
                <a:ext cx="5924868" cy="2520000"/>
              </a:xfrm>
              <a:prstGeom prst="flowChartDelay">
                <a:avLst/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3" name="Flowchart: Delay 3"/>
              <p:cNvSpPr>
                <a:spLocks noChangeArrowheads="1"/>
              </p:cNvSpPr>
              <p:nvPr/>
            </p:nvSpPr>
            <p:spPr bwMode="auto">
              <a:xfrm>
                <a:off x="16560000" y="9939288"/>
                <a:ext cx="5924868" cy="2520000"/>
              </a:xfrm>
              <a:prstGeom prst="flowChartDelay">
                <a:avLst/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4" name="Flowchart: Delay 4"/>
              <p:cNvSpPr>
                <a:spLocks noChangeArrowheads="1"/>
              </p:cNvSpPr>
              <p:nvPr/>
            </p:nvSpPr>
            <p:spPr bwMode="auto">
              <a:xfrm>
                <a:off x="21600000" y="9939288"/>
                <a:ext cx="5924868" cy="2520000"/>
              </a:xfrm>
              <a:prstGeom prst="flowChartDelay">
                <a:avLst/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31" name="Group 34"/>
            <p:cNvGrpSpPr>
              <a:grpSpLocks/>
            </p:cNvGrpSpPr>
            <p:nvPr/>
          </p:nvGrpSpPr>
          <p:grpSpPr bwMode="auto">
            <a:xfrm>
              <a:off x="4575444" y="18281091"/>
              <a:ext cx="6802328" cy="724607"/>
              <a:chOff x="6209031" y="9939288"/>
              <a:chExt cx="21315837" cy="2618419"/>
            </a:xfrm>
            <a:grpFill/>
          </p:grpSpPr>
          <p:sp>
            <p:nvSpPr>
              <p:cNvPr id="157" name="Flowchart: Delay 57"/>
              <p:cNvSpPr>
                <a:spLocks noChangeArrowheads="1"/>
              </p:cNvSpPr>
              <p:nvPr/>
            </p:nvSpPr>
            <p:spPr bwMode="auto">
              <a:xfrm>
                <a:off x="6209031" y="10037707"/>
                <a:ext cx="5924865" cy="2520000"/>
              </a:xfrm>
              <a:prstGeom prst="flowChartDelay">
                <a:avLst/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8" name="Flowchart: Delay 2"/>
              <p:cNvSpPr>
                <a:spLocks noChangeArrowheads="1"/>
              </p:cNvSpPr>
              <p:nvPr/>
            </p:nvSpPr>
            <p:spPr bwMode="auto">
              <a:xfrm>
                <a:off x="11520000" y="9939288"/>
                <a:ext cx="5924868" cy="2520000"/>
              </a:xfrm>
              <a:prstGeom prst="flowChartDelay">
                <a:avLst/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9" name="Flowchart: Delay 3"/>
              <p:cNvSpPr>
                <a:spLocks noChangeArrowheads="1"/>
              </p:cNvSpPr>
              <p:nvPr/>
            </p:nvSpPr>
            <p:spPr bwMode="auto">
              <a:xfrm>
                <a:off x="16560000" y="9939288"/>
                <a:ext cx="5924868" cy="2520000"/>
              </a:xfrm>
              <a:prstGeom prst="flowChartDelay">
                <a:avLst/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0" name="Flowchart: Delay 4"/>
              <p:cNvSpPr>
                <a:spLocks noChangeArrowheads="1"/>
              </p:cNvSpPr>
              <p:nvPr/>
            </p:nvSpPr>
            <p:spPr bwMode="auto">
              <a:xfrm>
                <a:off x="21600000" y="9939288"/>
                <a:ext cx="5924868" cy="2520000"/>
              </a:xfrm>
              <a:prstGeom prst="flowChartDelay">
                <a:avLst/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32" name="Group 119"/>
            <p:cNvGrpSpPr>
              <a:grpSpLocks/>
            </p:cNvGrpSpPr>
            <p:nvPr/>
          </p:nvGrpSpPr>
          <p:grpSpPr bwMode="auto">
            <a:xfrm>
              <a:off x="4662402" y="20674005"/>
              <a:ext cx="6715856" cy="697371"/>
              <a:chOff x="6480000" y="9939288"/>
              <a:chExt cx="21044868" cy="2520000"/>
            </a:xfrm>
            <a:grpFill/>
          </p:grpSpPr>
          <p:sp>
            <p:nvSpPr>
              <p:cNvPr id="153" name="Flowchart: Delay 120"/>
              <p:cNvSpPr>
                <a:spLocks noChangeArrowheads="1"/>
              </p:cNvSpPr>
              <p:nvPr/>
            </p:nvSpPr>
            <p:spPr bwMode="auto">
              <a:xfrm>
                <a:off x="6480000" y="9939288"/>
                <a:ext cx="5924868" cy="2520000"/>
              </a:xfrm>
              <a:prstGeom prst="flowChartDelay">
                <a:avLst/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4" name="Flowchart: Delay 121"/>
              <p:cNvSpPr>
                <a:spLocks noChangeArrowheads="1"/>
              </p:cNvSpPr>
              <p:nvPr/>
            </p:nvSpPr>
            <p:spPr bwMode="auto">
              <a:xfrm>
                <a:off x="11520000" y="9939288"/>
                <a:ext cx="5924868" cy="2520000"/>
              </a:xfrm>
              <a:prstGeom prst="flowChartDelay">
                <a:avLst/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5" name="Flowchart: Delay 122"/>
              <p:cNvSpPr>
                <a:spLocks noChangeArrowheads="1"/>
              </p:cNvSpPr>
              <p:nvPr/>
            </p:nvSpPr>
            <p:spPr bwMode="auto">
              <a:xfrm>
                <a:off x="16560000" y="9939288"/>
                <a:ext cx="5924868" cy="2520000"/>
              </a:xfrm>
              <a:prstGeom prst="flowChartDelay">
                <a:avLst/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6" name="Flowchart: Delay 123"/>
              <p:cNvSpPr>
                <a:spLocks noChangeArrowheads="1"/>
              </p:cNvSpPr>
              <p:nvPr/>
            </p:nvSpPr>
            <p:spPr bwMode="auto">
              <a:xfrm>
                <a:off x="21600000" y="9939288"/>
                <a:ext cx="5924868" cy="2520000"/>
              </a:xfrm>
              <a:prstGeom prst="flowChartDelay">
                <a:avLst/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33" name="Group 34"/>
            <p:cNvGrpSpPr>
              <a:grpSpLocks/>
            </p:cNvGrpSpPr>
            <p:nvPr/>
          </p:nvGrpSpPr>
          <p:grpSpPr bwMode="auto">
            <a:xfrm>
              <a:off x="4661916" y="14583099"/>
              <a:ext cx="6715856" cy="697371"/>
              <a:chOff x="6480000" y="9939288"/>
              <a:chExt cx="21044868" cy="2520000"/>
            </a:xfrm>
            <a:grpFill/>
          </p:grpSpPr>
          <p:sp>
            <p:nvSpPr>
              <p:cNvPr id="149" name="Flowchart: Delay 43"/>
              <p:cNvSpPr>
                <a:spLocks noChangeArrowheads="1"/>
              </p:cNvSpPr>
              <p:nvPr/>
            </p:nvSpPr>
            <p:spPr bwMode="auto">
              <a:xfrm>
                <a:off x="6480000" y="9939288"/>
                <a:ext cx="5924868" cy="2520000"/>
              </a:xfrm>
              <a:prstGeom prst="flowChartDelay">
                <a:avLst/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0" name="Flowchart: Delay 2"/>
              <p:cNvSpPr>
                <a:spLocks noChangeArrowheads="1"/>
              </p:cNvSpPr>
              <p:nvPr/>
            </p:nvSpPr>
            <p:spPr bwMode="auto">
              <a:xfrm>
                <a:off x="11520000" y="9939288"/>
                <a:ext cx="5924868" cy="2520000"/>
              </a:xfrm>
              <a:prstGeom prst="flowChartDelay">
                <a:avLst/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1" name="Flowchart: Delay 4"/>
              <p:cNvSpPr>
                <a:spLocks noChangeArrowheads="1"/>
              </p:cNvSpPr>
              <p:nvPr/>
            </p:nvSpPr>
            <p:spPr bwMode="auto">
              <a:xfrm>
                <a:off x="21600000" y="9939288"/>
                <a:ext cx="5924868" cy="2520000"/>
              </a:xfrm>
              <a:prstGeom prst="flowChartDelay">
                <a:avLst/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2" name="Flowchart: Delay 3"/>
              <p:cNvSpPr>
                <a:spLocks noChangeArrowheads="1"/>
              </p:cNvSpPr>
              <p:nvPr/>
            </p:nvSpPr>
            <p:spPr bwMode="auto">
              <a:xfrm>
                <a:off x="16560000" y="9939288"/>
                <a:ext cx="5924868" cy="2520000"/>
              </a:xfrm>
              <a:prstGeom prst="flowChartDelay">
                <a:avLst/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34" name="Group 34"/>
            <p:cNvGrpSpPr>
              <a:grpSpLocks/>
            </p:cNvGrpSpPr>
            <p:nvPr/>
          </p:nvGrpSpPr>
          <p:grpSpPr bwMode="auto">
            <a:xfrm>
              <a:off x="4661916" y="12082840"/>
              <a:ext cx="6715856" cy="697371"/>
              <a:chOff x="6480000" y="9939288"/>
              <a:chExt cx="21044868" cy="2520000"/>
            </a:xfrm>
            <a:grpFill/>
          </p:grpSpPr>
          <p:sp>
            <p:nvSpPr>
              <p:cNvPr id="145" name="Flowchart: Delay 43"/>
              <p:cNvSpPr>
                <a:spLocks noChangeArrowheads="1"/>
              </p:cNvSpPr>
              <p:nvPr/>
            </p:nvSpPr>
            <p:spPr bwMode="auto">
              <a:xfrm>
                <a:off x="6480000" y="9939288"/>
                <a:ext cx="5924868" cy="2520000"/>
              </a:xfrm>
              <a:prstGeom prst="flowChartDelay">
                <a:avLst/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6" name="Flowchart: Delay 2"/>
              <p:cNvSpPr>
                <a:spLocks noChangeArrowheads="1"/>
              </p:cNvSpPr>
              <p:nvPr/>
            </p:nvSpPr>
            <p:spPr bwMode="auto">
              <a:xfrm>
                <a:off x="11520000" y="9939288"/>
                <a:ext cx="5924868" cy="2520000"/>
              </a:xfrm>
              <a:prstGeom prst="flowChartDelay">
                <a:avLst/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7" name="Flowchart: Delay 3"/>
              <p:cNvSpPr>
                <a:spLocks noChangeArrowheads="1"/>
              </p:cNvSpPr>
              <p:nvPr/>
            </p:nvSpPr>
            <p:spPr bwMode="auto">
              <a:xfrm>
                <a:off x="16560000" y="9939288"/>
                <a:ext cx="5924868" cy="2520000"/>
              </a:xfrm>
              <a:prstGeom prst="flowChartDelay">
                <a:avLst/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8" name="Flowchart: Delay 4"/>
              <p:cNvSpPr>
                <a:spLocks noChangeArrowheads="1"/>
              </p:cNvSpPr>
              <p:nvPr/>
            </p:nvSpPr>
            <p:spPr bwMode="auto">
              <a:xfrm>
                <a:off x="21600000" y="9939288"/>
                <a:ext cx="5924868" cy="2520000"/>
              </a:xfrm>
              <a:prstGeom prst="flowChartDelay">
                <a:avLst/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35" name="Group 34"/>
            <p:cNvGrpSpPr>
              <a:grpSpLocks/>
            </p:cNvGrpSpPr>
            <p:nvPr/>
          </p:nvGrpSpPr>
          <p:grpSpPr bwMode="auto">
            <a:xfrm>
              <a:off x="4661916" y="17083358"/>
              <a:ext cx="6715856" cy="697371"/>
              <a:chOff x="6480000" y="9939288"/>
              <a:chExt cx="21044868" cy="2520000"/>
            </a:xfrm>
            <a:grpFill/>
          </p:grpSpPr>
          <p:sp>
            <p:nvSpPr>
              <p:cNvPr id="141" name="Flowchart: Delay 43"/>
              <p:cNvSpPr>
                <a:spLocks noChangeArrowheads="1"/>
              </p:cNvSpPr>
              <p:nvPr/>
            </p:nvSpPr>
            <p:spPr bwMode="auto">
              <a:xfrm>
                <a:off x="6480000" y="9939288"/>
                <a:ext cx="5924868" cy="2520000"/>
              </a:xfrm>
              <a:prstGeom prst="flowChartDelay">
                <a:avLst/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2" name="Flowchart: Delay 2"/>
              <p:cNvSpPr>
                <a:spLocks noChangeArrowheads="1"/>
              </p:cNvSpPr>
              <p:nvPr/>
            </p:nvSpPr>
            <p:spPr bwMode="auto">
              <a:xfrm>
                <a:off x="11520000" y="9939288"/>
                <a:ext cx="5924868" cy="2520000"/>
              </a:xfrm>
              <a:prstGeom prst="flowChartDelay">
                <a:avLst/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3" name="Flowchart: Delay 4"/>
              <p:cNvSpPr>
                <a:spLocks noChangeArrowheads="1"/>
              </p:cNvSpPr>
              <p:nvPr/>
            </p:nvSpPr>
            <p:spPr bwMode="auto">
              <a:xfrm>
                <a:off x="21600000" y="9939288"/>
                <a:ext cx="5924868" cy="2520000"/>
              </a:xfrm>
              <a:prstGeom prst="flowChartDelay">
                <a:avLst/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" name="Flowchart: Delay 3"/>
              <p:cNvSpPr>
                <a:spLocks noChangeArrowheads="1"/>
              </p:cNvSpPr>
              <p:nvPr/>
            </p:nvSpPr>
            <p:spPr bwMode="auto">
              <a:xfrm>
                <a:off x="16560000" y="9939288"/>
                <a:ext cx="5924868" cy="2520000"/>
              </a:xfrm>
              <a:prstGeom prst="flowChartDelay">
                <a:avLst/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36" name="Group 34"/>
            <p:cNvGrpSpPr>
              <a:grpSpLocks/>
            </p:cNvGrpSpPr>
            <p:nvPr/>
          </p:nvGrpSpPr>
          <p:grpSpPr bwMode="auto">
            <a:xfrm>
              <a:off x="4661916" y="19440745"/>
              <a:ext cx="6715856" cy="697371"/>
              <a:chOff x="6480000" y="9939288"/>
              <a:chExt cx="21044868" cy="2520000"/>
            </a:xfrm>
            <a:grpFill/>
          </p:grpSpPr>
          <p:sp>
            <p:nvSpPr>
              <p:cNvPr id="137" name="Flowchart: Delay 43"/>
              <p:cNvSpPr>
                <a:spLocks noChangeArrowheads="1"/>
              </p:cNvSpPr>
              <p:nvPr/>
            </p:nvSpPr>
            <p:spPr bwMode="auto">
              <a:xfrm>
                <a:off x="6480000" y="9939288"/>
                <a:ext cx="5924868" cy="2520000"/>
              </a:xfrm>
              <a:prstGeom prst="flowChartDelay">
                <a:avLst/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8" name="Flowchart: Delay 2"/>
              <p:cNvSpPr>
                <a:spLocks noChangeArrowheads="1"/>
              </p:cNvSpPr>
              <p:nvPr/>
            </p:nvSpPr>
            <p:spPr bwMode="auto">
              <a:xfrm>
                <a:off x="11520000" y="9939288"/>
                <a:ext cx="5924868" cy="2520000"/>
              </a:xfrm>
              <a:prstGeom prst="flowChartDelay">
                <a:avLst/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9" name="Flowchart: Delay 3"/>
              <p:cNvSpPr>
                <a:spLocks noChangeArrowheads="1"/>
              </p:cNvSpPr>
              <p:nvPr/>
            </p:nvSpPr>
            <p:spPr bwMode="auto">
              <a:xfrm>
                <a:off x="16560000" y="9939288"/>
                <a:ext cx="5924868" cy="2520000"/>
              </a:xfrm>
              <a:prstGeom prst="flowChartDelay">
                <a:avLst/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0" name="Flowchart: Delay 4"/>
              <p:cNvSpPr>
                <a:spLocks noChangeArrowheads="1"/>
              </p:cNvSpPr>
              <p:nvPr/>
            </p:nvSpPr>
            <p:spPr bwMode="auto">
              <a:xfrm>
                <a:off x="21600000" y="9939288"/>
                <a:ext cx="5924868" cy="2520000"/>
              </a:xfrm>
              <a:prstGeom prst="flowChartDelay">
                <a:avLst/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174" name="Group 173"/>
          <p:cNvGrpSpPr/>
          <p:nvPr/>
        </p:nvGrpSpPr>
        <p:grpSpPr>
          <a:xfrm>
            <a:off x="2472333" y="8992805"/>
            <a:ext cx="3882565" cy="12125700"/>
            <a:chOff x="2472333" y="8992805"/>
            <a:chExt cx="3882565" cy="12125700"/>
          </a:xfrm>
        </p:grpSpPr>
        <p:sp>
          <p:nvSpPr>
            <p:cNvPr id="118" name="TextBox 31"/>
            <p:cNvSpPr txBox="1">
              <a:spLocks noChangeArrowheads="1"/>
            </p:cNvSpPr>
            <p:nvPr/>
          </p:nvSpPr>
          <p:spPr bwMode="auto">
            <a:xfrm rot="16200000">
              <a:off x="-2313245" y="13778383"/>
              <a:ext cx="12125700" cy="2554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8000" dirty="0">
                  <a:latin typeface="Arial" pitchFamily="34" charset="0"/>
                  <a:cs typeface="Arial" pitchFamily="34" charset="0"/>
                </a:rPr>
                <a:t>band number </a:t>
              </a:r>
            </a:p>
            <a:p>
              <a:pPr algn="ctr">
                <a:defRPr/>
              </a:pPr>
              <a:r>
                <a:rPr lang="en-GB" sz="8000" dirty="0">
                  <a:latin typeface="Arial" pitchFamily="34" charset="0"/>
                  <a:cs typeface="Arial" pitchFamily="34" charset="0"/>
                </a:rPr>
                <a:t>(centre </a:t>
              </a:r>
              <a:r>
                <a:rPr lang="en-GB" sz="8000">
                  <a:latin typeface="Arial" pitchFamily="34" charset="0"/>
                  <a:cs typeface="Arial" pitchFamily="34" charset="0"/>
                </a:rPr>
                <a:t>frequency</a:t>
              </a:r>
              <a:r>
                <a:rPr lang="en-GB" sz="8000" smtClean="0">
                  <a:latin typeface="Arial" pitchFamily="34" charset="0"/>
                  <a:cs typeface="Arial" pitchFamily="34" charset="0"/>
                </a:rPr>
                <a:t>)</a:t>
              </a:r>
              <a:endParaRPr lang="en-GB" sz="8000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22" name="Group 176"/>
            <p:cNvGrpSpPr>
              <a:grpSpLocks/>
            </p:cNvGrpSpPr>
            <p:nvPr/>
          </p:nvGrpSpPr>
          <p:grpSpPr bwMode="auto">
            <a:xfrm>
              <a:off x="5468623" y="10066238"/>
              <a:ext cx="886275" cy="8919141"/>
              <a:chOff x="4488286" y="16213536"/>
              <a:chExt cx="857443" cy="8627132"/>
            </a:xfrm>
          </p:grpSpPr>
          <p:sp>
            <p:nvSpPr>
              <p:cNvPr id="123" name="TextBox 31"/>
              <p:cNvSpPr txBox="1">
                <a:spLocks noChangeArrowheads="1"/>
              </p:cNvSpPr>
              <p:nvPr/>
            </p:nvSpPr>
            <p:spPr bwMode="auto">
              <a:xfrm>
                <a:off x="4488287" y="16213536"/>
                <a:ext cx="857436" cy="128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GB" sz="8000" dirty="0" smtClean="0">
                    <a:latin typeface="Arial" pitchFamily="34" charset="0"/>
                    <a:cs typeface="Arial" pitchFamily="34" charset="0"/>
                  </a:rPr>
                  <a:t>8</a:t>
                </a:r>
                <a:endParaRPr lang="en-GB" sz="80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4" name="TextBox 31"/>
              <p:cNvSpPr txBox="1">
                <a:spLocks noChangeArrowheads="1"/>
              </p:cNvSpPr>
              <p:nvPr/>
            </p:nvSpPr>
            <p:spPr bwMode="auto">
              <a:xfrm>
                <a:off x="4488292" y="18664660"/>
                <a:ext cx="857437" cy="128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GB" sz="8000" smtClean="0">
                    <a:latin typeface="Arial" pitchFamily="34" charset="0"/>
                    <a:cs typeface="Arial" pitchFamily="34" charset="0"/>
                  </a:rPr>
                  <a:t>6</a:t>
                </a:r>
                <a:endParaRPr lang="en-GB" sz="80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5" name="TextBox 31"/>
              <p:cNvSpPr txBox="1">
                <a:spLocks noChangeArrowheads="1"/>
              </p:cNvSpPr>
              <p:nvPr/>
            </p:nvSpPr>
            <p:spPr bwMode="auto">
              <a:xfrm>
                <a:off x="4488286" y="21109436"/>
                <a:ext cx="857437" cy="128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GB" sz="8000" smtClean="0">
                    <a:latin typeface="Arial" pitchFamily="34" charset="0"/>
                    <a:cs typeface="Arial" pitchFamily="34" charset="0"/>
                  </a:rPr>
                  <a:t>4</a:t>
                </a:r>
                <a:endParaRPr lang="en-GB" sz="80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6" name="TextBox 31"/>
              <p:cNvSpPr txBox="1">
                <a:spLocks noChangeArrowheads="1"/>
              </p:cNvSpPr>
              <p:nvPr/>
            </p:nvSpPr>
            <p:spPr bwMode="auto">
              <a:xfrm>
                <a:off x="4488291" y="23560558"/>
                <a:ext cx="857438" cy="128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GB" sz="8000" smtClean="0">
                    <a:latin typeface="Arial" pitchFamily="34" charset="0"/>
                    <a:cs typeface="Arial" pitchFamily="34" charset="0"/>
                  </a:rPr>
                  <a:t>2</a:t>
                </a:r>
                <a:endParaRPr lang="en-GB" sz="80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84" name="Group 427"/>
          <p:cNvGrpSpPr/>
          <p:nvPr/>
        </p:nvGrpSpPr>
        <p:grpSpPr bwMode="auto">
          <a:xfrm>
            <a:off x="17431531" y="10572580"/>
            <a:ext cx="3616786" cy="9532260"/>
            <a:chOff x="16331424" y="12154276"/>
            <a:chExt cx="3499119" cy="9220173"/>
          </a:xfrm>
          <a:solidFill>
            <a:srgbClr val="106DB6">
              <a:alpha val="60000"/>
            </a:srgbClr>
          </a:solidFill>
        </p:grpSpPr>
        <p:grpSp>
          <p:nvGrpSpPr>
            <p:cNvPr id="92" name="Group 71"/>
            <p:cNvGrpSpPr>
              <a:grpSpLocks/>
            </p:cNvGrpSpPr>
            <p:nvPr/>
          </p:nvGrpSpPr>
          <p:grpSpPr bwMode="auto">
            <a:xfrm>
              <a:off x="16331425" y="12154276"/>
              <a:ext cx="3499117" cy="697371"/>
              <a:chOff x="20043896" y="10225040"/>
              <a:chExt cx="3499169" cy="697391"/>
            </a:xfrm>
            <a:grpFill/>
          </p:grpSpPr>
          <p:sp>
            <p:nvSpPr>
              <p:cNvPr id="114" name="Flowchart: Delay 3"/>
              <p:cNvSpPr>
                <a:spLocks noChangeArrowheads="1"/>
              </p:cNvSpPr>
              <p:nvPr/>
            </p:nvSpPr>
            <p:spPr bwMode="auto">
              <a:xfrm>
                <a:off x="20043896" y="10225040"/>
                <a:ext cx="1890777" cy="697391"/>
              </a:xfrm>
              <a:prstGeom prst="flowChartDelay">
                <a:avLst/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5" name="Flowchart: Delay 4"/>
              <p:cNvSpPr>
                <a:spLocks noChangeArrowheads="1"/>
              </p:cNvSpPr>
              <p:nvPr/>
            </p:nvSpPr>
            <p:spPr bwMode="auto">
              <a:xfrm>
                <a:off x="21652288" y="10225040"/>
                <a:ext cx="1890777" cy="697391"/>
              </a:xfrm>
              <a:prstGeom prst="flowChartDelay">
                <a:avLst/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3" name="Group 72"/>
            <p:cNvGrpSpPr>
              <a:grpSpLocks/>
            </p:cNvGrpSpPr>
            <p:nvPr/>
          </p:nvGrpSpPr>
          <p:grpSpPr bwMode="auto">
            <a:xfrm>
              <a:off x="16331425" y="14625447"/>
              <a:ext cx="3499117" cy="697371"/>
              <a:chOff x="20021098" y="12696281"/>
              <a:chExt cx="3499169" cy="697391"/>
            </a:xfrm>
            <a:grpFill/>
          </p:grpSpPr>
          <p:sp>
            <p:nvSpPr>
              <p:cNvPr id="112" name="Flowchart: Delay 3"/>
              <p:cNvSpPr>
                <a:spLocks noChangeArrowheads="1"/>
              </p:cNvSpPr>
              <p:nvPr/>
            </p:nvSpPr>
            <p:spPr bwMode="auto">
              <a:xfrm>
                <a:off x="20021098" y="12696281"/>
                <a:ext cx="1890777" cy="697391"/>
              </a:xfrm>
              <a:prstGeom prst="flowChartDelay">
                <a:avLst/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3" name="Flowchart: Delay 4"/>
              <p:cNvSpPr>
                <a:spLocks noChangeArrowheads="1"/>
              </p:cNvSpPr>
              <p:nvPr/>
            </p:nvSpPr>
            <p:spPr bwMode="auto">
              <a:xfrm>
                <a:off x="21629490" y="12696281"/>
                <a:ext cx="1890777" cy="697391"/>
              </a:xfrm>
              <a:prstGeom prst="flowChartDelay">
                <a:avLst/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4" name="Group 73"/>
            <p:cNvGrpSpPr>
              <a:grpSpLocks/>
            </p:cNvGrpSpPr>
            <p:nvPr/>
          </p:nvGrpSpPr>
          <p:grpSpPr bwMode="auto">
            <a:xfrm>
              <a:off x="16331424" y="17076849"/>
              <a:ext cx="3499119" cy="697371"/>
              <a:chOff x="19998299" y="15147753"/>
              <a:chExt cx="3499171" cy="697391"/>
            </a:xfrm>
            <a:grpFill/>
          </p:grpSpPr>
          <p:sp>
            <p:nvSpPr>
              <p:cNvPr id="110" name="Flowchart: Delay 3"/>
              <p:cNvSpPr>
                <a:spLocks noChangeArrowheads="1"/>
              </p:cNvSpPr>
              <p:nvPr/>
            </p:nvSpPr>
            <p:spPr bwMode="auto">
              <a:xfrm>
                <a:off x="19998299" y="15147753"/>
                <a:ext cx="1890777" cy="697391"/>
              </a:xfrm>
              <a:prstGeom prst="flowChartDelay">
                <a:avLst/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1" name="Flowchart: Delay 4"/>
              <p:cNvSpPr>
                <a:spLocks noChangeArrowheads="1"/>
              </p:cNvSpPr>
              <p:nvPr/>
            </p:nvSpPr>
            <p:spPr bwMode="auto">
              <a:xfrm>
                <a:off x="21606693" y="15147753"/>
                <a:ext cx="1890777" cy="697391"/>
              </a:xfrm>
              <a:prstGeom prst="flowChartDelay">
                <a:avLst/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5" name="Group 74"/>
            <p:cNvGrpSpPr>
              <a:grpSpLocks/>
            </p:cNvGrpSpPr>
            <p:nvPr/>
          </p:nvGrpSpPr>
          <p:grpSpPr bwMode="auto">
            <a:xfrm>
              <a:off x="16331425" y="19440745"/>
              <a:ext cx="3499118" cy="697371"/>
              <a:chOff x="19975502" y="17618994"/>
              <a:chExt cx="3499170" cy="697391"/>
            </a:xfrm>
            <a:grpFill/>
          </p:grpSpPr>
          <p:sp>
            <p:nvSpPr>
              <p:cNvPr id="108" name="Flowchart: Delay 3"/>
              <p:cNvSpPr>
                <a:spLocks noChangeArrowheads="1"/>
              </p:cNvSpPr>
              <p:nvPr/>
            </p:nvSpPr>
            <p:spPr bwMode="auto">
              <a:xfrm>
                <a:off x="19975502" y="17618994"/>
                <a:ext cx="1890777" cy="697391"/>
              </a:xfrm>
              <a:prstGeom prst="flowChartDelay">
                <a:avLst/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9" name="Flowchart: Delay 4"/>
              <p:cNvSpPr>
                <a:spLocks noChangeArrowheads="1"/>
              </p:cNvSpPr>
              <p:nvPr/>
            </p:nvSpPr>
            <p:spPr bwMode="auto">
              <a:xfrm>
                <a:off x="21583895" y="17618994"/>
                <a:ext cx="1890777" cy="697391"/>
              </a:xfrm>
              <a:prstGeom prst="flowChartDelay">
                <a:avLst/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6" name="Group 75"/>
            <p:cNvGrpSpPr>
              <a:grpSpLocks/>
            </p:cNvGrpSpPr>
            <p:nvPr/>
          </p:nvGrpSpPr>
          <p:grpSpPr bwMode="auto">
            <a:xfrm>
              <a:off x="16331425" y="13368687"/>
              <a:ext cx="3499117" cy="697371"/>
              <a:chOff x="20043896" y="10225040"/>
              <a:chExt cx="3499169" cy="697391"/>
            </a:xfrm>
            <a:grpFill/>
          </p:grpSpPr>
          <p:sp>
            <p:nvSpPr>
              <p:cNvPr id="106" name="Flowchart: Delay 3"/>
              <p:cNvSpPr>
                <a:spLocks noChangeArrowheads="1"/>
              </p:cNvSpPr>
              <p:nvPr/>
            </p:nvSpPr>
            <p:spPr bwMode="auto">
              <a:xfrm>
                <a:off x="20043896" y="10225040"/>
                <a:ext cx="1890777" cy="697391"/>
              </a:xfrm>
              <a:prstGeom prst="flowChartDelay">
                <a:avLst/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7" name="Flowchart: Delay 4"/>
              <p:cNvSpPr>
                <a:spLocks noChangeArrowheads="1"/>
              </p:cNvSpPr>
              <p:nvPr/>
            </p:nvSpPr>
            <p:spPr bwMode="auto">
              <a:xfrm>
                <a:off x="21652288" y="10225040"/>
                <a:ext cx="1890777" cy="697391"/>
              </a:xfrm>
              <a:prstGeom prst="flowChartDelay">
                <a:avLst/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7" name="Group 78"/>
            <p:cNvGrpSpPr>
              <a:grpSpLocks/>
            </p:cNvGrpSpPr>
            <p:nvPr/>
          </p:nvGrpSpPr>
          <p:grpSpPr bwMode="auto">
            <a:xfrm>
              <a:off x="16331425" y="15797511"/>
              <a:ext cx="3499117" cy="697371"/>
              <a:chOff x="20043896" y="10225040"/>
              <a:chExt cx="3499169" cy="697391"/>
            </a:xfrm>
            <a:grpFill/>
          </p:grpSpPr>
          <p:sp>
            <p:nvSpPr>
              <p:cNvPr id="104" name="Flowchart: Delay 3"/>
              <p:cNvSpPr>
                <a:spLocks noChangeArrowheads="1"/>
              </p:cNvSpPr>
              <p:nvPr/>
            </p:nvSpPr>
            <p:spPr bwMode="auto">
              <a:xfrm>
                <a:off x="20043896" y="10225040"/>
                <a:ext cx="1890777" cy="697391"/>
              </a:xfrm>
              <a:prstGeom prst="flowChartDelay">
                <a:avLst/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5" name="Flowchart: Delay 4"/>
              <p:cNvSpPr>
                <a:spLocks noChangeArrowheads="1"/>
              </p:cNvSpPr>
              <p:nvPr/>
            </p:nvSpPr>
            <p:spPr bwMode="auto">
              <a:xfrm>
                <a:off x="21652288" y="10225040"/>
                <a:ext cx="1890777" cy="697391"/>
              </a:xfrm>
              <a:prstGeom prst="flowChartDelay">
                <a:avLst/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8" name="Group 81"/>
            <p:cNvGrpSpPr>
              <a:grpSpLocks/>
            </p:cNvGrpSpPr>
            <p:nvPr/>
          </p:nvGrpSpPr>
          <p:grpSpPr bwMode="auto">
            <a:xfrm>
              <a:off x="16331425" y="18297770"/>
              <a:ext cx="3499117" cy="697371"/>
              <a:chOff x="20043896" y="10225040"/>
              <a:chExt cx="3499169" cy="697391"/>
            </a:xfrm>
            <a:grpFill/>
          </p:grpSpPr>
          <p:sp>
            <p:nvSpPr>
              <p:cNvPr id="102" name="Flowchart: Delay 3"/>
              <p:cNvSpPr>
                <a:spLocks noChangeArrowheads="1"/>
              </p:cNvSpPr>
              <p:nvPr/>
            </p:nvSpPr>
            <p:spPr bwMode="auto">
              <a:xfrm>
                <a:off x="20043896" y="10225040"/>
                <a:ext cx="1890777" cy="697391"/>
              </a:xfrm>
              <a:prstGeom prst="flowChartDelay">
                <a:avLst/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3" name="Flowchart: Delay 4"/>
              <p:cNvSpPr>
                <a:spLocks noChangeArrowheads="1"/>
              </p:cNvSpPr>
              <p:nvPr/>
            </p:nvSpPr>
            <p:spPr bwMode="auto">
              <a:xfrm>
                <a:off x="21652288" y="10225040"/>
                <a:ext cx="1890777" cy="697391"/>
              </a:xfrm>
              <a:prstGeom prst="flowChartDelay">
                <a:avLst/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9" name="Group 84"/>
            <p:cNvGrpSpPr>
              <a:grpSpLocks/>
            </p:cNvGrpSpPr>
            <p:nvPr/>
          </p:nvGrpSpPr>
          <p:grpSpPr bwMode="auto">
            <a:xfrm>
              <a:off x="16342661" y="20677055"/>
              <a:ext cx="3487880" cy="697394"/>
              <a:chOff x="20055133" y="10246938"/>
              <a:chExt cx="3487932" cy="697414"/>
            </a:xfrm>
            <a:grpFill/>
          </p:grpSpPr>
          <p:sp>
            <p:nvSpPr>
              <p:cNvPr id="100" name="Flowchart: Delay 3"/>
              <p:cNvSpPr>
                <a:spLocks noChangeArrowheads="1"/>
              </p:cNvSpPr>
              <p:nvPr/>
            </p:nvSpPr>
            <p:spPr bwMode="auto">
              <a:xfrm>
                <a:off x="20055133" y="10246961"/>
                <a:ext cx="1890775" cy="697391"/>
              </a:xfrm>
              <a:prstGeom prst="flowChartDelay">
                <a:avLst/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1" name="Flowchart: Delay 4"/>
              <p:cNvSpPr>
                <a:spLocks noChangeArrowheads="1"/>
              </p:cNvSpPr>
              <p:nvPr/>
            </p:nvSpPr>
            <p:spPr bwMode="auto">
              <a:xfrm>
                <a:off x="21652290" y="10246938"/>
                <a:ext cx="1890775" cy="697391"/>
              </a:xfrm>
              <a:prstGeom prst="flowChartDelay">
                <a:avLst/>
              </a:prstGeom>
              <a:grpFill/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86" name="TextBox 85"/>
          <p:cNvSpPr txBox="1">
            <a:spLocks noChangeArrowheads="1"/>
          </p:cNvSpPr>
          <p:nvPr/>
        </p:nvSpPr>
        <p:spPr bwMode="auto">
          <a:xfrm>
            <a:off x="16013758" y="21013967"/>
            <a:ext cx="6780661" cy="132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8000" dirty="0">
                <a:latin typeface="Arial" pitchFamily="34" charset="0"/>
                <a:cs typeface="Arial" pitchFamily="34" charset="0"/>
              </a:rPr>
              <a:t>test </a:t>
            </a:r>
            <a:r>
              <a:rPr lang="en-GB" sz="8000" dirty="0" smtClean="0">
                <a:latin typeface="Arial" pitchFamily="34" charset="0"/>
                <a:cs typeface="Arial" pitchFamily="34" charset="0"/>
              </a:rPr>
              <a:t>word</a:t>
            </a:r>
            <a:endParaRPr lang="en-GB" sz="8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6" name="Group 175"/>
          <p:cNvGrpSpPr/>
          <p:nvPr/>
        </p:nvGrpSpPr>
        <p:grpSpPr>
          <a:xfrm>
            <a:off x="6580173" y="6599930"/>
            <a:ext cx="6867056" cy="14322880"/>
            <a:chOff x="6580173" y="6599930"/>
            <a:chExt cx="6867056" cy="14322880"/>
          </a:xfrm>
        </p:grpSpPr>
        <p:grpSp>
          <p:nvGrpSpPr>
            <p:cNvPr id="116" name="Group 420"/>
            <p:cNvGrpSpPr>
              <a:grpSpLocks/>
            </p:cNvGrpSpPr>
            <p:nvPr/>
          </p:nvGrpSpPr>
          <p:grpSpPr bwMode="auto">
            <a:xfrm>
              <a:off x="6580173" y="7452002"/>
              <a:ext cx="6867056" cy="13470808"/>
              <a:chOff x="4500431" y="9135864"/>
              <a:chExt cx="6643637" cy="13029735"/>
            </a:xfrm>
          </p:grpSpPr>
          <p:sp>
            <p:nvSpPr>
              <p:cNvPr id="169" name="Oval 168"/>
              <p:cNvSpPr/>
              <p:nvPr/>
            </p:nvSpPr>
            <p:spPr bwMode="auto">
              <a:xfrm>
                <a:off x="4500431" y="10807292"/>
                <a:ext cx="6643637" cy="11358307"/>
              </a:xfrm>
              <a:prstGeom prst="ellipse">
                <a:avLst/>
              </a:prstGeom>
              <a:noFill/>
              <a:ln w="15875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4200000" rev="0"/>
                </a:camera>
                <a:lightRig rig="threePt" dir="t"/>
              </a:scene3d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0" name="TextBox 31"/>
              <p:cNvSpPr txBox="1">
                <a:spLocks noChangeArrowheads="1"/>
              </p:cNvSpPr>
              <p:nvPr/>
            </p:nvSpPr>
            <p:spPr bwMode="auto">
              <a:xfrm>
                <a:off x="4880038" y="9135864"/>
                <a:ext cx="5832651" cy="1280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GB" sz="8000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grouping</a:t>
                </a:r>
                <a:endParaRPr lang="en-GB" sz="8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28" name="Line 49"/>
            <p:cNvSpPr>
              <a:spLocks noChangeShapeType="1"/>
            </p:cNvSpPr>
            <p:nvPr/>
          </p:nvSpPr>
          <p:spPr bwMode="auto">
            <a:xfrm rot="16200000">
              <a:off x="9456857" y="7121849"/>
              <a:ext cx="1043838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pPr>
                <a:defRPr/>
              </a:pPr>
              <a:endParaRPr lang="en-GB" sz="800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78" name="Group 177"/>
          <p:cNvGrpSpPr/>
          <p:nvPr/>
        </p:nvGrpSpPr>
        <p:grpSpPr>
          <a:xfrm>
            <a:off x="6284295" y="5148000"/>
            <a:ext cx="15200956" cy="1331061"/>
            <a:chOff x="6284295" y="5148000"/>
            <a:chExt cx="15200956" cy="1331061"/>
          </a:xfrm>
        </p:grpSpPr>
        <p:sp>
          <p:nvSpPr>
            <p:cNvPr id="80" name="Line 49"/>
            <p:cNvSpPr>
              <a:spLocks noChangeShapeType="1"/>
            </p:cNvSpPr>
            <p:nvPr/>
          </p:nvSpPr>
          <p:spPr bwMode="auto">
            <a:xfrm>
              <a:off x="13132552" y="5940001"/>
              <a:ext cx="4253583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lg"/>
            </a:ln>
          </p:spPr>
          <p:txBody>
            <a:bodyPr/>
            <a:lstStyle/>
            <a:p>
              <a:pPr>
                <a:defRPr/>
              </a:pPr>
              <a:endParaRPr lang="en-GB" sz="8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7" name="TextBox 31"/>
            <p:cNvSpPr txBox="1">
              <a:spLocks noChangeArrowheads="1"/>
            </p:cNvSpPr>
            <p:nvPr/>
          </p:nvSpPr>
          <p:spPr bwMode="auto">
            <a:xfrm>
              <a:off x="6284295" y="5155622"/>
              <a:ext cx="7405299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8000" dirty="0" smtClean="0">
                  <a:latin typeface="Arial" pitchFamily="34" charset="0"/>
                  <a:cs typeface="Arial" pitchFamily="34" charset="0"/>
                </a:rPr>
                <a:t>constancy</a:t>
              </a:r>
              <a:endParaRPr lang="en-GB" sz="8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8" name="TextBox 31"/>
            <p:cNvSpPr txBox="1">
              <a:spLocks noChangeArrowheads="1"/>
            </p:cNvSpPr>
            <p:nvPr/>
          </p:nvSpPr>
          <p:spPr bwMode="auto">
            <a:xfrm>
              <a:off x="16975106" y="5148000"/>
              <a:ext cx="4510145" cy="1323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8000" dirty="0">
                  <a:latin typeface="Arial" pitchFamily="34" charset="0"/>
                  <a:cs typeface="Arial" pitchFamily="34" charset="0"/>
                </a:rPr>
                <a:t>“stir</a:t>
              </a:r>
              <a:r>
                <a:rPr lang="en-GB" sz="8000" dirty="0" smtClean="0">
                  <a:latin typeface="Arial" pitchFamily="34" charset="0"/>
                  <a:cs typeface="Arial" pitchFamily="34" charset="0"/>
                </a:rPr>
                <a:t>”</a:t>
              </a:r>
              <a:endParaRPr lang="en-GB" sz="8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15691384" y="6602142"/>
            <a:ext cx="6867056" cy="14320668"/>
            <a:chOff x="15691384" y="6602142"/>
            <a:chExt cx="6867056" cy="14320668"/>
          </a:xfrm>
        </p:grpSpPr>
        <p:grpSp>
          <p:nvGrpSpPr>
            <p:cNvPr id="87" name="Group 452"/>
            <p:cNvGrpSpPr>
              <a:grpSpLocks/>
            </p:cNvGrpSpPr>
            <p:nvPr/>
          </p:nvGrpSpPr>
          <p:grpSpPr bwMode="auto">
            <a:xfrm>
              <a:off x="15691384" y="7452002"/>
              <a:ext cx="6867056" cy="13470808"/>
              <a:chOff x="14647884" y="9135871"/>
              <a:chExt cx="6643637" cy="13029750"/>
            </a:xfrm>
          </p:grpSpPr>
          <p:sp>
            <p:nvSpPr>
              <p:cNvPr id="90" name="Oval 89"/>
              <p:cNvSpPr/>
              <p:nvPr/>
            </p:nvSpPr>
            <p:spPr bwMode="auto">
              <a:xfrm>
                <a:off x="14647884" y="10807301"/>
                <a:ext cx="6643637" cy="11358320"/>
              </a:xfrm>
              <a:prstGeom prst="ellipse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4200000" rev="0"/>
                </a:camera>
                <a:lightRig rig="threePt" dir="t"/>
              </a:scene3d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1" name="TextBox 31"/>
              <p:cNvSpPr txBox="1">
                <a:spLocks noChangeArrowheads="1"/>
              </p:cNvSpPr>
              <p:nvPr/>
            </p:nvSpPr>
            <p:spPr bwMode="auto">
              <a:xfrm>
                <a:off x="14959771" y="9135871"/>
                <a:ext cx="5913146" cy="1280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GB" sz="8000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grouping</a:t>
                </a:r>
                <a:endParaRPr lang="en-GB" sz="8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89" name="Line 49"/>
            <p:cNvSpPr>
              <a:spLocks noChangeShapeType="1"/>
            </p:cNvSpPr>
            <p:nvPr/>
          </p:nvSpPr>
          <p:spPr bwMode="auto">
            <a:xfrm rot="16200000">
              <a:off x="18638881" y="7120778"/>
              <a:ext cx="1037272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pPr>
                <a:defRPr/>
              </a:pPr>
              <a:endParaRPr lang="en-GB" sz="800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9" name="TextBox 31"/>
          <p:cNvSpPr txBox="1">
            <a:spLocks noChangeArrowheads="1"/>
          </p:cNvSpPr>
          <p:nvPr/>
        </p:nvSpPr>
        <p:spPr bwMode="auto">
          <a:xfrm>
            <a:off x="3299969" y="1052561"/>
            <a:ext cx="15193374" cy="2554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8000" dirty="0" smtClean="0">
                <a:latin typeface="Arial" pitchFamily="34" charset="0"/>
                <a:cs typeface="Arial" pitchFamily="34" charset="0"/>
              </a:rPr>
              <a:t>grouping </a:t>
            </a:r>
            <a:r>
              <a:rPr lang="en-GB" sz="8000" i="1" dirty="0" smtClean="0">
                <a:latin typeface="Arial" pitchFamily="34" charset="0"/>
                <a:cs typeface="Arial" pitchFamily="34" charset="0"/>
              </a:rPr>
              <a:t>before </a:t>
            </a:r>
          </a:p>
          <a:p>
            <a:pPr>
              <a:defRPr/>
            </a:pPr>
            <a:r>
              <a:rPr lang="en-GB" sz="8000" dirty="0" smtClean="0">
                <a:latin typeface="Arial" pitchFamily="34" charset="0"/>
                <a:cs typeface="Arial" pitchFamily="34" charset="0"/>
              </a:rPr>
              <a:t>constancy:</a:t>
            </a:r>
            <a:endParaRPr lang="en-GB" sz="8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1" name="Group 180"/>
          <p:cNvGrpSpPr/>
          <p:nvPr/>
        </p:nvGrpSpPr>
        <p:grpSpPr>
          <a:xfrm>
            <a:off x="35661260" y="10571771"/>
            <a:ext cx="6905019" cy="11892225"/>
            <a:chOff x="35661260" y="10571771"/>
            <a:chExt cx="6905019" cy="11892225"/>
          </a:xfrm>
        </p:grpSpPr>
        <p:sp>
          <p:nvSpPr>
            <p:cNvPr id="59" name="TextBox 31"/>
            <p:cNvSpPr txBox="1">
              <a:spLocks noChangeArrowheads="1"/>
            </p:cNvSpPr>
            <p:nvPr/>
          </p:nvSpPr>
          <p:spPr bwMode="auto">
            <a:xfrm>
              <a:off x="35661260" y="21140558"/>
              <a:ext cx="6905019" cy="1323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8000" dirty="0">
                  <a:latin typeface="Arial" pitchFamily="34" charset="0"/>
                  <a:cs typeface="Arial" pitchFamily="34" charset="0"/>
                </a:rPr>
                <a:t>test </a:t>
              </a:r>
              <a:r>
                <a:rPr lang="en-GB" sz="8000" dirty="0" smtClean="0">
                  <a:latin typeface="Arial" pitchFamily="34" charset="0"/>
                  <a:cs typeface="Arial" pitchFamily="34" charset="0"/>
                </a:rPr>
                <a:t>word</a:t>
              </a:r>
              <a:endParaRPr lang="en-GB" sz="8000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79" name="Group 178"/>
            <p:cNvGrpSpPr/>
            <p:nvPr/>
          </p:nvGrpSpPr>
          <p:grpSpPr>
            <a:xfrm>
              <a:off x="37329108" y="10571771"/>
              <a:ext cx="3617313" cy="9506111"/>
              <a:chOff x="37329108" y="10571771"/>
              <a:chExt cx="3617313" cy="9506111"/>
            </a:xfrm>
          </p:grpSpPr>
          <p:sp>
            <p:nvSpPr>
              <p:cNvPr id="57" name="Flowchart: Delay 4"/>
              <p:cNvSpPr>
                <a:spLocks noChangeArrowheads="1"/>
              </p:cNvSpPr>
              <p:nvPr/>
            </p:nvSpPr>
            <p:spPr bwMode="auto">
              <a:xfrm>
                <a:off x="38979759" y="13125552"/>
                <a:ext cx="1956371" cy="722146"/>
              </a:xfrm>
              <a:prstGeom prst="flowChartDelay">
                <a:avLst/>
              </a:prstGeom>
              <a:solidFill>
                <a:srgbClr val="106DB6">
                  <a:alpha val="60000"/>
                </a:srgb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0" name="Flowchart: Delay 3"/>
              <p:cNvSpPr>
                <a:spLocks noChangeArrowheads="1"/>
              </p:cNvSpPr>
              <p:nvPr/>
            </p:nvSpPr>
            <p:spPr bwMode="auto">
              <a:xfrm>
                <a:off x="37329108" y="10571771"/>
                <a:ext cx="1949807" cy="722146"/>
              </a:xfrm>
              <a:prstGeom prst="flowChartDelay">
                <a:avLst/>
              </a:prstGeom>
              <a:solidFill>
                <a:srgbClr val="106DB6">
                  <a:alpha val="60000"/>
                </a:srgb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1" name="Flowchart: Delay 4"/>
              <p:cNvSpPr>
                <a:spLocks noChangeArrowheads="1"/>
              </p:cNvSpPr>
              <p:nvPr/>
            </p:nvSpPr>
            <p:spPr bwMode="auto">
              <a:xfrm>
                <a:off x="38990050" y="10571771"/>
                <a:ext cx="1956371" cy="722146"/>
              </a:xfrm>
              <a:prstGeom prst="flowChartDelay">
                <a:avLst/>
              </a:prstGeom>
              <a:solidFill>
                <a:srgbClr val="106DB6">
                  <a:alpha val="60000"/>
                </a:srgb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2" name="Flowchart: Delay 3"/>
              <p:cNvSpPr>
                <a:spLocks noChangeArrowheads="1"/>
              </p:cNvSpPr>
              <p:nvPr/>
            </p:nvSpPr>
            <p:spPr bwMode="auto">
              <a:xfrm>
                <a:off x="37329108" y="13125552"/>
                <a:ext cx="1949807" cy="722146"/>
              </a:xfrm>
              <a:prstGeom prst="flowChartDelay">
                <a:avLst/>
              </a:prstGeom>
              <a:solidFill>
                <a:srgbClr val="106DB6">
                  <a:alpha val="60000"/>
                </a:srgb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3" name="Flowchart: Delay 3"/>
              <p:cNvSpPr>
                <a:spLocks noChangeArrowheads="1"/>
              </p:cNvSpPr>
              <p:nvPr/>
            </p:nvSpPr>
            <p:spPr bwMode="auto">
              <a:xfrm>
                <a:off x="37329108" y="15659643"/>
                <a:ext cx="1949807" cy="722146"/>
              </a:xfrm>
              <a:prstGeom prst="flowChartDelay">
                <a:avLst/>
              </a:prstGeom>
              <a:solidFill>
                <a:srgbClr val="106DB6">
                  <a:alpha val="60000"/>
                </a:srgb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4" name="Flowchart: Delay 4"/>
              <p:cNvSpPr>
                <a:spLocks noChangeArrowheads="1"/>
              </p:cNvSpPr>
              <p:nvPr/>
            </p:nvSpPr>
            <p:spPr bwMode="auto">
              <a:xfrm>
                <a:off x="38990050" y="15659643"/>
                <a:ext cx="1956371" cy="722146"/>
              </a:xfrm>
              <a:prstGeom prst="flowChartDelay">
                <a:avLst/>
              </a:prstGeom>
              <a:solidFill>
                <a:srgbClr val="106DB6">
                  <a:alpha val="60000"/>
                </a:srgb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5" name="Flowchart: Delay 3"/>
              <p:cNvSpPr>
                <a:spLocks noChangeArrowheads="1"/>
              </p:cNvSpPr>
              <p:nvPr/>
            </p:nvSpPr>
            <p:spPr bwMode="auto">
              <a:xfrm>
                <a:off x="37329108" y="18101815"/>
                <a:ext cx="1949807" cy="722146"/>
              </a:xfrm>
              <a:prstGeom prst="flowChartDelay">
                <a:avLst/>
              </a:prstGeom>
              <a:solidFill>
                <a:srgbClr val="106DB6">
                  <a:alpha val="60000"/>
                </a:srgb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" name="Flowchart: Delay 4"/>
              <p:cNvSpPr>
                <a:spLocks noChangeArrowheads="1"/>
              </p:cNvSpPr>
              <p:nvPr/>
            </p:nvSpPr>
            <p:spPr bwMode="auto">
              <a:xfrm>
                <a:off x="38990050" y="18101815"/>
                <a:ext cx="1956371" cy="722146"/>
              </a:xfrm>
              <a:prstGeom prst="flowChartDelay">
                <a:avLst/>
              </a:prstGeom>
              <a:solidFill>
                <a:srgbClr val="106DB6">
                  <a:alpha val="60000"/>
                </a:srgb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" name="Flowchart: Delay 3"/>
              <p:cNvSpPr>
                <a:spLocks noChangeArrowheads="1"/>
              </p:cNvSpPr>
              <p:nvPr/>
            </p:nvSpPr>
            <p:spPr bwMode="auto">
              <a:xfrm>
                <a:off x="37329108" y="11825680"/>
                <a:ext cx="1949807" cy="722146"/>
              </a:xfrm>
              <a:prstGeom prst="flowChartDelay">
                <a:avLst/>
              </a:prstGeom>
              <a:solidFill>
                <a:srgbClr val="106DB6">
                  <a:alpha val="60000"/>
                </a:srgb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8" name="Flowchart: Delay 4"/>
              <p:cNvSpPr>
                <a:spLocks noChangeArrowheads="1"/>
              </p:cNvSpPr>
              <p:nvPr/>
            </p:nvSpPr>
            <p:spPr bwMode="auto">
              <a:xfrm>
                <a:off x="38990050" y="11825680"/>
                <a:ext cx="1956371" cy="722146"/>
              </a:xfrm>
              <a:prstGeom prst="flowChartDelay">
                <a:avLst/>
              </a:prstGeom>
              <a:solidFill>
                <a:srgbClr val="106DB6">
                  <a:alpha val="60000"/>
                </a:srgb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9" name="Flowchart: Delay 3"/>
              <p:cNvSpPr>
                <a:spLocks noChangeArrowheads="1"/>
              </p:cNvSpPr>
              <p:nvPr/>
            </p:nvSpPr>
            <p:spPr bwMode="auto">
              <a:xfrm>
                <a:off x="37329108" y="14333511"/>
                <a:ext cx="1949807" cy="722146"/>
              </a:xfrm>
              <a:prstGeom prst="flowChartDelay">
                <a:avLst/>
              </a:prstGeom>
              <a:solidFill>
                <a:srgbClr val="106DB6">
                  <a:alpha val="60000"/>
                </a:srgb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" name="Flowchart: Delay 4"/>
              <p:cNvSpPr>
                <a:spLocks noChangeArrowheads="1"/>
              </p:cNvSpPr>
              <p:nvPr/>
            </p:nvSpPr>
            <p:spPr bwMode="auto">
              <a:xfrm>
                <a:off x="38990050" y="14333511"/>
                <a:ext cx="1956371" cy="722146"/>
              </a:xfrm>
              <a:prstGeom prst="flowChartDelay">
                <a:avLst/>
              </a:prstGeom>
              <a:solidFill>
                <a:srgbClr val="106DB6">
                  <a:alpha val="60000"/>
                </a:srgb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1" name="Flowchart: Delay 3"/>
              <p:cNvSpPr>
                <a:spLocks noChangeArrowheads="1"/>
              </p:cNvSpPr>
              <p:nvPr/>
            </p:nvSpPr>
            <p:spPr bwMode="auto">
              <a:xfrm>
                <a:off x="37329108" y="16920122"/>
                <a:ext cx="1949807" cy="722146"/>
              </a:xfrm>
              <a:prstGeom prst="flowChartDelay">
                <a:avLst/>
              </a:prstGeom>
              <a:solidFill>
                <a:srgbClr val="106DB6">
                  <a:alpha val="60000"/>
                </a:srgb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2" name="Flowchart: Delay 4"/>
              <p:cNvSpPr>
                <a:spLocks noChangeArrowheads="1"/>
              </p:cNvSpPr>
              <p:nvPr/>
            </p:nvSpPr>
            <p:spPr bwMode="auto">
              <a:xfrm>
                <a:off x="38990050" y="16920122"/>
                <a:ext cx="1956371" cy="722146"/>
              </a:xfrm>
              <a:prstGeom prst="flowChartDelay">
                <a:avLst/>
              </a:prstGeom>
              <a:solidFill>
                <a:srgbClr val="106DB6">
                  <a:alpha val="60000"/>
                </a:srgb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3" name="Flowchart: Delay 3"/>
              <p:cNvSpPr>
                <a:spLocks noChangeArrowheads="1"/>
              </p:cNvSpPr>
              <p:nvPr/>
            </p:nvSpPr>
            <p:spPr bwMode="auto">
              <a:xfrm>
                <a:off x="37329108" y="19355736"/>
                <a:ext cx="1949807" cy="722146"/>
              </a:xfrm>
              <a:prstGeom prst="flowChartDelay">
                <a:avLst/>
              </a:prstGeom>
              <a:solidFill>
                <a:srgbClr val="106DB6">
                  <a:alpha val="60000"/>
                </a:srgb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4" name="Flowchart: Delay 4"/>
              <p:cNvSpPr>
                <a:spLocks noChangeArrowheads="1"/>
              </p:cNvSpPr>
              <p:nvPr/>
            </p:nvSpPr>
            <p:spPr bwMode="auto">
              <a:xfrm>
                <a:off x="38990050" y="19355736"/>
                <a:ext cx="1956371" cy="722146"/>
              </a:xfrm>
              <a:prstGeom prst="flowChartDelay">
                <a:avLst/>
              </a:prstGeom>
              <a:solidFill>
                <a:srgbClr val="106DB6">
                  <a:alpha val="60000"/>
                </a:srgb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180" name="Group 179"/>
          <p:cNvGrpSpPr/>
          <p:nvPr/>
        </p:nvGrpSpPr>
        <p:grpSpPr>
          <a:xfrm>
            <a:off x="35585907" y="6606517"/>
            <a:ext cx="7131174" cy="14313310"/>
            <a:chOff x="35585907" y="6606517"/>
            <a:chExt cx="7131174" cy="14313310"/>
          </a:xfrm>
        </p:grpSpPr>
        <p:sp>
          <p:nvSpPr>
            <p:cNvPr id="55" name="Line 49"/>
            <p:cNvSpPr>
              <a:spLocks noChangeShapeType="1"/>
            </p:cNvSpPr>
            <p:nvPr/>
          </p:nvSpPr>
          <p:spPr bwMode="auto">
            <a:xfrm rot="16200000">
              <a:off x="38448060" y="7125150"/>
              <a:ext cx="1037266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pPr>
                <a:defRPr/>
              </a:pPr>
              <a:endParaRPr lang="en-GB" sz="8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Oval 74"/>
            <p:cNvSpPr/>
            <p:nvPr/>
          </p:nvSpPr>
          <p:spPr bwMode="auto">
            <a:xfrm>
              <a:off x="35585907" y="9179998"/>
              <a:ext cx="6870465" cy="11739829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scene3d>
              <a:camera prst="orthographicFront">
                <a:rot lat="0" lon="4200000" rev="0"/>
              </a:camera>
              <a:lightRig rig="threePt" dir="t"/>
            </a:scene3d>
          </p:spPr>
          <p:txBody>
            <a:bodyPr wrap="none" anchor="ctr"/>
            <a:lstStyle/>
            <a:p>
              <a:pPr defTabSz="2952750">
                <a:defRPr/>
              </a:pPr>
              <a:endParaRPr lang="en-GB" sz="8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" name="TextBox 31"/>
            <p:cNvSpPr txBox="1">
              <a:spLocks noChangeArrowheads="1"/>
            </p:cNvSpPr>
            <p:nvPr/>
          </p:nvSpPr>
          <p:spPr bwMode="auto">
            <a:xfrm>
              <a:off x="35773502" y="7452002"/>
              <a:ext cx="6943579" cy="1323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80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grouping</a:t>
              </a:r>
              <a:endParaRPr lang="en-GB" sz="8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7" name="TextBox 31"/>
          <p:cNvSpPr txBox="1">
            <a:spLocks noChangeArrowheads="1"/>
          </p:cNvSpPr>
          <p:nvPr/>
        </p:nvSpPr>
        <p:spPr bwMode="auto">
          <a:xfrm>
            <a:off x="36828001" y="5148000"/>
            <a:ext cx="4510151" cy="132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8000" dirty="0">
                <a:latin typeface="Arial" pitchFamily="34" charset="0"/>
                <a:cs typeface="Arial" pitchFamily="34" charset="0"/>
              </a:rPr>
              <a:t>“stir</a:t>
            </a:r>
            <a:r>
              <a:rPr lang="en-GB" sz="8000" dirty="0" smtClean="0">
                <a:latin typeface="Arial" pitchFamily="34" charset="0"/>
                <a:cs typeface="Arial" pitchFamily="34" charset="0"/>
              </a:rPr>
              <a:t>”</a:t>
            </a:r>
            <a:endParaRPr lang="en-GB" sz="8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3733309" y="10499554"/>
            <a:ext cx="12040193" cy="11964442"/>
            <a:chOff x="10955248" y="16528562"/>
            <a:chExt cx="2038032" cy="2025209"/>
          </a:xfrm>
        </p:grpSpPr>
        <p:grpSp>
          <p:nvGrpSpPr>
            <p:cNvPr id="20" name="Group 19"/>
            <p:cNvGrpSpPr/>
            <p:nvPr/>
          </p:nvGrpSpPr>
          <p:grpSpPr>
            <a:xfrm>
              <a:off x="11457533" y="16528562"/>
              <a:ext cx="1175703" cy="1624648"/>
              <a:chOff x="11457533" y="16528562"/>
              <a:chExt cx="1175703" cy="1624648"/>
            </a:xfrm>
          </p:grpSpPr>
          <p:sp>
            <p:nvSpPr>
              <p:cNvPr id="22" name="Flowchart: Delay 2"/>
              <p:cNvSpPr>
                <a:spLocks noChangeArrowheads="1"/>
              </p:cNvSpPr>
              <p:nvPr/>
            </p:nvSpPr>
            <p:spPr bwMode="auto">
              <a:xfrm>
                <a:off x="11738679" y="17612031"/>
                <a:ext cx="331153" cy="122237"/>
              </a:xfrm>
              <a:prstGeom prst="flowChartDelay">
                <a:avLst/>
              </a:prstGeom>
              <a:solidFill>
                <a:srgbClr val="106DB6">
                  <a:alpha val="60000"/>
                </a:srgbClr>
              </a:soli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2952750">
                  <a:defRPr/>
                </a:pPr>
                <a:endParaRPr lang="en-GB" sz="8000"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11457533" y="16528562"/>
                <a:ext cx="1175703" cy="1624648"/>
                <a:chOff x="11457533" y="16528562"/>
                <a:chExt cx="1175703" cy="1624648"/>
              </a:xfrm>
            </p:grpSpPr>
            <p:sp>
              <p:nvSpPr>
                <p:cNvPr id="24" name="Flowchart: Delay 43"/>
                <p:cNvSpPr>
                  <a:spLocks noChangeArrowheads="1"/>
                </p:cNvSpPr>
                <p:nvPr/>
              </p:nvSpPr>
              <p:spPr bwMode="auto">
                <a:xfrm>
                  <a:off x="11457533" y="16750812"/>
                  <a:ext cx="331153" cy="122237"/>
                </a:xfrm>
                <a:prstGeom prst="flowChartDelay">
                  <a:avLst/>
                </a:prstGeom>
                <a:solidFill>
                  <a:srgbClr val="106DB6">
                    <a:alpha val="60000"/>
                  </a:srgbClr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2952750">
                    <a:defRPr/>
                  </a:pPr>
                  <a:endParaRPr lang="en-GB" sz="80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5" name="Flowchart: Delay 2"/>
                <p:cNvSpPr>
                  <a:spLocks noChangeArrowheads="1"/>
                </p:cNvSpPr>
                <p:nvPr/>
              </p:nvSpPr>
              <p:spPr bwMode="auto">
                <a:xfrm>
                  <a:off x="11738679" y="16750812"/>
                  <a:ext cx="331153" cy="122237"/>
                </a:xfrm>
                <a:prstGeom prst="flowChartDelay">
                  <a:avLst/>
                </a:prstGeom>
                <a:solidFill>
                  <a:srgbClr val="106DB6">
                    <a:alpha val="60000"/>
                  </a:srgbClr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2952750">
                    <a:defRPr/>
                  </a:pPr>
                  <a:endParaRPr lang="en-GB" sz="80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6" name="Flowchart: Delay 3"/>
                <p:cNvSpPr>
                  <a:spLocks noChangeArrowheads="1"/>
                </p:cNvSpPr>
                <p:nvPr/>
              </p:nvSpPr>
              <p:spPr bwMode="auto">
                <a:xfrm>
                  <a:off x="12020937" y="16750812"/>
                  <a:ext cx="331153" cy="122237"/>
                </a:xfrm>
                <a:prstGeom prst="flowChartDelay">
                  <a:avLst/>
                </a:prstGeom>
                <a:solidFill>
                  <a:srgbClr val="106DB6">
                    <a:alpha val="60000"/>
                  </a:srgbClr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2952750">
                    <a:defRPr/>
                  </a:pPr>
                  <a:endParaRPr lang="en-GB" sz="80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7" name="Flowchart: Delay 4"/>
                <p:cNvSpPr>
                  <a:spLocks noChangeArrowheads="1"/>
                </p:cNvSpPr>
                <p:nvPr/>
              </p:nvSpPr>
              <p:spPr bwMode="auto">
                <a:xfrm>
                  <a:off x="12302083" y="16750812"/>
                  <a:ext cx="331153" cy="122237"/>
                </a:xfrm>
                <a:prstGeom prst="flowChartDelay">
                  <a:avLst/>
                </a:prstGeom>
                <a:solidFill>
                  <a:srgbClr val="106DB6">
                    <a:alpha val="60000"/>
                  </a:srgbClr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2952750">
                    <a:defRPr/>
                  </a:pPr>
                  <a:endParaRPr lang="en-GB" sz="80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8" name="Flowchart: Delay 67"/>
                <p:cNvSpPr>
                  <a:spLocks noChangeArrowheads="1"/>
                </p:cNvSpPr>
                <p:nvPr/>
              </p:nvSpPr>
              <p:spPr bwMode="auto">
                <a:xfrm>
                  <a:off x="11457533" y="17179755"/>
                  <a:ext cx="331153" cy="122237"/>
                </a:xfrm>
                <a:prstGeom prst="flowChartDelay">
                  <a:avLst/>
                </a:prstGeom>
                <a:solidFill>
                  <a:srgbClr val="106DB6">
                    <a:alpha val="60000"/>
                  </a:srgbClr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2952750">
                    <a:defRPr/>
                  </a:pPr>
                  <a:endParaRPr lang="en-GB" sz="80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9" name="Flowchart: Delay 2"/>
                <p:cNvSpPr>
                  <a:spLocks noChangeArrowheads="1"/>
                </p:cNvSpPr>
                <p:nvPr/>
              </p:nvSpPr>
              <p:spPr bwMode="auto">
                <a:xfrm>
                  <a:off x="11738679" y="17179755"/>
                  <a:ext cx="331153" cy="122237"/>
                </a:xfrm>
                <a:prstGeom prst="flowChartDelay">
                  <a:avLst/>
                </a:prstGeom>
                <a:solidFill>
                  <a:srgbClr val="106DB6">
                    <a:alpha val="60000"/>
                  </a:srgbClr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2952750">
                    <a:defRPr/>
                  </a:pPr>
                  <a:endParaRPr lang="en-GB" sz="80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0" name="Flowchart: Delay 3"/>
                <p:cNvSpPr>
                  <a:spLocks noChangeArrowheads="1"/>
                </p:cNvSpPr>
                <p:nvPr/>
              </p:nvSpPr>
              <p:spPr bwMode="auto">
                <a:xfrm>
                  <a:off x="12020937" y="17179755"/>
                  <a:ext cx="331153" cy="122237"/>
                </a:xfrm>
                <a:prstGeom prst="flowChartDelay">
                  <a:avLst/>
                </a:prstGeom>
                <a:solidFill>
                  <a:srgbClr val="106DB6">
                    <a:alpha val="60000"/>
                  </a:srgbClr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2952750">
                    <a:defRPr/>
                  </a:pPr>
                  <a:endParaRPr lang="en-GB" sz="80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1" name="Flowchart: Delay 4"/>
                <p:cNvSpPr>
                  <a:spLocks noChangeArrowheads="1"/>
                </p:cNvSpPr>
                <p:nvPr/>
              </p:nvSpPr>
              <p:spPr bwMode="auto">
                <a:xfrm>
                  <a:off x="12302083" y="17179755"/>
                  <a:ext cx="331153" cy="122237"/>
                </a:xfrm>
                <a:prstGeom prst="flowChartDelay">
                  <a:avLst/>
                </a:prstGeom>
                <a:solidFill>
                  <a:srgbClr val="106DB6">
                    <a:alpha val="60000"/>
                  </a:srgbClr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2952750">
                    <a:defRPr/>
                  </a:pPr>
                  <a:endParaRPr lang="en-GB" sz="80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2" name="Flowchart: Delay 57"/>
                <p:cNvSpPr>
                  <a:spLocks noChangeArrowheads="1"/>
                </p:cNvSpPr>
                <p:nvPr/>
              </p:nvSpPr>
              <p:spPr bwMode="auto">
                <a:xfrm>
                  <a:off x="11457533" y="17612031"/>
                  <a:ext cx="331153" cy="122237"/>
                </a:xfrm>
                <a:prstGeom prst="flowChartDelay">
                  <a:avLst/>
                </a:prstGeom>
                <a:solidFill>
                  <a:srgbClr val="106DB6">
                    <a:alpha val="60000"/>
                  </a:srgbClr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2952750">
                    <a:defRPr/>
                  </a:pPr>
                  <a:endParaRPr lang="en-GB" sz="80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3" name="Flowchart: Delay 3"/>
                <p:cNvSpPr>
                  <a:spLocks noChangeArrowheads="1"/>
                </p:cNvSpPr>
                <p:nvPr/>
              </p:nvSpPr>
              <p:spPr bwMode="auto">
                <a:xfrm>
                  <a:off x="12020937" y="17612031"/>
                  <a:ext cx="331153" cy="122237"/>
                </a:xfrm>
                <a:prstGeom prst="flowChartDelay">
                  <a:avLst/>
                </a:prstGeom>
                <a:solidFill>
                  <a:srgbClr val="106DB6">
                    <a:alpha val="60000"/>
                  </a:srgbClr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2952750">
                    <a:defRPr/>
                  </a:pPr>
                  <a:endParaRPr lang="en-GB" sz="80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4" name="Flowchart: Delay 4"/>
                <p:cNvSpPr>
                  <a:spLocks noChangeArrowheads="1"/>
                </p:cNvSpPr>
                <p:nvPr/>
              </p:nvSpPr>
              <p:spPr bwMode="auto">
                <a:xfrm>
                  <a:off x="12302083" y="17612031"/>
                  <a:ext cx="331153" cy="122237"/>
                </a:xfrm>
                <a:prstGeom prst="flowChartDelay">
                  <a:avLst/>
                </a:prstGeom>
                <a:solidFill>
                  <a:srgbClr val="106DB6">
                    <a:alpha val="60000"/>
                  </a:srgbClr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2952750">
                    <a:defRPr/>
                  </a:pPr>
                  <a:endParaRPr lang="en-GB" sz="80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5" name="Flowchart: Delay 120"/>
                <p:cNvSpPr>
                  <a:spLocks noChangeArrowheads="1"/>
                </p:cNvSpPr>
                <p:nvPr/>
              </p:nvSpPr>
              <p:spPr bwMode="auto">
                <a:xfrm>
                  <a:off x="11457533" y="18030973"/>
                  <a:ext cx="331153" cy="122237"/>
                </a:xfrm>
                <a:prstGeom prst="flowChartDelay">
                  <a:avLst/>
                </a:prstGeom>
                <a:solidFill>
                  <a:srgbClr val="106DB6">
                    <a:alpha val="60000"/>
                  </a:srgbClr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2952750">
                    <a:defRPr/>
                  </a:pPr>
                  <a:endParaRPr lang="en-GB" sz="80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" name="Flowchart: Delay 121"/>
                <p:cNvSpPr>
                  <a:spLocks noChangeArrowheads="1"/>
                </p:cNvSpPr>
                <p:nvPr/>
              </p:nvSpPr>
              <p:spPr bwMode="auto">
                <a:xfrm>
                  <a:off x="11738679" y="18030973"/>
                  <a:ext cx="331153" cy="122237"/>
                </a:xfrm>
                <a:prstGeom prst="flowChartDelay">
                  <a:avLst/>
                </a:prstGeom>
                <a:solidFill>
                  <a:srgbClr val="106DB6">
                    <a:alpha val="60000"/>
                  </a:srgbClr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2952750">
                    <a:defRPr/>
                  </a:pPr>
                  <a:endParaRPr lang="en-GB" sz="80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7" name="Flowchart: Delay 122"/>
                <p:cNvSpPr>
                  <a:spLocks noChangeArrowheads="1"/>
                </p:cNvSpPr>
                <p:nvPr/>
              </p:nvSpPr>
              <p:spPr bwMode="auto">
                <a:xfrm>
                  <a:off x="12020937" y="18030973"/>
                  <a:ext cx="331153" cy="122237"/>
                </a:xfrm>
                <a:prstGeom prst="flowChartDelay">
                  <a:avLst/>
                </a:prstGeom>
                <a:solidFill>
                  <a:srgbClr val="106DB6">
                    <a:alpha val="60000"/>
                  </a:srgbClr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2952750">
                    <a:defRPr/>
                  </a:pPr>
                  <a:endParaRPr lang="en-GB" sz="80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8" name="Flowchart: Delay 123"/>
                <p:cNvSpPr>
                  <a:spLocks noChangeArrowheads="1"/>
                </p:cNvSpPr>
                <p:nvPr/>
              </p:nvSpPr>
              <p:spPr bwMode="auto">
                <a:xfrm>
                  <a:off x="12302083" y="18030973"/>
                  <a:ext cx="331153" cy="122237"/>
                </a:xfrm>
                <a:prstGeom prst="flowChartDelay">
                  <a:avLst/>
                </a:prstGeom>
                <a:solidFill>
                  <a:srgbClr val="106DB6">
                    <a:alpha val="60000"/>
                  </a:srgbClr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2952750">
                    <a:defRPr/>
                  </a:pPr>
                  <a:endParaRPr lang="en-GB" sz="80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9" name="Flowchart: Delay 43"/>
                <p:cNvSpPr>
                  <a:spLocks noChangeArrowheads="1"/>
                </p:cNvSpPr>
                <p:nvPr/>
              </p:nvSpPr>
              <p:spPr bwMode="auto">
                <a:xfrm>
                  <a:off x="11457533" y="16965284"/>
                  <a:ext cx="331153" cy="122237"/>
                </a:xfrm>
                <a:prstGeom prst="flowChartDelay">
                  <a:avLst/>
                </a:prstGeom>
                <a:solidFill>
                  <a:srgbClr val="106DB6">
                    <a:alpha val="60000"/>
                  </a:srgbClr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2952750">
                    <a:defRPr/>
                  </a:pPr>
                  <a:endParaRPr lang="en-GB" sz="80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0" name="Flowchart: Delay 2"/>
                <p:cNvSpPr>
                  <a:spLocks noChangeArrowheads="1"/>
                </p:cNvSpPr>
                <p:nvPr/>
              </p:nvSpPr>
              <p:spPr bwMode="auto">
                <a:xfrm>
                  <a:off x="11738679" y="16965284"/>
                  <a:ext cx="331153" cy="122237"/>
                </a:xfrm>
                <a:prstGeom prst="flowChartDelay">
                  <a:avLst/>
                </a:prstGeom>
                <a:solidFill>
                  <a:srgbClr val="106DB6">
                    <a:alpha val="60000"/>
                  </a:srgbClr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2952750">
                    <a:defRPr/>
                  </a:pPr>
                  <a:endParaRPr lang="en-GB" sz="80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1" name="Flowchart: Delay 3"/>
                <p:cNvSpPr>
                  <a:spLocks noChangeArrowheads="1"/>
                </p:cNvSpPr>
                <p:nvPr/>
              </p:nvSpPr>
              <p:spPr bwMode="auto">
                <a:xfrm>
                  <a:off x="12020937" y="16965284"/>
                  <a:ext cx="331153" cy="122237"/>
                </a:xfrm>
                <a:prstGeom prst="flowChartDelay">
                  <a:avLst/>
                </a:prstGeom>
                <a:solidFill>
                  <a:srgbClr val="106DB6">
                    <a:alpha val="60000"/>
                  </a:srgbClr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2952750">
                    <a:defRPr/>
                  </a:pPr>
                  <a:endParaRPr lang="en-GB" sz="80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2" name="Flowchart: Delay 4"/>
                <p:cNvSpPr>
                  <a:spLocks noChangeArrowheads="1"/>
                </p:cNvSpPr>
                <p:nvPr/>
              </p:nvSpPr>
              <p:spPr bwMode="auto">
                <a:xfrm>
                  <a:off x="12302083" y="16965284"/>
                  <a:ext cx="331153" cy="122237"/>
                </a:xfrm>
                <a:prstGeom prst="flowChartDelay">
                  <a:avLst/>
                </a:prstGeom>
                <a:solidFill>
                  <a:srgbClr val="106DB6">
                    <a:alpha val="60000"/>
                  </a:srgbClr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2952750">
                    <a:defRPr/>
                  </a:pPr>
                  <a:endParaRPr lang="en-GB" sz="80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3" name="Flowchart: Delay 43"/>
                <p:cNvSpPr>
                  <a:spLocks noChangeArrowheads="1"/>
                </p:cNvSpPr>
                <p:nvPr/>
              </p:nvSpPr>
              <p:spPr bwMode="auto">
                <a:xfrm>
                  <a:off x="11457533" y="16528562"/>
                  <a:ext cx="331153" cy="121127"/>
                </a:xfrm>
                <a:prstGeom prst="flowChartDelay">
                  <a:avLst/>
                </a:prstGeom>
                <a:solidFill>
                  <a:srgbClr val="106DB6">
                    <a:alpha val="60000"/>
                  </a:srgbClr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2952750">
                    <a:defRPr/>
                  </a:pPr>
                  <a:endParaRPr lang="en-GB" sz="80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4" name="Flowchart: Delay 2"/>
                <p:cNvSpPr>
                  <a:spLocks noChangeArrowheads="1"/>
                </p:cNvSpPr>
                <p:nvPr/>
              </p:nvSpPr>
              <p:spPr bwMode="auto">
                <a:xfrm>
                  <a:off x="11738679" y="16528562"/>
                  <a:ext cx="331153" cy="121127"/>
                </a:xfrm>
                <a:prstGeom prst="flowChartDelay">
                  <a:avLst/>
                </a:prstGeom>
                <a:solidFill>
                  <a:srgbClr val="106DB6">
                    <a:alpha val="60000"/>
                  </a:srgbClr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2952750">
                    <a:defRPr/>
                  </a:pPr>
                  <a:endParaRPr lang="en-GB" sz="80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5" name="Flowchart: Delay 3"/>
                <p:cNvSpPr>
                  <a:spLocks noChangeArrowheads="1"/>
                </p:cNvSpPr>
                <p:nvPr/>
              </p:nvSpPr>
              <p:spPr bwMode="auto">
                <a:xfrm>
                  <a:off x="12020937" y="16528562"/>
                  <a:ext cx="331153" cy="121127"/>
                </a:xfrm>
                <a:prstGeom prst="flowChartDelay">
                  <a:avLst/>
                </a:prstGeom>
                <a:solidFill>
                  <a:srgbClr val="106DB6">
                    <a:alpha val="60000"/>
                  </a:srgbClr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2952750">
                    <a:defRPr/>
                  </a:pPr>
                  <a:endParaRPr lang="en-GB" sz="80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6" name="Flowchart: Delay 4"/>
                <p:cNvSpPr>
                  <a:spLocks noChangeArrowheads="1"/>
                </p:cNvSpPr>
                <p:nvPr/>
              </p:nvSpPr>
              <p:spPr bwMode="auto">
                <a:xfrm>
                  <a:off x="12302083" y="16528562"/>
                  <a:ext cx="331153" cy="121127"/>
                </a:xfrm>
                <a:prstGeom prst="flowChartDelay">
                  <a:avLst/>
                </a:prstGeom>
                <a:solidFill>
                  <a:srgbClr val="106DB6">
                    <a:alpha val="60000"/>
                  </a:srgbClr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2952750">
                    <a:defRPr/>
                  </a:pPr>
                  <a:endParaRPr lang="en-GB" sz="80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7" name="Flowchart: Delay 43"/>
                <p:cNvSpPr>
                  <a:spLocks noChangeArrowheads="1"/>
                </p:cNvSpPr>
                <p:nvPr/>
              </p:nvSpPr>
              <p:spPr bwMode="auto">
                <a:xfrm>
                  <a:off x="11457533" y="17403116"/>
                  <a:ext cx="331153" cy="122237"/>
                </a:xfrm>
                <a:prstGeom prst="flowChartDelay">
                  <a:avLst/>
                </a:prstGeom>
                <a:solidFill>
                  <a:srgbClr val="106DB6">
                    <a:alpha val="60000"/>
                  </a:srgbClr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2952750">
                    <a:defRPr/>
                  </a:pPr>
                  <a:endParaRPr lang="en-GB" sz="80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8" name="Flowchart: Delay 2"/>
                <p:cNvSpPr>
                  <a:spLocks noChangeArrowheads="1"/>
                </p:cNvSpPr>
                <p:nvPr/>
              </p:nvSpPr>
              <p:spPr bwMode="auto">
                <a:xfrm>
                  <a:off x="11738679" y="17403116"/>
                  <a:ext cx="331153" cy="122237"/>
                </a:xfrm>
                <a:prstGeom prst="flowChartDelay">
                  <a:avLst/>
                </a:prstGeom>
                <a:solidFill>
                  <a:srgbClr val="106DB6">
                    <a:alpha val="60000"/>
                  </a:srgbClr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2952750">
                    <a:defRPr/>
                  </a:pPr>
                  <a:endParaRPr lang="en-GB" sz="80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9" name="Flowchart: Delay 3"/>
                <p:cNvSpPr>
                  <a:spLocks noChangeArrowheads="1"/>
                </p:cNvSpPr>
                <p:nvPr/>
              </p:nvSpPr>
              <p:spPr bwMode="auto">
                <a:xfrm>
                  <a:off x="12020937" y="17403116"/>
                  <a:ext cx="331153" cy="122237"/>
                </a:xfrm>
                <a:prstGeom prst="flowChartDelay">
                  <a:avLst/>
                </a:prstGeom>
                <a:solidFill>
                  <a:srgbClr val="106DB6">
                    <a:alpha val="60000"/>
                  </a:srgbClr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2952750">
                    <a:defRPr/>
                  </a:pPr>
                  <a:endParaRPr lang="en-GB" sz="80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0" name="Flowchart: Delay 4"/>
                <p:cNvSpPr>
                  <a:spLocks noChangeArrowheads="1"/>
                </p:cNvSpPr>
                <p:nvPr/>
              </p:nvSpPr>
              <p:spPr bwMode="auto">
                <a:xfrm>
                  <a:off x="12302083" y="17403116"/>
                  <a:ext cx="331153" cy="122237"/>
                </a:xfrm>
                <a:prstGeom prst="flowChartDelay">
                  <a:avLst/>
                </a:prstGeom>
                <a:solidFill>
                  <a:srgbClr val="106DB6">
                    <a:alpha val="60000"/>
                  </a:srgbClr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2952750">
                    <a:defRPr/>
                  </a:pPr>
                  <a:endParaRPr lang="en-GB" sz="80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1" name="Flowchart: Delay 43"/>
                <p:cNvSpPr>
                  <a:spLocks noChangeArrowheads="1"/>
                </p:cNvSpPr>
                <p:nvPr/>
              </p:nvSpPr>
              <p:spPr bwMode="auto">
                <a:xfrm>
                  <a:off x="11457533" y="17815389"/>
                  <a:ext cx="331153" cy="122237"/>
                </a:xfrm>
                <a:prstGeom prst="flowChartDelay">
                  <a:avLst/>
                </a:prstGeom>
                <a:solidFill>
                  <a:srgbClr val="106DB6">
                    <a:alpha val="60000"/>
                  </a:srgbClr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2952750">
                    <a:defRPr/>
                  </a:pPr>
                  <a:endParaRPr lang="en-GB" sz="80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2" name="Flowchart: Delay 2"/>
                <p:cNvSpPr>
                  <a:spLocks noChangeArrowheads="1"/>
                </p:cNvSpPr>
                <p:nvPr/>
              </p:nvSpPr>
              <p:spPr bwMode="auto">
                <a:xfrm>
                  <a:off x="11738679" y="17815389"/>
                  <a:ext cx="331153" cy="122237"/>
                </a:xfrm>
                <a:prstGeom prst="flowChartDelay">
                  <a:avLst/>
                </a:prstGeom>
                <a:solidFill>
                  <a:srgbClr val="106DB6">
                    <a:alpha val="60000"/>
                  </a:srgbClr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2952750">
                    <a:defRPr/>
                  </a:pPr>
                  <a:endParaRPr lang="en-GB" sz="80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3" name="Flowchart: Delay 3"/>
                <p:cNvSpPr>
                  <a:spLocks noChangeArrowheads="1"/>
                </p:cNvSpPr>
                <p:nvPr/>
              </p:nvSpPr>
              <p:spPr bwMode="auto">
                <a:xfrm>
                  <a:off x="12020937" y="17815389"/>
                  <a:ext cx="331153" cy="122237"/>
                </a:xfrm>
                <a:prstGeom prst="flowChartDelay">
                  <a:avLst/>
                </a:prstGeom>
                <a:solidFill>
                  <a:srgbClr val="106DB6">
                    <a:alpha val="60000"/>
                  </a:srgbClr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2952750">
                    <a:defRPr/>
                  </a:pPr>
                  <a:endParaRPr lang="en-GB" sz="80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4" name="Flowchart: Delay 4"/>
                <p:cNvSpPr>
                  <a:spLocks noChangeArrowheads="1"/>
                </p:cNvSpPr>
                <p:nvPr/>
              </p:nvSpPr>
              <p:spPr bwMode="auto">
                <a:xfrm>
                  <a:off x="12302083" y="17815389"/>
                  <a:ext cx="331153" cy="122237"/>
                </a:xfrm>
                <a:prstGeom prst="flowChartDelay">
                  <a:avLst/>
                </a:prstGeom>
                <a:solidFill>
                  <a:srgbClr val="106DB6">
                    <a:alpha val="60000"/>
                  </a:srgbClr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2952750">
                    <a:defRPr/>
                  </a:pPr>
                  <a:endParaRPr lang="en-GB" sz="800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21" name="TextBox 31"/>
            <p:cNvSpPr txBox="1">
              <a:spLocks noChangeArrowheads="1"/>
            </p:cNvSpPr>
            <p:nvPr/>
          </p:nvSpPr>
          <p:spPr bwMode="auto">
            <a:xfrm>
              <a:off x="10955248" y="18329754"/>
              <a:ext cx="2038032" cy="2240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8000" dirty="0" smtClean="0">
                  <a:latin typeface="Arial" pitchFamily="34" charset="0"/>
                  <a:cs typeface="Arial" pitchFamily="34" charset="0"/>
                </a:rPr>
                <a:t>context</a:t>
              </a:r>
              <a:endParaRPr lang="en-GB" sz="8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3849961" y="7064554"/>
            <a:ext cx="3402867" cy="16550320"/>
            <a:chOff x="12667684" y="15947123"/>
            <a:chExt cx="576000" cy="2801456"/>
          </a:xfrm>
        </p:grpSpPr>
        <p:sp>
          <p:nvSpPr>
            <p:cNvPr id="9" name="Line 49"/>
            <p:cNvSpPr>
              <a:spLocks noChangeShapeType="1"/>
            </p:cNvSpPr>
            <p:nvPr/>
          </p:nvSpPr>
          <p:spPr bwMode="auto">
            <a:xfrm>
              <a:off x="12667684" y="16590792"/>
              <a:ext cx="576000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lg"/>
            </a:ln>
          </p:spPr>
          <p:txBody>
            <a:bodyPr/>
            <a:lstStyle/>
            <a:p>
              <a:pPr>
                <a:defRPr/>
              </a:pPr>
              <a:endParaRPr lang="en-GB" sz="8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Line 49"/>
            <p:cNvSpPr>
              <a:spLocks noChangeShapeType="1"/>
            </p:cNvSpPr>
            <p:nvPr/>
          </p:nvSpPr>
          <p:spPr bwMode="auto">
            <a:xfrm>
              <a:off x="12667684" y="16815264"/>
              <a:ext cx="576000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lg"/>
            </a:ln>
          </p:spPr>
          <p:txBody>
            <a:bodyPr/>
            <a:lstStyle/>
            <a:p>
              <a:pPr>
                <a:defRPr/>
              </a:pPr>
              <a:endParaRPr lang="en-GB" sz="8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Line 49"/>
            <p:cNvSpPr>
              <a:spLocks noChangeShapeType="1"/>
            </p:cNvSpPr>
            <p:nvPr/>
          </p:nvSpPr>
          <p:spPr bwMode="auto">
            <a:xfrm>
              <a:off x="12667684" y="17027513"/>
              <a:ext cx="576000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lg"/>
            </a:ln>
          </p:spPr>
          <p:txBody>
            <a:bodyPr/>
            <a:lstStyle/>
            <a:p>
              <a:pPr>
                <a:defRPr/>
              </a:pPr>
              <a:endParaRPr lang="en-GB" sz="8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Line 49"/>
            <p:cNvSpPr>
              <a:spLocks noChangeShapeType="1"/>
            </p:cNvSpPr>
            <p:nvPr/>
          </p:nvSpPr>
          <p:spPr bwMode="auto">
            <a:xfrm>
              <a:off x="12667684" y="17240874"/>
              <a:ext cx="576000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lg"/>
            </a:ln>
          </p:spPr>
          <p:txBody>
            <a:bodyPr/>
            <a:lstStyle/>
            <a:p>
              <a:pPr>
                <a:defRPr/>
              </a:pPr>
              <a:endParaRPr lang="en-GB" sz="8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Line 49"/>
            <p:cNvSpPr>
              <a:spLocks noChangeShapeType="1"/>
            </p:cNvSpPr>
            <p:nvPr/>
          </p:nvSpPr>
          <p:spPr bwMode="auto">
            <a:xfrm>
              <a:off x="12667684" y="17465346"/>
              <a:ext cx="576000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lg"/>
            </a:ln>
          </p:spPr>
          <p:txBody>
            <a:bodyPr/>
            <a:lstStyle/>
            <a:p>
              <a:pPr>
                <a:defRPr/>
              </a:pPr>
              <a:endParaRPr lang="en-GB" sz="8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Line 49"/>
            <p:cNvSpPr>
              <a:spLocks noChangeShapeType="1"/>
            </p:cNvSpPr>
            <p:nvPr/>
          </p:nvSpPr>
          <p:spPr bwMode="auto">
            <a:xfrm>
              <a:off x="12667684" y="17674261"/>
              <a:ext cx="576000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lg"/>
            </a:ln>
          </p:spPr>
          <p:txBody>
            <a:bodyPr/>
            <a:lstStyle/>
            <a:p>
              <a:pPr>
                <a:defRPr/>
              </a:pPr>
              <a:endParaRPr lang="en-GB" sz="8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Line 49"/>
            <p:cNvSpPr>
              <a:spLocks noChangeShapeType="1"/>
            </p:cNvSpPr>
            <p:nvPr/>
          </p:nvSpPr>
          <p:spPr bwMode="auto">
            <a:xfrm>
              <a:off x="12667684" y="17875397"/>
              <a:ext cx="576000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lg"/>
            </a:ln>
          </p:spPr>
          <p:txBody>
            <a:bodyPr/>
            <a:lstStyle/>
            <a:p>
              <a:pPr>
                <a:defRPr/>
              </a:pPr>
              <a:endParaRPr lang="en-GB" sz="8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Line 49"/>
            <p:cNvSpPr>
              <a:spLocks noChangeShapeType="1"/>
            </p:cNvSpPr>
            <p:nvPr/>
          </p:nvSpPr>
          <p:spPr bwMode="auto">
            <a:xfrm>
              <a:off x="12667684" y="18096536"/>
              <a:ext cx="576000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arrow" w="med" len="lg"/>
            </a:ln>
          </p:spPr>
          <p:txBody>
            <a:bodyPr/>
            <a:lstStyle/>
            <a:p>
              <a:pPr>
                <a:defRPr/>
              </a:pPr>
              <a:endParaRPr lang="en-GB" sz="8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31"/>
            <p:cNvSpPr txBox="1">
              <a:spLocks noChangeArrowheads="1"/>
            </p:cNvSpPr>
            <p:nvPr/>
          </p:nvSpPr>
          <p:spPr bwMode="auto">
            <a:xfrm>
              <a:off x="12786519" y="15947123"/>
              <a:ext cx="237835" cy="2801456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wordArtVert" wrap="none" anchor="ctr" anchorCtr="0">
              <a:noAutofit/>
            </a:bodyPr>
            <a:lstStyle/>
            <a:p>
              <a:pPr algn="ctr">
                <a:defRPr/>
              </a:pPr>
              <a:r>
                <a:rPr lang="en-GB" sz="8000" smtClean="0">
                  <a:latin typeface="Arial" pitchFamily="34" charset="0"/>
                  <a:cs typeface="Arial" pitchFamily="34" charset="0"/>
                </a:rPr>
                <a:t>constancy</a:t>
              </a:r>
              <a:endParaRPr lang="en-GB" sz="8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TextBox 31"/>
          <p:cNvSpPr txBox="1">
            <a:spLocks noChangeArrowheads="1"/>
          </p:cNvSpPr>
          <p:nvPr/>
        </p:nvSpPr>
        <p:spPr bwMode="auto">
          <a:xfrm>
            <a:off x="26856615" y="1052561"/>
            <a:ext cx="12172787" cy="2554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8000" dirty="0" smtClean="0">
                <a:latin typeface="Arial" pitchFamily="34" charset="0"/>
                <a:cs typeface="Arial" pitchFamily="34" charset="0"/>
              </a:rPr>
              <a:t>grouping </a:t>
            </a:r>
            <a:r>
              <a:rPr lang="en-GB" sz="8000" i="1" dirty="0" smtClean="0">
                <a:latin typeface="Arial" pitchFamily="34" charset="0"/>
                <a:cs typeface="Arial" pitchFamily="34" charset="0"/>
              </a:rPr>
              <a:t>after a           ’</a:t>
            </a:r>
            <a:r>
              <a:rPr lang="en-GB" sz="8000" dirty="0" smtClean="0">
                <a:latin typeface="Arial" pitchFamily="34" charset="0"/>
                <a:cs typeface="Arial" pitchFamily="34" charset="0"/>
              </a:rPr>
              <a:t>band-by-band’</a:t>
            </a:r>
            <a:r>
              <a:rPr lang="en-GB" sz="8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8000" smtClean="0">
                <a:latin typeface="Arial" pitchFamily="34" charset="0"/>
                <a:cs typeface="Arial" pitchFamily="34" charset="0"/>
              </a:rPr>
              <a:t>constancy:</a:t>
            </a:r>
            <a:endParaRPr lang="en-GB" sz="8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1" name="Rectangle 3"/>
          <p:cNvSpPr txBox="1">
            <a:spLocks noChangeAspect="1" noChangeArrowheads="1"/>
          </p:cNvSpPr>
          <p:nvPr/>
        </p:nvSpPr>
        <p:spPr>
          <a:xfrm>
            <a:off x="2312478" y="24429045"/>
            <a:ext cx="40270511" cy="8568952"/>
          </a:xfrm>
          <a:prstGeom prst="rect">
            <a:avLst/>
          </a:prstGeom>
        </p:spPr>
        <p:txBody>
          <a:bodyPr/>
          <a:lstStyle/>
          <a:p>
            <a:pPr marL="598488" lvl="0" indent="-598488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buFontTx/>
              <a:buChar char="•"/>
            </a:pPr>
            <a:r>
              <a:rPr lang="en-GB" sz="9600" kern="0" dirty="0" smtClean="0">
                <a:latin typeface="Arial" pitchFamily="34" charset="0"/>
                <a:cs typeface="Arial" pitchFamily="34" charset="0"/>
              </a:rPr>
              <a:t>  constancy in these sounds, that seems to precede grouping</a:t>
            </a:r>
          </a:p>
          <a:p>
            <a:pPr marL="598488" lvl="0" indent="-598488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buFontTx/>
              <a:buChar char="•"/>
            </a:pPr>
            <a:r>
              <a:rPr lang="en-GB" sz="9600" kern="0" dirty="0" smtClean="0">
                <a:latin typeface="Arial" pitchFamily="34" charset="0"/>
                <a:cs typeface="Arial" pitchFamily="34" charset="0"/>
              </a:rPr>
              <a:t>  consistent with a grouping that depends on speech schemas</a:t>
            </a:r>
          </a:p>
          <a:p>
            <a:pPr marL="598488" lvl="0" indent="-598488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buFontTx/>
              <a:buChar char="•"/>
            </a:pPr>
            <a:r>
              <a:rPr lang="en-GB" sz="9600" kern="0" dirty="0" smtClean="0">
                <a:latin typeface="Arial" pitchFamily="34" charset="0"/>
                <a:cs typeface="Arial" pitchFamily="34" charset="0"/>
              </a:rPr>
              <a:t>  so cocktail parties won’t be so enjoyable for implant users</a:t>
            </a:r>
          </a:p>
          <a:p>
            <a:pPr marL="598488" lvl="0" indent="-598488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buFontTx/>
              <a:buChar char="•"/>
            </a:pPr>
            <a:r>
              <a:rPr lang="en-GB" sz="9600" kern="0" dirty="0" smtClean="0">
                <a:latin typeface="Arial" pitchFamily="34" charset="0"/>
                <a:cs typeface="Arial" pitchFamily="34" charset="0"/>
              </a:rPr>
              <a:t>  although they might show constancy effects …</a:t>
            </a:r>
          </a:p>
          <a:p>
            <a:pPr marL="598488" lvl="0" indent="-598488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buFontTx/>
              <a:buChar char="•"/>
            </a:pPr>
            <a:endParaRPr lang="en-GB" sz="9600" kern="0" dirty="0" smtClean="0">
              <a:latin typeface="Arial" pitchFamily="34" charset="0"/>
              <a:cs typeface="Arial" pitchFamily="34" charset="0"/>
            </a:endParaRPr>
          </a:p>
          <a:p>
            <a:pPr marL="598488" lvl="0" indent="-598488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buFontTx/>
              <a:buChar char="•"/>
            </a:pPr>
            <a:endParaRPr lang="en-GB" sz="9600" kern="0" dirty="0" smtClean="0">
              <a:latin typeface="Arial" pitchFamily="34" charset="0"/>
              <a:cs typeface="Arial" pitchFamily="34" charset="0"/>
            </a:endParaRPr>
          </a:p>
          <a:p>
            <a:pPr marL="598488" lvl="0" indent="-598488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</a:pPr>
            <a:endParaRPr lang="en-GB" sz="9600" kern="0" dirty="0" smtClean="0">
              <a:latin typeface="Arial" pitchFamily="34" charset="0"/>
              <a:cs typeface="Arial" pitchFamily="34" charset="0"/>
            </a:endParaRPr>
          </a:p>
          <a:p>
            <a:pPr marL="598488" lvl="0" indent="-598488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</a:pPr>
            <a:endParaRPr lang="en-GB" sz="9600" kern="0" dirty="0" smtClean="0">
              <a:latin typeface="Arial" pitchFamily="34" charset="0"/>
              <a:cs typeface="Arial" pitchFamily="34" charset="0"/>
            </a:endParaRPr>
          </a:p>
          <a:p>
            <a:pPr marL="598488" marR="0" lvl="0" indent="-598488" algn="l" defTabSz="3878263" rtl="0" eaLnBrk="0" fontAlgn="base" latinLnBrk="0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r>
              <a:rPr lang="en-GB" sz="9600" kern="0" dirty="0" smtClean="0">
                <a:latin typeface="Arial" pitchFamily="34" charset="0"/>
                <a:cs typeface="Arial" pitchFamily="34" charset="0"/>
              </a:rPr>
              <a:t>     </a:t>
            </a:r>
            <a:endParaRPr kumimoji="0" lang="en-GB" sz="9600" b="0" i="0" u="none" strike="noStrike" kern="0" cap="none" spc="0" normalizeH="0" baseline="0" noProof="0" dirty="0" smtClean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598488" marR="0" lvl="0" indent="-598488" algn="l" defTabSz="3878263" rtl="0" eaLnBrk="0" fontAlgn="base" latinLnBrk="0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endParaRPr kumimoji="0" lang="en-GB" sz="9600" b="0" i="0" u="none" strike="noStrike" kern="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2" name="TextBox 31"/>
          <p:cNvSpPr txBox="1">
            <a:spLocks noChangeArrowheads="1"/>
          </p:cNvSpPr>
          <p:nvPr/>
        </p:nvSpPr>
        <p:spPr bwMode="auto">
          <a:xfrm>
            <a:off x="39336756" y="744782"/>
            <a:ext cx="254721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8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/>
              </a:rPr>
              <a:t></a:t>
            </a:r>
            <a:endParaRPr lang="en-GB" sz="18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3" name="TextBox 31"/>
          <p:cNvSpPr txBox="1">
            <a:spLocks noChangeArrowheads="1"/>
          </p:cNvSpPr>
          <p:nvPr/>
        </p:nvSpPr>
        <p:spPr bwMode="auto">
          <a:xfrm>
            <a:off x="21547138" y="1223852"/>
            <a:ext cx="292895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3000" dirty="0" smtClean="0">
                <a:latin typeface="Arial" pitchFamily="34" charset="0"/>
                <a:cs typeface="Arial" pitchFamily="34" charset="0"/>
              </a:rPr>
              <a:t>or</a:t>
            </a:r>
            <a:r>
              <a:rPr lang="en-GB" sz="8000" dirty="0" smtClean="0">
                <a:latin typeface="Arial" pitchFamily="34" charset="0"/>
                <a:cs typeface="Arial" pitchFamily="34" charset="0"/>
              </a:rPr>
              <a:t> </a:t>
            </a:r>
            <a:endParaRPr lang="en-GB" sz="8000" i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11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000"/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1000"/>
                                        <p:tgtEl>
                                          <p:spTgt spid="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86" grpId="0"/>
      <p:bldP spid="77" grpId="0"/>
      <p:bldP spid="171" grpId="0" uiExpand="1" build="p"/>
      <p:bldP spid="17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762302" y="2516693"/>
            <a:ext cx="35211912" cy="8230832"/>
          </a:xfrm>
          <a:prstGeom prst="rect">
            <a:avLst/>
          </a:prstGeom>
        </p:spPr>
        <p:txBody>
          <a:bodyPr/>
          <a:lstStyle/>
          <a:p>
            <a:pPr lvl="0" algn="ctr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r>
              <a:rPr lang="en-GB" sz="9600" kern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grouping of sounds’ frequency components</a:t>
            </a:r>
          </a:p>
          <a:p>
            <a:pPr lvl="0" algn="ctr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endParaRPr lang="en-GB" sz="9600" kern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598488" lvl="0" indent="-598488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buFontTx/>
              <a:buChar char="•"/>
              <a:defRPr/>
            </a:pPr>
            <a:r>
              <a:rPr lang="en-GB" sz="9600" kern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components from the analysis at early stages of hearing</a:t>
            </a:r>
          </a:p>
          <a:p>
            <a:pPr marL="598488" lvl="0" indent="-598488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buFontTx/>
              <a:buChar char="•"/>
              <a:defRPr/>
            </a:pPr>
            <a:r>
              <a:rPr lang="en-GB" sz="9600" kern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can be represented by ‘auditory scenes’:</a:t>
            </a:r>
          </a:p>
          <a:p>
            <a:pPr lvl="0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endParaRPr lang="en-GB" sz="9600" kern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39"/>
          <p:cNvGrpSpPr/>
          <p:nvPr/>
        </p:nvGrpSpPr>
        <p:grpSpPr>
          <a:xfrm>
            <a:off x="1842796" y="12977506"/>
            <a:ext cx="1919825" cy="7849922"/>
            <a:chOff x="2473192" y="19474398"/>
            <a:chExt cx="1919825" cy="7849922"/>
          </a:xfrm>
        </p:grpSpPr>
        <p:sp>
          <p:nvSpPr>
            <p:cNvPr id="4" name="Text Box 19"/>
            <p:cNvSpPr txBox="1">
              <a:spLocks noChangeArrowheads="1"/>
            </p:cNvSpPr>
            <p:nvPr/>
          </p:nvSpPr>
          <p:spPr bwMode="auto">
            <a:xfrm rot="16200000">
              <a:off x="169877" y="23101179"/>
              <a:ext cx="6526456" cy="1919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38217" tIns="219109" rIns="438217" bIns="219109">
              <a:spAutoFit/>
            </a:bodyPr>
            <a:lstStyle/>
            <a:p>
              <a:r>
                <a:rPr lang="en-GB" sz="8600" smtClean="0">
                  <a:latin typeface="Arial" pitchFamily="34" charset="0"/>
                  <a:cs typeface="Arial" pitchFamily="34" charset="0"/>
                </a:rPr>
                <a:t>frequency</a:t>
              </a:r>
              <a:r>
                <a:rPr lang="en-GB" sz="9600" smtClean="0"/>
                <a:t>  </a:t>
              </a:r>
              <a:endParaRPr lang="en-GB" sz="9600"/>
            </a:p>
          </p:txBody>
        </p:sp>
        <p:cxnSp>
          <p:nvCxnSpPr>
            <p:cNvPr id="5" name="Straight Arrow Connector 35"/>
            <p:cNvCxnSpPr>
              <a:cxnSpLocks noChangeShapeType="1"/>
            </p:cNvCxnSpPr>
            <p:nvPr/>
          </p:nvCxnSpPr>
          <p:spPr bwMode="auto">
            <a:xfrm rot="5400000" flipH="1" flipV="1">
              <a:off x="2562425" y="20479395"/>
              <a:ext cx="2016000" cy="6005"/>
            </a:xfrm>
            <a:prstGeom prst="straightConnector1">
              <a:avLst/>
            </a:prstGeom>
            <a:noFill/>
            <a:ln w="1143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6" name="Group 39"/>
          <p:cNvGrpSpPr/>
          <p:nvPr/>
        </p:nvGrpSpPr>
        <p:grpSpPr>
          <a:xfrm rot="5400000">
            <a:off x="17722380" y="18619210"/>
            <a:ext cx="1919825" cy="8952142"/>
            <a:chOff x="2473192" y="18372178"/>
            <a:chExt cx="1919825" cy="8952142"/>
          </a:xfrm>
        </p:grpSpPr>
        <p:sp>
          <p:nvSpPr>
            <p:cNvPr id="7" name="Text Box 19"/>
            <p:cNvSpPr txBox="1">
              <a:spLocks noChangeArrowheads="1"/>
            </p:cNvSpPr>
            <p:nvPr/>
          </p:nvSpPr>
          <p:spPr bwMode="auto">
            <a:xfrm rot="16200000">
              <a:off x="169877" y="23101179"/>
              <a:ext cx="6526456" cy="1919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38217" tIns="219109" rIns="438217" bIns="219109">
              <a:spAutoFit/>
            </a:bodyPr>
            <a:lstStyle/>
            <a:p>
              <a:pPr algn="r"/>
              <a:r>
                <a:rPr lang="en-GB" sz="8600" dirty="0" smtClean="0">
                  <a:latin typeface="Arial" pitchFamily="34" charset="0"/>
                  <a:cs typeface="Arial" pitchFamily="34" charset="0"/>
                </a:rPr>
                <a:t>time </a:t>
              </a:r>
              <a:r>
                <a:rPr lang="en-GB" sz="9600" dirty="0" smtClean="0"/>
                <a:t>  </a:t>
              </a:r>
              <a:endParaRPr lang="en-GB" sz="9600" dirty="0"/>
            </a:p>
          </p:txBody>
        </p:sp>
        <p:cxnSp>
          <p:nvCxnSpPr>
            <p:cNvPr id="8" name="Straight Arrow Connector 35"/>
            <p:cNvCxnSpPr>
              <a:cxnSpLocks noChangeShapeType="1"/>
            </p:cNvCxnSpPr>
            <p:nvPr/>
          </p:nvCxnSpPr>
          <p:spPr bwMode="auto">
            <a:xfrm rot="5400000" flipH="1" flipV="1">
              <a:off x="2562425" y="19377175"/>
              <a:ext cx="2016000" cy="6005"/>
            </a:xfrm>
            <a:prstGeom prst="straightConnector1">
              <a:avLst/>
            </a:prstGeom>
            <a:noFill/>
            <a:ln w="1143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18" name="Group 17"/>
          <p:cNvGrpSpPr/>
          <p:nvPr/>
        </p:nvGrpSpPr>
        <p:grpSpPr>
          <a:xfrm>
            <a:off x="7446148" y="13461870"/>
            <a:ext cx="26929896" cy="7365558"/>
            <a:chOff x="7446148" y="13461870"/>
            <a:chExt cx="26929896" cy="7365558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76" t="40905" r="27578" b="43374"/>
            <a:stretch/>
          </p:blipFill>
          <p:spPr bwMode="auto">
            <a:xfrm>
              <a:off x="7446148" y="13461871"/>
              <a:ext cx="10842172" cy="7365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28" t="40895" r="27917" b="43427"/>
            <a:stretch/>
          </p:blipFill>
          <p:spPr bwMode="auto">
            <a:xfrm>
              <a:off x="23860444" y="13461870"/>
              <a:ext cx="10515600" cy="7365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3762302" y="25293140"/>
            <a:ext cx="40216368" cy="5832648"/>
          </a:xfrm>
          <a:prstGeom prst="rect">
            <a:avLst/>
          </a:prstGeom>
        </p:spPr>
        <p:txBody>
          <a:bodyPr/>
          <a:lstStyle/>
          <a:p>
            <a:pPr lvl="0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endParaRPr lang="en-GB" sz="9600" kern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598488" lvl="0" indent="-598488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buFontTx/>
              <a:buChar char="•"/>
              <a:defRPr/>
            </a:pPr>
            <a:r>
              <a:rPr lang="en-GB" sz="9600" kern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components with similar onsets form separate groups</a:t>
            </a:r>
          </a:p>
          <a:p>
            <a:pPr marL="598488" lvl="0" indent="-598488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buFontTx/>
              <a:buChar char="•"/>
              <a:defRPr/>
            </a:pPr>
            <a:r>
              <a:rPr lang="en-GB" sz="9600" kern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grouping alters what we hear, (as in ‘the whole ≠ sum of the parts’)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2188760" y="11844000"/>
            <a:ext cx="17943240" cy="1440000"/>
            <a:chOff x="12188760" y="11844000"/>
            <a:chExt cx="17943240" cy="1440000"/>
          </a:xfrm>
        </p:grpSpPr>
        <p:pic>
          <p:nvPicPr>
            <p:cNvPr id="16" name="simultaneous1.wav">
              <a:hlinkClick r:id="" action="ppaction://media"/>
            </p:cNvPr>
            <p:cNvPicPr>
              <a:picLocks noRot="1" noChangeAspect="1"/>
            </p:cNvPicPr>
            <p:nvPr>
              <a:wavAudioFile r:embed="rId1" name="simultaneous1.wav"/>
            </p:nvPr>
          </p:nvPicPr>
          <p:blipFill>
            <a:blip r:embed="rId7" cstate="print"/>
            <a:stretch>
              <a:fillRect/>
            </a:stretch>
          </p:blipFill>
          <p:spPr>
            <a:xfrm>
              <a:off x="12188760" y="11844000"/>
              <a:ext cx="1440000" cy="1440000"/>
            </a:xfrm>
            <a:prstGeom prst="rect">
              <a:avLst/>
            </a:prstGeom>
          </p:spPr>
        </p:pic>
        <p:pic>
          <p:nvPicPr>
            <p:cNvPr id="17" name="simultaneous2.wav">
              <a:hlinkClick r:id="" action="ppaction://media"/>
            </p:cNvPr>
            <p:cNvPicPr>
              <a:picLocks noRot="1" noChangeAspect="1"/>
            </p:cNvPicPr>
            <p:nvPr>
              <a:wavAudioFile r:embed="rId2" name="simultaneous2.wav"/>
            </p:nvPr>
          </p:nvPicPr>
          <p:blipFill>
            <a:blip r:embed="rId8" cstate="print"/>
            <a:stretch>
              <a:fillRect/>
            </a:stretch>
          </p:blipFill>
          <p:spPr>
            <a:xfrm>
              <a:off x="28692000" y="11844000"/>
              <a:ext cx="1440000" cy="14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252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086" y="25973986"/>
            <a:ext cx="18000000" cy="130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115" y="9440454"/>
            <a:ext cx="18000000" cy="5578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39"/>
          <p:cNvGrpSpPr/>
          <p:nvPr/>
        </p:nvGrpSpPr>
        <p:grpSpPr>
          <a:xfrm>
            <a:off x="2642774" y="13300578"/>
            <a:ext cx="1919825" cy="7849922"/>
            <a:chOff x="2473192" y="19474398"/>
            <a:chExt cx="1919825" cy="7849922"/>
          </a:xfrm>
        </p:grpSpPr>
        <p:sp>
          <p:nvSpPr>
            <p:cNvPr id="8" name="Text Box 19"/>
            <p:cNvSpPr txBox="1">
              <a:spLocks noChangeArrowheads="1"/>
            </p:cNvSpPr>
            <p:nvPr/>
          </p:nvSpPr>
          <p:spPr bwMode="auto">
            <a:xfrm rot="16200000">
              <a:off x="169877" y="23101179"/>
              <a:ext cx="6526456" cy="1919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38217" tIns="219109" rIns="438217" bIns="219109">
              <a:spAutoFit/>
            </a:bodyPr>
            <a:lstStyle/>
            <a:p>
              <a:r>
                <a:rPr lang="en-GB" sz="8600" smtClean="0">
                  <a:latin typeface="Arial" pitchFamily="34" charset="0"/>
                  <a:cs typeface="Arial" pitchFamily="34" charset="0"/>
                </a:rPr>
                <a:t>frequency</a:t>
              </a:r>
              <a:r>
                <a:rPr lang="en-GB" sz="9600" smtClean="0"/>
                <a:t>  </a:t>
              </a:r>
              <a:endParaRPr lang="en-GB" sz="9600"/>
            </a:p>
          </p:txBody>
        </p:sp>
        <p:cxnSp>
          <p:nvCxnSpPr>
            <p:cNvPr id="9" name="Straight Arrow Connector 35"/>
            <p:cNvCxnSpPr>
              <a:cxnSpLocks noChangeShapeType="1"/>
            </p:cNvCxnSpPr>
            <p:nvPr/>
          </p:nvCxnSpPr>
          <p:spPr bwMode="auto">
            <a:xfrm rot="5400000" flipH="1" flipV="1">
              <a:off x="2562425" y="20479395"/>
              <a:ext cx="2016000" cy="6005"/>
            </a:xfrm>
            <a:prstGeom prst="straightConnector1">
              <a:avLst/>
            </a:prstGeom>
            <a:noFill/>
            <a:ln w="1143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5460172" y="21312203"/>
            <a:ext cx="22322480" cy="1944216"/>
          </a:xfrm>
          <a:prstGeom prst="rect">
            <a:avLst/>
          </a:prstGeom>
        </p:spPr>
        <p:txBody>
          <a:bodyPr/>
          <a:lstStyle/>
          <a:p>
            <a:pPr marL="1143000" lvl="0" indent="-1143000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buFont typeface="Arial" pitchFamily="34" charset="0"/>
              <a:buChar char="•"/>
              <a:defRPr/>
            </a:pPr>
            <a:r>
              <a:rPr lang="en-GB" sz="9600" kern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frequencies more similar; one stream:</a:t>
            </a:r>
            <a:r>
              <a:rPr lang="en-GB" sz="96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GB" sz="9600" kern="0" smtClean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528427" y="11444643"/>
            <a:ext cx="411522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96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‘morse’</a:t>
            </a:r>
            <a:endParaRPr lang="en-GB">
              <a:solidFill>
                <a:srgbClr val="000000"/>
              </a:solidFill>
            </a:endParaRPr>
          </a:p>
        </p:txBody>
      </p:sp>
      <p:grpSp>
        <p:nvGrpSpPr>
          <p:cNvPr id="15" name="Group 39"/>
          <p:cNvGrpSpPr/>
          <p:nvPr/>
        </p:nvGrpSpPr>
        <p:grpSpPr>
          <a:xfrm rot="5400000">
            <a:off x="14526900" y="26547505"/>
            <a:ext cx="1919825" cy="8952142"/>
            <a:chOff x="2473192" y="18372178"/>
            <a:chExt cx="1919825" cy="8952142"/>
          </a:xfrm>
        </p:grpSpPr>
        <p:sp>
          <p:nvSpPr>
            <p:cNvPr id="16" name="Text Box 19"/>
            <p:cNvSpPr txBox="1">
              <a:spLocks noChangeArrowheads="1"/>
            </p:cNvSpPr>
            <p:nvPr/>
          </p:nvSpPr>
          <p:spPr bwMode="auto">
            <a:xfrm rot="16200000">
              <a:off x="169877" y="23101179"/>
              <a:ext cx="6526456" cy="1919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38217" tIns="219109" rIns="438217" bIns="219109">
              <a:spAutoFit/>
            </a:bodyPr>
            <a:lstStyle/>
            <a:p>
              <a:pPr algn="r"/>
              <a:r>
                <a:rPr lang="en-GB" sz="8600" smtClean="0">
                  <a:latin typeface="Arial" pitchFamily="34" charset="0"/>
                  <a:cs typeface="Arial" pitchFamily="34" charset="0"/>
                </a:rPr>
                <a:t>time </a:t>
              </a:r>
              <a:r>
                <a:rPr lang="en-GB" sz="9600" smtClean="0"/>
                <a:t>  </a:t>
              </a:r>
              <a:endParaRPr lang="en-GB" sz="9600"/>
            </a:p>
          </p:txBody>
        </p:sp>
        <p:cxnSp>
          <p:nvCxnSpPr>
            <p:cNvPr id="17" name="Straight Arrow Connector 35"/>
            <p:cNvCxnSpPr>
              <a:cxnSpLocks noChangeShapeType="1"/>
            </p:cNvCxnSpPr>
            <p:nvPr/>
          </p:nvCxnSpPr>
          <p:spPr bwMode="auto">
            <a:xfrm rot="5400000" flipH="1" flipV="1">
              <a:off x="2562425" y="19377175"/>
              <a:ext cx="2016000" cy="6005"/>
            </a:xfrm>
            <a:prstGeom prst="straightConnector1">
              <a:avLst/>
            </a:prstGeom>
            <a:noFill/>
            <a:ln w="1143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18" name="Rectangle 17"/>
          <p:cNvSpPr/>
          <p:nvPr/>
        </p:nvSpPr>
        <p:spPr>
          <a:xfrm>
            <a:off x="28528427" y="25679071"/>
            <a:ext cx="381226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96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‘horse’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3762302" y="2516693"/>
            <a:ext cx="35211912" cy="1822119"/>
          </a:xfrm>
          <a:prstGeom prst="rect">
            <a:avLst/>
          </a:prstGeom>
        </p:spPr>
        <p:txBody>
          <a:bodyPr/>
          <a:lstStyle/>
          <a:p>
            <a:pPr lvl="0" algn="ctr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r>
              <a:rPr lang="en-GB" sz="9600" kern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there are also sequential effects</a:t>
            </a:r>
          </a:p>
          <a:p>
            <a:pPr lvl="0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endParaRPr lang="en-GB" sz="9600" kern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0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endParaRPr lang="en-GB" sz="9600" kern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60172" y="6477503"/>
            <a:ext cx="14229578" cy="2037773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1143000" lvl="0" indent="-1143000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buFont typeface="Arial" pitchFamily="34" charset="0"/>
              <a:buChar char="•"/>
              <a:defRPr/>
            </a:pPr>
            <a:r>
              <a:rPr lang="en-GB" sz="9600" kern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two ‘streams’ (groups):</a:t>
            </a:r>
            <a:r>
              <a:rPr lang="en-GB" sz="96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GB" sz="9600" kern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horse.wav">
            <a:hlinkClick r:id="" action="ppaction://media"/>
          </p:cNvPr>
          <p:cNvPicPr>
            <a:picLocks noRot="1" noChangeAspect="1"/>
          </p:cNvPicPr>
          <p:nvPr>
            <a:wavAudioFile r:embed="rId1" name="horse.wav"/>
          </p:nvPr>
        </p:nvPicPr>
        <p:blipFill>
          <a:blip r:embed="rId7" cstate="print"/>
          <a:stretch>
            <a:fillRect/>
          </a:stretch>
        </p:blipFill>
        <p:spPr>
          <a:xfrm>
            <a:off x="33120000" y="25655648"/>
            <a:ext cx="1440000" cy="1440000"/>
          </a:xfrm>
          <a:prstGeom prst="rect">
            <a:avLst/>
          </a:prstGeom>
        </p:spPr>
      </p:pic>
      <p:pic>
        <p:nvPicPr>
          <p:cNvPr id="24" name="morse.wav">
            <a:hlinkClick r:id="" action="ppaction://media"/>
          </p:cNvPr>
          <p:cNvPicPr>
            <a:picLocks noRot="1" noChangeAspect="1"/>
          </p:cNvPicPr>
          <p:nvPr>
            <a:wavAudioFile r:embed="rId2" name="morse.wav"/>
          </p:nvPr>
        </p:nvPicPr>
        <p:blipFill>
          <a:blip r:embed="rId8" cstate="print"/>
          <a:stretch>
            <a:fillRect/>
          </a:stretch>
        </p:blipFill>
        <p:spPr>
          <a:xfrm>
            <a:off x="33120000" y="11582362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0" grpId="0" build="p"/>
      <p:bldP spid="5" grpId="0"/>
      <p:bldP spid="18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2744834" y="23933372"/>
            <a:ext cx="36394366" cy="8151696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1143000" lvl="0" indent="-1143000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buFont typeface="Arial" pitchFamily="34" charset="0"/>
              <a:buChar char="•"/>
              <a:defRPr/>
            </a:pPr>
            <a:endParaRPr lang="en-GB" sz="9600" kern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143000" lvl="0" indent="-1143000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buFont typeface="Arial" pitchFamily="34" charset="0"/>
              <a:buChar char="•"/>
              <a:defRPr/>
            </a:pPr>
            <a:endParaRPr lang="en-GB" sz="9600" kern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143000" lvl="0" indent="-1143000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buFont typeface="Arial" pitchFamily="34" charset="0"/>
              <a:buChar char="•"/>
              <a:defRPr/>
            </a:pPr>
            <a:endParaRPr lang="en-GB" sz="9600" kern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143000" lvl="0" indent="-1143000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buFont typeface="Arial" pitchFamily="34" charset="0"/>
              <a:buChar char="•"/>
              <a:defRPr/>
            </a:pPr>
            <a:r>
              <a:rPr lang="en-GB" sz="9600" kern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‘schemas’ (such as melody names) aid grouping, but not segregation</a:t>
            </a:r>
          </a:p>
        </p:txBody>
      </p:sp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762302" y="2516693"/>
            <a:ext cx="35211912" cy="1822119"/>
          </a:xfrm>
          <a:prstGeom prst="rect">
            <a:avLst/>
          </a:prstGeom>
        </p:spPr>
        <p:txBody>
          <a:bodyPr/>
          <a:lstStyle/>
          <a:p>
            <a:pPr lvl="0" algn="ctr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r>
              <a:rPr lang="en-GB" sz="9600" kern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sequential effects with melodies</a:t>
            </a:r>
          </a:p>
          <a:p>
            <a:pPr lvl="0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endParaRPr lang="en-GB" sz="9600" kern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0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endParaRPr lang="en-GB" sz="9600" kern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9593313" y="5922988"/>
            <a:ext cx="2357762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sz="8000" smtClean="0">
                <a:latin typeface="Courier New" pitchFamily="49" charset="0"/>
                <a:cs typeface="Times New Roman" charset="0"/>
              </a:rPr>
              <a:t> N O T E S   O F   O N E   M E L O D Y</a:t>
            </a:r>
            <a:r>
              <a:rPr lang="en-GB" sz="8000" smtClean="0">
                <a:latin typeface="Courier New" pitchFamily="49" charset="0"/>
              </a:rPr>
              <a:t> </a:t>
            </a:r>
            <a:endParaRPr lang="en-GB" sz="8000">
              <a:latin typeface="Courier New" pitchFamily="49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9565573" y="5922988"/>
            <a:ext cx="2357762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sz="8000" smtClean="0">
                <a:latin typeface="Courier New" pitchFamily="49" charset="0"/>
                <a:cs typeface="Times New Roman" charset="0"/>
              </a:rPr>
              <a:t>O T H E R   M E L O D Y S   N O T E S </a:t>
            </a:r>
            <a:r>
              <a:rPr lang="en-GB" sz="8000" smtClean="0">
                <a:latin typeface="Courier New" pitchFamily="49" charset="0"/>
              </a:rPr>
              <a:t> </a:t>
            </a:r>
            <a:endParaRPr lang="en-GB" sz="8000">
              <a:latin typeface="Courier New" pitchFamily="49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9546874" y="8322193"/>
            <a:ext cx="2357762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sz="8000" smtClean="0">
                <a:latin typeface="Courier New" pitchFamily="49" charset="0"/>
                <a:cs typeface="Times New Roman" charset="0"/>
              </a:rPr>
              <a:t>O T H E R   M E L O D Y S   N O T E S </a:t>
            </a:r>
            <a:r>
              <a:rPr lang="en-GB" sz="8000" smtClean="0">
                <a:latin typeface="Courier New" pitchFamily="49" charset="0"/>
              </a:rPr>
              <a:t> </a:t>
            </a:r>
            <a:endParaRPr lang="en-GB" sz="8000">
              <a:latin typeface="Courier New" pitchFamily="49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51630" y="15400539"/>
            <a:ext cx="22131120" cy="56886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lvl="0" algn="r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r>
              <a:rPr lang="en-GB" sz="9600" kern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both melodies in similar frequency ranges: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026270" y="12664235"/>
            <a:ext cx="4203888" cy="1512168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lvl="0" algn="r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r>
              <a:rPr lang="en-GB" sz="9600" kern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pair 1</a:t>
            </a:r>
          </a:p>
          <a:p>
            <a:pPr lvl="0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r>
              <a:rPr lang="en-GB" sz="96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GB" sz="9600" kern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252000" y="12664235"/>
            <a:ext cx="4203888" cy="1512168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lvl="0" algn="r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r>
              <a:rPr lang="en-GB" sz="9600" kern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pair 2</a:t>
            </a:r>
          </a:p>
          <a:p>
            <a:pPr lvl="0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r>
              <a:rPr lang="en-GB" sz="96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GB" sz="9600" kern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92434" y="23780972"/>
            <a:ext cx="36394366" cy="208899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1143000" lvl="0" indent="-1143000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buFont typeface="Arial" pitchFamily="34" charset="0"/>
              <a:buChar char="•"/>
              <a:defRPr/>
            </a:pPr>
            <a:r>
              <a:rPr lang="en-GB" sz="9600" kern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frequency range is important for grouping and segregation</a:t>
            </a:r>
          </a:p>
          <a:p>
            <a:pPr marL="1143000" lvl="0" indent="-1143000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buFont typeface="Arial" pitchFamily="34" charset="0"/>
              <a:buChar char="•"/>
              <a:defRPr/>
            </a:pPr>
            <a:endParaRPr lang="en-GB" sz="9600" kern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143000" lvl="0" indent="-1143000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r>
              <a:rPr lang="en-GB" sz="9600" kern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20" name="melody1hi.wav">
            <a:hlinkClick r:id="" action="ppaction://media"/>
          </p:cNvPr>
          <p:cNvPicPr>
            <a:picLocks noRot="1" noChangeAspect="1"/>
          </p:cNvPicPr>
          <p:nvPr>
            <a:wavAudioFile r:embed="rId1" name="melody1hi.wav"/>
          </p:nvPr>
        </p:nvPicPr>
        <p:blipFill>
          <a:blip r:embed="rId9" cstate="print"/>
          <a:stretch>
            <a:fillRect/>
          </a:stretch>
        </p:blipFill>
        <p:spPr>
          <a:xfrm>
            <a:off x="30548326" y="15192000"/>
            <a:ext cx="1440000" cy="1440000"/>
          </a:xfrm>
          <a:prstGeom prst="rect">
            <a:avLst/>
          </a:prstGeom>
        </p:spPr>
      </p:pic>
      <p:pic>
        <p:nvPicPr>
          <p:cNvPr id="21" name="melody2hi.wav">
            <a:hlinkClick r:id="" action="ppaction://media"/>
          </p:cNvPr>
          <p:cNvPicPr>
            <a:picLocks noRot="1" noChangeAspect="1"/>
          </p:cNvPicPr>
          <p:nvPr>
            <a:wavAudioFile r:embed="rId2" name="melody2hi.wav"/>
          </p:nvPr>
        </p:nvPicPr>
        <p:blipFill>
          <a:blip r:embed="rId10" cstate="print"/>
          <a:stretch>
            <a:fillRect/>
          </a:stretch>
        </p:blipFill>
        <p:spPr>
          <a:xfrm>
            <a:off x="33262970" y="15192000"/>
            <a:ext cx="1440000" cy="1440000"/>
          </a:xfrm>
          <a:prstGeom prst="rect">
            <a:avLst/>
          </a:prstGeom>
        </p:spPr>
      </p:pic>
      <p:pic>
        <p:nvPicPr>
          <p:cNvPr id="22" name="interleavedsamehi.wav">
            <a:hlinkClick r:id="" action="ppaction://media"/>
          </p:cNvPr>
          <p:cNvPicPr>
            <a:picLocks noRot="1" noChangeAspect="1"/>
          </p:cNvPicPr>
          <p:nvPr>
            <a:wavAudioFile r:embed="rId3" name="interleavedsamehi.wav"/>
          </p:nvPr>
        </p:nvPicPr>
        <p:blipFill>
          <a:blip r:embed="rId11" cstate="print"/>
          <a:stretch>
            <a:fillRect/>
          </a:stretch>
        </p:blipFill>
        <p:spPr>
          <a:xfrm>
            <a:off x="31932000" y="17460000"/>
            <a:ext cx="1440000" cy="1440000"/>
          </a:xfrm>
          <a:prstGeom prst="rect">
            <a:avLst/>
          </a:prstGeom>
        </p:spPr>
      </p:pic>
      <p:pic>
        <p:nvPicPr>
          <p:cNvPr id="23" name="interleaveddiffhi.wav">
            <a:hlinkClick r:id="" action="ppaction://media"/>
          </p:cNvPr>
          <p:cNvPicPr>
            <a:picLocks noRot="1" noChangeAspect="1"/>
          </p:cNvPicPr>
          <p:nvPr>
            <a:wavAudioFile r:embed="rId4" name="interleaveddiffhi.wav"/>
          </p:nvPr>
        </p:nvPicPr>
        <p:blipFill>
          <a:blip r:embed="rId12" cstate="print"/>
          <a:stretch>
            <a:fillRect/>
          </a:stretch>
        </p:blipFill>
        <p:spPr>
          <a:xfrm>
            <a:off x="31932000" y="19583418"/>
            <a:ext cx="1440000" cy="14400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38016000" y="17460000"/>
            <a:ext cx="1440000" cy="3563418"/>
            <a:chOff x="38016000" y="17460000"/>
            <a:chExt cx="1440000" cy="3563418"/>
          </a:xfrm>
        </p:grpSpPr>
        <p:pic>
          <p:nvPicPr>
            <p:cNvPr id="24" name="interleaved2samehi.wav">
              <a:hlinkClick r:id="" action="ppaction://media"/>
            </p:cNvPr>
            <p:cNvPicPr>
              <a:picLocks noRot="1" noChangeAspect="1"/>
            </p:cNvPicPr>
            <p:nvPr>
              <a:wavAudioFile r:embed="rId5" name="interleaved2samehi.wav"/>
            </p:nvPr>
          </p:nvPicPr>
          <p:blipFill>
            <a:blip r:embed="rId12" cstate="print"/>
            <a:stretch>
              <a:fillRect/>
            </a:stretch>
          </p:blipFill>
          <p:spPr>
            <a:xfrm>
              <a:off x="38016000" y="17460000"/>
              <a:ext cx="1440000" cy="1440000"/>
            </a:xfrm>
            <a:prstGeom prst="rect">
              <a:avLst/>
            </a:prstGeom>
          </p:spPr>
        </p:pic>
        <p:pic>
          <p:nvPicPr>
            <p:cNvPr id="25" name="interleaved2diffhi.wav">
              <a:hlinkClick r:id="" action="ppaction://media"/>
            </p:cNvPr>
            <p:cNvPicPr>
              <a:picLocks noRot="1" noChangeAspect="1"/>
            </p:cNvPicPr>
            <p:nvPr>
              <a:wavAudioFile r:embed="rId6" name="interleaved2diffhi.wav"/>
            </p:nvPr>
          </p:nvPicPr>
          <p:blipFill>
            <a:blip r:embed="rId12" cstate="print"/>
            <a:stretch>
              <a:fillRect/>
            </a:stretch>
          </p:blipFill>
          <p:spPr>
            <a:xfrm>
              <a:off x="38016000" y="19583418"/>
              <a:ext cx="1440000" cy="1440000"/>
            </a:xfrm>
            <a:prstGeom prst="rect">
              <a:avLst/>
            </a:prstGeom>
          </p:spPr>
        </p:pic>
      </p:grpSp>
      <p:sp>
        <p:nvSpPr>
          <p:cNvPr id="18" name="Rectangle 17"/>
          <p:cNvSpPr/>
          <p:nvPr/>
        </p:nvSpPr>
        <p:spPr>
          <a:xfrm>
            <a:off x="13688958" y="15400539"/>
            <a:ext cx="13993792" cy="4182879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lvl="0" algn="r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endParaRPr lang="en-GB" sz="9600" kern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0" algn="r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r>
              <a:rPr lang="en-GB" sz="9600" kern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notes interleaved in time: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187836" y="15400539"/>
            <a:ext cx="22717284" cy="568863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lvl="0" algn="r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r>
              <a:rPr lang="en-GB" sz="9600" kern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</a:t>
            </a:r>
          </a:p>
          <a:p>
            <a:pPr lvl="0" algn="r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endParaRPr lang="en-GB" sz="9600" kern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0" algn="r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r>
              <a:rPr lang="en-GB" sz="9600" kern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one melody in a lower frequency range: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592434" y="23780972"/>
            <a:ext cx="36394366" cy="8856984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1143000" lvl="0" indent="-1143000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endParaRPr lang="en-GB" sz="9600" kern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143000" lvl="0" indent="-1143000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endParaRPr lang="en-GB" sz="9600" kern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143000" lvl="0" indent="-1143000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r>
              <a:rPr lang="en-GB" sz="9600" kern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the name of one of the melodies in pair 2 is ‘frère jacques’</a:t>
            </a:r>
          </a:p>
        </p:txBody>
      </p:sp>
    </p:spTree>
    <p:extLst>
      <p:ext uri="{BB962C8B-B14F-4D97-AF65-F5344CB8AC3E}">
        <p14:creationId xmlns:p14="http://schemas.microsoft.com/office/powerpoint/2010/main" val="165074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>
                <p:cTn id="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>
                <p:cTn id="7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8" grpId="0"/>
      <p:bldP spid="9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762302" y="3300693"/>
            <a:ext cx="35211912" cy="1671187"/>
          </a:xfrm>
          <a:prstGeom prst="rect">
            <a:avLst/>
          </a:prstGeom>
        </p:spPr>
        <p:txBody>
          <a:bodyPr/>
          <a:lstStyle/>
          <a:p>
            <a:pPr lvl="0" algn="ctr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r>
              <a:rPr lang="en-GB" sz="9600" kern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 speech, schemas seem to ‘fill in’ missing information</a:t>
            </a:r>
          </a:p>
          <a:p>
            <a:pPr lvl="0" algn="ctr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r>
              <a:rPr lang="en-GB" sz="9600" kern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lvl="0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endParaRPr lang="en-GB" sz="9600" kern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62302" y="9091340"/>
            <a:ext cx="36394366" cy="9738117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1143000" lvl="0" indent="-1143000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buFont typeface="Arial" pitchFamily="34" charset="0"/>
              <a:buChar char="•"/>
              <a:defRPr/>
            </a:pPr>
            <a:r>
              <a:rPr lang="en-GB" sz="9600" kern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 consonant has been replaced by a cough</a:t>
            </a:r>
          </a:p>
          <a:p>
            <a:pPr lvl="0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r>
              <a:rPr lang="en-GB" sz="9600" kern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which one is it? </a:t>
            </a:r>
          </a:p>
          <a:p>
            <a:pPr lvl="0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endParaRPr lang="en-GB" sz="9600" kern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143000" lvl="0" indent="-1143000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buFont typeface="Arial" pitchFamily="34" charset="0"/>
              <a:buChar char="•"/>
              <a:defRPr/>
            </a:pPr>
            <a:r>
              <a:rPr lang="en-GB" sz="9600" kern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now there’s no cough, just a silent gap</a:t>
            </a:r>
          </a:p>
          <a:p>
            <a:pPr lvl="0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r>
              <a:rPr lang="en-GB" sz="9600" kern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is the task easier now?</a:t>
            </a:r>
          </a:p>
          <a:p>
            <a:pPr lvl="0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endParaRPr lang="en-GB" sz="9600" kern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cough.wav">
            <a:hlinkClick r:id="" action="ppaction://media"/>
          </p:cNvPr>
          <p:cNvPicPr>
            <a:picLocks noRot="1" noChangeAspect="1"/>
          </p:cNvPicPr>
          <p:nvPr>
            <a:wavAudioFile r:embed="rId1" name="cough.wav"/>
          </p:nvPr>
        </p:nvPicPr>
        <p:blipFill>
          <a:blip r:embed="rId5" cstate="print"/>
          <a:stretch>
            <a:fillRect/>
          </a:stretch>
        </p:blipFill>
        <p:spPr>
          <a:xfrm>
            <a:off x="29119566" y="8939156"/>
            <a:ext cx="1440000" cy="1440000"/>
          </a:xfrm>
          <a:prstGeom prst="rect">
            <a:avLst/>
          </a:prstGeom>
        </p:spPr>
      </p:pic>
      <p:pic>
        <p:nvPicPr>
          <p:cNvPr id="12" name="coughless.wav">
            <a:hlinkClick r:id="" action="ppaction://media"/>
          </p:cNvPr>
          <p:cNvPicPr>
            <a:picLocks noRot="1" noChangeAspect="1"/>
          </p:cNvPicPr>
          <p:nvPr>
            <a:wavAudioFile r:embed="rId2" name="coughless.wav"/>
          </p:nvPr>
        </p:nvPicPr>
        <p:blipFill>
          <a:blip r:embed="rId6" cstate="print"/>
          <a:stretch>
            <a:fillRect/>
          </a:stretch>
        </p:blipFill>
        <p:spPr>
          <a:xfrm>
            <a:off x="26388000" y="1515600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77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059275" y="1605633"/>
            <a:ext cx="35211912" cy="1822119"/>
          </a:xfrm>
          <a:prstGeom prst="rect">
            <a:avLst/>
          </a:prstGeom>
        </p:spPr>
        <p:txBody>
          <a:bodyPr/>
          <a:lstStyle/>
          <a:p>
            <a:pPr lvl="0" algn="ctr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r>
              <a:rPr lang="en-GB" sz="96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schema effects with sine-wave speech</a:t>
            </a:r>
          </a:p>
          <a:p>
            <a:pPr lvl="0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endParaRPr lang="en-GB" sz="9600" kern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0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endParaRPr lang="en-GB" sz="9600" kern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943349" y="8520647"/>
            <a:ext cx="5829300" cy="428625"/>
          </a:xfrm>
          <a:prstGeom prst="rect">
            <a:avLst/>
          </a:prstGeom>
        </p:spPr>
        <p:txBody>
          <a:bodyPr/>
          <a:lstStyle>
            <a:lvl1pPr algn="l" defTabSz="3878263" rtl="0" eaLnBrk="0" fontAlgn="base" hangingPunct="0">
              <a:lnSpc>
                <a:spcPct val="105000"/>
              </a:lnSpc>
              <a:spcBef>
                <a:spcPct val="60000"/>
              </a:spcBef>
              <a:spcAft>
                <a:spcPct val="0"/>
              </a:spcAft>
              <a:defRPr sz="10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3878263" rtl="0" eaLnBrk="0" fontAlgn="base" hangingPunct="0">
              <a:lnSpc>
                <a:spcPct val="105000"/>
              </a:lnSpc>
              <a:spcBef>
                <a:spcPct val="60000"/>
              </a:spcBef>
              <a:spcAft>
                <a:spcPct val="0"/>
              </a:spcAft>
              <a:defRPr sz="10800">
                <a:solidFill>
                  <a:schemeClr val="bg1"/>
                </a:solidFill>
                <a:latin typeface="Rdg Vesta" pitchFamily="2" charset="0"/>
              </a:defRPr>
            </a:lvl2pPr>
            <a:lvl3pPr algn="l" defTabSz="3878263" rtl="0" eaLnBrk="0" fontAlgn="base" hangingPunct="0">
              <a:lnSpc>
                <a:spcPct val="105000"/>
              </a:lnSpc>
              <a:spcBef>
                <a:spcPct val="60000"/>
              </a:spcBef>
              <a:spcAft>
                <a:spcPct val="0"/>
              </a:spcAft>
              <a:defRPr sz="10800">
                <a:solidFill>
                  <a:schemeClr val="bg1"/>
                </a:solidFill>
                <a:latin typeface="Rdg Vesta" pitchFamily="2" charset="0"/>
              </a:defRPr>
            </a:lvl3pPr>
            <a:lvl4pPr algn="l" defTabSz="3878263" rtl="0" eaLnBrk="0" fontAlgn="base" hangingPunct="0">
              <a:lnSpc>
                <a:spcPct val="105000"/>
              </a:lnSpc>
              <a:spcBef>
                <a:spcPct val="60000"/>
              </a:spcBef>
              <a:spcAft>
                <a:spcPct val="0"/>
              </a:spcAft>
              <a:defRPr sz="10800">
                <a:solidFill>
                  <a:schemeClr val="bg1"/>
                </a:solidFill>
                <a:latin typeface="Rdg Vesta" pitchFamily="2" charset="0"/>
              </a:defRPr>
            </a:lvl4pPr>
            <a:lvl5pPr algn="l" defTabSz="3878263" rtl="0" eaLnBrk="0" fontAlgn="base" hangingPunct="0">
              <a:lnSpc>
                <a:spcPct val="105000"/>
              </a:lnSpc>
              <a:spcBef>
                <a:spcPct val="60000"/>
              </a:spcBef>
              <a:spcAft>
                <a:spcPct val="0"/>
              </a:spcAft>
              <a:defRPr sz="10800">
                <a:solidFill>
                  <a:schemeClr val="bg1"/>
                </a:solidFill>
                <a:latin typeface="Rdg Vesta" pitchFamily="2" charset="0"/>
              </a:defRPr>
            </a:lvl5pPr>
            <a:lvl6pPr marL="600620" algn="l" defTabSz="3878998" rtl="0" eaLnBrk="1" fontAlgn="base" hangingPunct="1">
              <a:lnSpc>
                <a:spcPct val="105000"/>
              </a:lnSpc>
              <a:spcBef>
                <a:spcPct val="60000"/>
              </a:spcBef>
              <a:spcAft>
                <a:spcPct val="0"/>
              </a:spcAft>
              <a:defRPr sz="10800">
                <a:solidFill>
                  <a:schemeClr val="bg1"/>
                </a:solidFill>
                <a:latin typeface="Rdg Vesta" pitchFamily="2" charset="0"/>
              </a:defRPr>
            </a:lvl6pPr>
            <a:lvl7pPr marL="1201239" algn="l" defTabSz="3878998" rtl="0" eaLnBrk="1" fontAlgn="base" hangingPunct="1">
              <a:lnSpc>
                <a:spcPct val="105000"/>
              </a:lnSpc>
              <a:spcBef>
                <a:spcPct val="60000"/>
              </a:spcBef>
              <a:spcAft>
                <a:spcPct val="0"/>
              </a:spcAft>
              <a:defRPr sz="10800">
                <a:solidFill>
                  <a:schemeClr val="bg1"/>
                </a:solidFill>
                <a:latin typeface="Rdg Vesta" pitchFamily="2" charset="0"/>
              </a:defRPr>
            </a:lvl7pPr>
            <a:lvl8pPr marL="1801855" algn="l" defTabSz="3878998" rtl="0" eaLnBrk="1" fontAlgn="base" hangingPunct="1">
              <a:lnSpc>
                <a:spcPct val="105000"/>
              </a:lnSpc>
              <a:spcBef>
                <a:spcPct val="60000"/>
              </a:spcBef>
              <a:spcAft>
                <a:spcPct val="0"/>
              </a:spcAft>
              <a:defRPr sz="10800">
                <a:solidFill>
                  <a:schemeClr val="bg1"/>
                </a:solidFill>
                <a:latin typeface="Rdg Vesta" pitchFamily="2" charset="0"/>
              </a:defRPr>
            </a:lvl8pPr>
            <a:lvl9pPr marL="2402476" algn="l" defTabSz="3878998" rtl="0" eaLnBrk="1" fontAlgn="base" hangingPunct="1">
              <a:lnSpc>
                <a:spcPct val="105000"/>
              </a:lnSpc>
              <a:spcBef>
                <a:spcPct val="60000"/>
              </a:spcBef>
              <a:spcAft>
                <a:spcPct val="0"/>
              </a:spcAft>
              <a:defRPr sz="10800">
                <a:solidFill>
                  <a:schemeClr val="bg1"/>
                </a:solidFill>
                <a:latin typeface="Rdg Vesta" pitchFamily="2" charset="0"/>
              </a:defRPr>
            </a:lvl9pPr>
          </a:lstStyle>
          <a:p>
            <a:pPr eaLnBrk="1" hangingPunct="1"/>
            <a:r>
              <a:rPr lang="en-GB" sz="9600" smtClean="0">
                <a:latin typeface="Arial" charset="0"/>
                <a:cs typeface="Arial" charset="0"/>
              </a:rPr>
              <a:t>sine-wave speech</a:t>
            </a:r>
          </a:p>
        </p:txBody>
      </p:sp>
      <p:pic>
        <p:nvPicPr>
          <p:cNvPr id="4" name="Picture 4" descr="bread sws.t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3844" y="6779284"/>
            <a:ext cx="15740907" cy="1050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bread orig.t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193" y="6787084"/>
            <a:ext cx="15740907" cy="1050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9"/>
          <p:cNvGrpSpPr/>
          <p:nvPr/>
        </p:nvGrpSpPr>
        <p:grpSpPr>
          <a:xfrm>
            <a:off x="2417762" y="8106141"/>
            <a:ext cx="1919825" cy="7849922"/>
            <a:chOff x="2473192" y="19474398"/>
            <a:chExt cx="1919825" cy="7849922"/>
          </a:xfrm>
        </p:grpSpPr>
        <p:sp>
          <p:nvSpPr>
            <p:cNvPr id="10" name="Text Box 19"/>
            <p:cNvSpPr txBox="1">
              <a:spLocks noChangeArrowheads="1"/>
            </p:cNvSpPr>
            <p:nvPr/>
          </p:nvSpPr>
          <p:spPr bwMode="auto">
            <a:xfrm rot="16200000">
              <a:off x="169877" y="23101179"/>
              <a:ext cx="6526456" cy="1919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38217" tIns="219109" rIns="438217" bIns="219109">
              <a:spAutoFit/>
            </a:bodyPr>
            <a:lstStyle/>
            <a:p>
              <a:r>
                <a:rPr lang="en-GB" sz="8600" dirty="0" smtClean="0">
                  <a:latin typeface="Arial" pitchFamily="34" charset="0"/>
                  <a:cs typeface="Arial" pitchFamily="34" charset="0"/>
                </a:rPr>
                <a:t>frequency</a:t>
              </a:r>
              <a:r>
                <a:rPr lang="en-GB" sz="9600" dirty="0" smtClean="0"/>
                <a:t>  </a:t>
              </a:r>
              <a:endParaRPr lang="en-GB" sz="9600" dirty="0"/>
            </a:p>
          </p:txBody>
        </p:sp>
        <p:cxnSp>
          <p:nvCxnSpPr>
            <p:cNvPr id="11" name="Straight Arrow Connector 35"/>
            <p:cNvCxnSpPr>
              <a:cxnSpLocks noChangeShapeType="1"/>
            </p:cNvCxnSpPr>
            <p:nvPr/>
          </p:nvCxnSpPr>
          <p:spPr bwMode="auto">
            <a:xfrm rot="5400000" flipH="1" flipV="1">
              <a:off x="2562425" y="20479395"/>
              <a:ext cx="2016000" cy="6005"/>
            </a:xfrm>
            <a:prstGeom prst="straightConnector1">
              <a:avLst/>
            </a:prstGeom>
            <a:noFill/>
            <a:ln w="1143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12" name="Group 39"/>
          <p:cNvGrpSpPr/>
          <p:nvPr/>
        </p:nvGrpSpPr>
        <p:grpSpPr>
          <a:xfrm rot="5400000">
            <a:off x="20241275" y="14690978"/>
            <a:ext cx="1919825" cy="8952142"/>
            <a:chOff x="2473192" y="18372178"/>
            <a:chExt cx="1919825" cy="8952142"/>
          </a:xfrm>
        </p:grpSpPr>
        <p:sp>
          <p:nvSpPr>
            <p:cNvPr id="13" name="Text Box 19"/>
            <p:cNvSpPr txBox="1">
              <a:spLocks noChangeArrowheads="1"/>
            </p:cNvSpPr>
            <p:nvPr/>
          </p:nvSpPr>
          <p:spPr bwMode="auto">
            <a:xfrm rot="16200000">
              <a:off x="169877" y="23101179"/>
              <a:ext cx="6526456" cy="1919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38217" tIns="219109" rIns="438217" bIns="219109">
              <a:spAutoFit/>
            </a:bodyPr>
            <a:lstStyle/>
            <a:p>
              <a:pPr algn="r"/>
              <a:r>
                <a:rPr lang="en-GB" sz="8600" dirty="0" smtClean="0">
                  <a:latin typeface="Arial" pitchFamily="34" charset="0"/>
                  <a:cs typeface="Arial" pitchFamily="34" charset="0"/>
                </a:rPr>
                <a:t>time </a:t>
              </a:r>
              <a:r>
                <a:rPr lang="en-GB" sz="9600" dirty="0" smtClean="0"/>
                <a:t>  </a:t>
              </a:r>
              <a:endParaRPr lang="en-GB" sz="9600" dirty="0"/>
            </a:p>
          </p:txBody>
        </p:sp>
        <p:cxnSp>
          <p:nvCxnSpPr>
            <p:cNvPr id="14" name="Straight Arrow Connector 35"/>
            <p:cNvCxnSpPr>
              <a:cxnSpLocks noChangeShapeType="1"/>
            </p:cNvCxnSpPr>
            <p:nvPr/>
          </p:nvCxnSpPr>
          <p:spPr bwMode="auto">
            <a:xfrm rot="5400000" flipH="1" flipV="1">
              <a:off x="2562425" y="19377175"/>
              <a:ext cx="2016000" cy="6005"/>
            </a:xfrm>
            <a:prstGeom prst="straightConnector1">
              <a:avLst/>
            </a:prstGeom>
            <a:noFill/>
            <a:ln w="114300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15" name="Rectangle 14"/>
          <p:cNvSpPr/>
          <p:nvPr/>
        </p:nvSpPr>
        <p:spPr>
          <a:xfrm>
            <a:off x="3080884" y="21044668"/>
            <a:ext cx="36394366" cy="792088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lvl="0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r>
              <a:rPr lang="en-GB" sz="96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original:         is it       ?        or       ? </a:t>
            </a:r>
          </a:p>
          <a:p>
            <a:pPr marL="1143000" lvl="0" indent="-1143000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buFont typeface="Arial" pitchFamily="34" charset="0"/>
              <a:buChar char="•"/>
              <a:defRPr/>
            </a:pPr>
            <a:r>
              <a:rPr lang="en-GB" sz="96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prior knowledge of the message helps ‘fill in’ missing parts</a:t>
            </a:r>
          </a:p>
          <a:p>
            <a:pPr marL="1143000" lvl="0" indent="-1143000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buFont typeface="Arial" pitchFamily="34" charset="0"/>
              <a:buChar char="•"/>
              <a:defRPr/>
            </a:pPr>
            <a:r>
              <a:rPr lang="en-GB" sz="96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but, segregation of two or more talkers is impossible;</a:t>
            </a:r>
          </a:p>
          <a:p>
            <a:pPr lvl="0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r>
              <a:rPr lang="en-GB" sz="96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e.g., in cocktail parties where the partygoers speak ‘sine-wave’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6535392" y="3949343"/>
            <a:ext cx="13286511" cy="2179679"/>
            <a:chOff x="6484063" y="6555280"/>
            <a:chExt cx="13286511" cy="2179679"/>
          </a:xfrm>
        </p:grpSpPr>
        <p:sp>
          <p:nvSpPr>
            <p:cNvPr id="7" name="Title 1"/>
            <p:cNvSpPr txBox="1">
              <a:spLocks/>
            </p:cNvSpPr>
            <p:nvPr/>
          </p:nvSpPr>
          <p:spPr bwMode="auto">
            <a:xfrm>
              <a:off x="6484063" y="6555280"/>
              <a:ext cx="13286511" cy="2179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en-GB" sz="9600" kern="0" dirty="0">
                  <a:latin typeface="Arial" pitchFamily="34" charset="0"/>
                  <a:ea typeface="+mj-ea"/>
                  <a:cs typeface="Arial" pitchFamily="34" charset="0"/>
                </a:rPr>
                <a:t>original  speech</a:t>
              </a:r>
            </a:p>
          </p:txBody>
        </p:sp>
        <p:pic>
          <p:nvPicPr>
            <p:cNvPr id="20" name="quentin.wav">
              <a:hlinkClick r:id="" action="ppaction://media"/>
            </p:cNvPr>
            <p:cNvPicPr>
              <a:picLocks noRot="1" noChangeAspect="1"/>
            </p:cNvPicPr>
            <p:nvPr>
              <a:wavAudioFile r:embed="rId5" name="quentin.wav"/>
            </p:nvPr>
          </p:nvPicPr>
          <p:blipFill>
            <a:blip r:embed="rId10" cstate="print"/>
            <a:stretch>
              <a:fillRect/>
            </a:stretch>
          </p:blipFill>
          <p:spPr>
            <a:xfrm>
              <a:off x="17856000" y="6804000"/>
              <a:ext cx="1440000" cy="1440000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24116185" y="3654173"/>
            <a:ext cx="16969115" cy="2474849"/>
            <a:chOff x="24449027" y="6260110"/>
            <a:chExt cx="16969115" cy="2474849"/>
          </a:xfrm>
        </p:grpSpPr>
        <p:sp>
          <p:nvSpPr>
            <p:cNvPr id="8" name="Title 1"/>
            <p:cNvSpPr txBox="1">
              <a:spLocks/>
            </p:cNvSpPr>
            <p:nvPr/>
          </p:nvSpPr>
          <p:spPr bwMode="auto">
            <a:xfrm>
              <a:off x="24449027" y="6260110"/>
              <a:ext cx="15622675" cy="24748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en-GB" sz="9600" kern="0" dirty="0" smtClean="0">
                  <a:latin typeface="Arial" pitchFamily="34" charset="0"/>
                  <a:ea typeface="+mj-ea"/>
                  <a:cs typeface="Arial" pitchFamily="34" charset="0"/>
                </a:rPr>
                <a:t>sparse, sine-wave version</a:t>
              </a:r>
              <a:endParaRPr lang="en-GB" sz="9600" kern="0" dirty="0"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pic>
          <p:nvPicPr>
            <p:cNvPr id="21" name="sws quentin.wav">
              <a:hlinkClick r:id="" action="ppaction://media"/>
            </p:cNvPr>
            <p:cNvPicPr>
              <a:picLocks noRot="1" noChangeAspect="1"/>
            </p:cNvPicPr>
            <p:nvPr>
              <a:wavAudioFile r:embed="rId4" name="sws quentin.wav"/>
            </p:nvPr>
          </p:nvPicPr>
          <p:blipFill>
            <a:blip r:embed="rId11" cstate="print"/>
            <a:stretch>
              <a:fillRect/>
            </a:stretch>
          </p:blipFill>
          <p:spPr>
            <a:xfrm>
              <a:off x="39978142" y="6804000"/>
              <a:ext cx="1440000" cy="1440000"/>
            </a:xfrm>
            <a:prstGeom prst="rect">
              <a:avLst/>
            </a:prstGeom>
          </p:spPr>
        </p:pic>
      </p:grpSp>
      <p:pic>
        <p:nvPicPr>
          <p:cNvPr id="22" name="ironed.wav">
            <a:hlinkClick r:id="" action="ppaction://media"/>
          </p:cNvPr>
          <p:cNvPicPr>
            <a:picLocks noRot="1" noChangeAspect="1"/>
          </p:cNvPicPr>
          <p:nvPr>
            <a:wavAudioFile r:embed="rId1" name="ironed.wav"/>
          </p:nvPr>
        </p:nvPicPr>
        <p:blipFill>
          <a:blip r:embed="rId10" cstate="print"/>
          <a:stretch>
            <a:fillRect/>
          </a:stretch>
        </p:blipFill>
        <p:spPr>
          <a:xfrm>
            <a:off x="8160303" y="21025018"/>
            <a:ext cx="1440000" cy="1440000"/>
          </a:xfrm>
          <a:prstGeom prst="rect">
            <a:avLst/>
          </a:prstGeom>
        </p:spPr>
      </p:pic>
      <p:pic>
        <p:nvPicPr>
          <p:cNvPr id="23" name="swsfloor.wav">
            <a:hlinkClick r:id="" action="ppaction://media"/>
          </p:cNvPr>
          <p:cNvPicPr>
            <a:picLocks noRot="1" noChangeAspect="1"/>
          </p:cNvPicPr>
          <p:nvPr>
            <a:wavAudioFile r:embed="rId2" name="swsfloor.wav"/>
          </p:nvPr>
        </p:nvPicPr>
        <p:blipFill>
          <a:blip r:embed="rId11" cstate="print"/>
          <a:stretch>
            <a:fillRect/>
          </a:stretch>
        </p:blipFill>
        <p:spPr>
          <a:xfrm>
            <a:off x="13009602" y="21025018"/>
            <a:ext cx="1440000" cy="1440000"/>
          </a:xfrm>
          <a:prstGeom prst="rect">
            <a:avLst/>
          </a:prstGeom>
        </p:spPr>
      </p:pic>
      <p:pic>
        <p:nvPicPr>
          <p:cNvPr id="24" name="swsironed.wav">
            <a:hlinkClick r:id="" action="ppaction://media"/>
          </p:cNvPr>
          <p:cNvPicPr>
            <a:picLocks noRot="1" noChangeAspect="1"/>
          </p:cNvPicPr>
          <p:nvPr>
            <a:wavAudioFile r:embed="rId3" name="swsironed.wav"/>
          </p:nvPr>
        </p:nvPicPr>
        <p:blipFill>
          <a:blip r:embed="rId10" cstate="print"/>
          <a:stretch>
            <a:fillRect/>
          </a:stretch>
        </p:blipFill>
        <p:spPr>
          <a:xfrm>
            <a:off x="19988345" y="20904280"/>
            <a:ext cx="1440000" cy="14400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4317607" y="30259161"/>
            <a:ext cx="36719132" cy="2605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8488" lvl="0" indent="-598488" defTabSz="3878263" eaLnBrk="0" hangingPunct="0">
              <a:lnSpc>
                <a:spcPts val="7700"/>
              </a:lnSpc>
              <a:spcBef>
                <a:spcPts val="4200"/>
              </a:spcBef>
              <a:buClr>
                <a:schemeClr val="tx2"/>
              </a:buClr>
              <a:defRPr/>
            </a:pPr>
            <a:r>
              <a:rPr lang="en-GB" sz="6000" dirty="0" smtClean="0">
                <a:latin typeface="Arial" pitchFamily="34" charset="0"/>
                <a:cs typeface="Arial" pitchFamily="34" charset="0"/>
              </a:rPr>
              <a:t>Barker, J. </a:t>
            </a:r>
            <a:r>
              <a:rPr lang="en-GB" sz="6000" dirty="0">
                <a:latin typeface="Arial" pitchFamily="34" charset="0"/>
                <a:cs typeface="Arial" pitchFamily="34" charset="0"/>
              </a:rPr>
              <a:t>&amp;</a:t>
            </a:r>
            <a:r>
              <a:rPr lang="en-GB" sz="6000" dirty="0" smtClean="0">
                <a:latin typeface="Arial" pitchFamily="34" charset="0"/>
                <a:cs typeface="Arial" pitchFamily="34" charset="0"/>
              </a:rPr>
              <a:t>  Cooke, M. P. (1999)  </a:t>
            </a:r>
            <a:r>
              <a:rPr lang="en-GB" sz="6000" i="1" dirty="0" smtClean="0">
                <a:latin typeface="Arial" pitchFamily="34" charset="0"/>
                <a:cs typeface="Arial" pitchFamily="34" charset="0"/>
              </a:rPr>
              <a:t>Is </a:t>
            </a:r>
            <a:r>
              <a:rPr lang="en-GB" sz="6000" i="1" dirty="0">
                <a:latin typeface="Arial" pitchFamily="34" charset="0"/>
                <a:cs typeface="Arial" pitchFamily="34" charset="0"/>
              </a:rPr>
              <a:t>the sine-wave speech cocktail party worth </a:t>
            </a:r>
            <a:r>
              <a:rPr lang="en-GB" sz="6000" i="1" dirty="0" smtClean="0">
                <a:latin typeface="Arial" pitchFamily="34" charset="0"/>
                <a:cs typeface="Arial" pitchFamily="34" charset="0"/>
              </a:rPr>
              <a:t>attending?</a:t>
            </a:r>
          </a:p>
          <a:p>
            <a:pPr marL="598488" lvl="0" indent="-598488" defTabSz="3878263" eaLnBrk="0" hangingPunct="0">
              <a:lnSpc>
                <a:spcPts val="7700"/>
              </a:lnSpc>
              <a:spcBef>
                <a:spcPts val="4200"/>
              </a:spcBef>
              <a:buClr>
                <a:schemeClr val="tx2"/>
              </a:buClr>
              <a:defRPr/>
            </a:pPr>
            <a:r>
              <a:rPr lang="en-GB" sz="6000" dirty="0" smtClean="0">
                <a:latin typeface="Arial" pitchFamily="34" charset="0"/>
                <a:cs typeface="Arial" pitchFamily="34" charset="0"/>
              </a:rPr>
              <a:t>Speech </a:t>
            </a:r>
            <a:r>
              <a:rPr lang="en-GB" sz="6000" dirty="0">
                <a:latin typeface="Arial" pitchFamily="34" charset="0"/>
                <a:cs typeface="Arial" pitchFamily="34" charset="0"/>
              </a:rPr>
              <a:t>Communication, </a:t>
            </a:r>
            <a:r>
              <a:rPr lang="en-GB" sz="6000" dirty="0" smtClean="0">
                <a:latin typeface="Arial" pitchFamily="34" charset="0"/>
                <a:cs typeface="Arial" pitchFamily="34" charset="0"/>
              </a:rPr>
              <a:t>27, 159-174.</a:t>
            </a:r>
            <a:endParaRPr lang="en-GB" sz="6000" kern="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75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5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762302" y="2516693"/>
            <a:ext cx="35211912" cy="1822119"/>
          </a:xfrm>
          <a:prstGeom prst="rect">
            <a:avLst/>
          </a:prstGeom>
        </p:spPr>
        <p:txBody>
          <a:bodyPr/>
          <a:lstStyle/>
          <a:p>
            <a:pPr lvl="0" algn="ctr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r>
              <a:rPr lang="en-GB" sz="9600" kern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visual perception ‘takes account’ of lighting conditions</a:t>
            </a:r>
          </a:p>
          <a:p>
            <a:pPr lvl="0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endParaRPr lang="en-GB" sz="9600" kern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449" y="5922988"/>
            <a:ext cx="15430500" cy="12001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8438" y="20756636"/>
            <a:ext cx="19050000" cy="109775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14" y="20773225"/>
            <a:ext cx="19050000" cy="10977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2574" y="5897152"/>
            <a:ext cx="15373350" cy="1200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4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762302" y="2516693"/>
            <a:ext cx="35211912" cy="1822119"/>
          </a:xfrm>
          <a:prstGeom prst="rect">
            <a:avLst/>
          </a:prstGeom>
        </p:spPr>
        <p:txBody>
          <a:bodyPr/>
          <a:lstStyle/>
          <a:p>
            <a:pPr lvl="0" algn="ctr" defTabSz="3878263" eaLnBrk="0" hangingPunct="0">
              <a:lnSpc>
                <a:spcPct val="80000"/>
              </a:lnSpc>
              <a:spcBef>
                <a:spcPct val="60000"/>
              </a:spcBef>
              <a:buClr>
                <a:srgbClr val="0568D5"/>
              </a:buClr>
              <a:defRPr/>
            </a:pPr>
            <a:r>
              <a:rPr lang="en-GB" sz="9600" kern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‘taking account’ gives perceptual ‘constancy’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818" y="6859092"/>
            <a:ext cx="25922880" cy="17221914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733948" y="24357036"/>
            <a:ext cx="40254340" cy="6264695"/>
          </a:xfrm>
          <a:prstGeom prst="rect">
            <a:avLst/>
          </a:prstGeom>
        </p:spPr>
        <p:txBody>
          <a:bodyPr/>
          <a:lstStyle/>
          <a:p>
            <a:pPr lvl="0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defRPr/>
            </a:pPr>
            <a:endParaRPr lang="en-GB" sz="8000" dirty="0" smtClean="0">
              <a:latin typeface="Arial" pitchFamily="34" charset="0"/>
              <a:cs typeface="Arial" pitchFamily="34" charset="0"/>
            </a:endParaRPr>
          </a:p>
          <a:p>
            <a:pPr marL="1143000" lvl="0" indent="-1143000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en-GB" sz="9600" dirty="0" smtClean="0">
                <a:latin typeface="Arial" pitchFamily="34" charset="0"/>
                <a:cs typeface="Arial" pitchFamily="34" charset="0"/>
              </a:rPr>
              <a:t> lighting effects are clearly visible,</a:t>
            </a:r>
          </a:p>
          <a:p>
            <a:pPr lvl="0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defRPr/>
            </a:pPr>
            <a:r>
              <a:rPr lang="en-GB" sz="9600" dirty="0" smtClean="0">
                <a:latin typeface="Arial" pitchFamily="34" charset="0"/>
                <a:cs typeface="Arial" pitchFamily="34" charset="0"/>
              </a:rPr>
              <a:t>     - but tend to be ignored  </a:t>
            </a:r>
          </a:p>
          <a:p>
            <a:pPr marL="598488" lvl="0" indent="-598488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buFontTx/>
              <a:buChar char="•"/>
              <a:defRPr/>
            </a:pPr>
            <a:endParaRPr lang="en-GB" sz="8000" dirty="0" smtClean="0">
              <a:latin typeface="Arial" pitchFamily="34" charset="0"/>
              <a:cs typeface="Arial" pitchFamily="34" charset="0"/>
            </a:endParaRPr>
          </a:p>
          <a:p>
            <a:pPr marL="598488" lvl="0" indent="-598488" defTabSz="3878263" eaLnBrk="0" hangingPunct="0">
              <a:lnSpc>
                <a:spcPct val="80000"/>
              </a:lnSpc>
              <a:spcBef>
                <a:spcPct val="60000"/>
              </a:spcBef>
              <a:buClr>
                <a:schemeClr val="tx2"/>
              </a:buClr>
              <a:defRPr/>
            </a:pPr>
            <a:endParaRPr lang="en-GB" sz="8000" dirty="0" smtClean="0">
              <a:latin typeface="Arial" pitchFamily="34" charset="0"/>
              <a:cs typeface="Arial" pitchFamily="34" charset="0"/>
            </a:endParaRPr>
          </a:p>
          <a:p>
            <a:pPr marL="598488" marR="0" lvl="0" indent="-598488" algn="l" defTabSz="3878263" rtl="0" eaLnBrk="0" fontAlgn="base" latinLnBrk="0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buSzTx/>
              <a:tabLst/>
              <a:defRPr/>
            </a:pPr>
            <a:endParaRPr kumimoji="0" lang="en-GB" sz="9600" b="0" i="0" u="none" strike="noStrike" kern="0" cap="none" spc="0" normalizeH="0" baseline="0" noProof="0" dirty="0" smtClean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598488" marR="0" lvl="0" indent="-598488" algn="l" defTabSz="3878263" rtl="0" eaLnBrk="0" fontAlgn="base" latinLnBrk="0" hangingPunct="0">
              <a:lnSpc>
                <a:spcPct val="80000"/>
              </a:lnSpc>
              <a:spcBef>
                <a:spcPct val="6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Char char="•"/>
              <a:tabLst/>
              <a:defRPr/>
            </a:pPr>
            <a:endParaRPr kumimoji="0" lang="en-GB" sz="9600" b="0" i="0" u="none" strike="noStrike" kern="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06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epsrc poster, portrait">
  <a:themeElements>
    <a:clrScheme name="Rdg Conference Poster (Portrait) 1">
      <a:dk1>
        <a:srgbClr val="000000"/>
      </a:dk1>
      <a:lt1>
        <a:srgbClr val="FFFFFF"/>
      </a:lt1>
      <a:dk2>
        <a:srgbClr val="0568D5"/>
      </a:dk2>
      <a:lt2>
        <a:srgbClr val="808080"/>
      </a:lt2>
      <a:accent1>
        <a:srgbClr val="DDEBF3"/>
      </a:accent1>
      <a:accent2>
        <a:srgbClr val="041E32"/>
      </a:accent2>
      <a:accent3>
        <a:srgbClr val="FFFFFF"/>
      </a:accent3>
      <a:accent4>
        <a:srgbClr val="000000"/>
      </a:accent4>
      <a:accent5>
        <a:srgbClr val="EBF3F8"/>
      </a:accent5>
      <a:accent6>
        <a:srgbClr val="031A2C"/>
      </a:accent6>
      <a:hlink>
        <a:srgbClr val="0568D5"/>
      </a:hlink>
      <a:folHlink>
        <a:srgbClr val="041E32"/>
      </a:folHlink>
    </a:clrScheme>
    <a:fontScheme name="Rdg Conference Poster (Portrait)">
      <a:majorFont>
        <a:latin typeface="Rdg Vesta"/>
        <a:ea typeface=""/>
        <a:cs typeface=""/>
      </a:majorFont>
      <a:minorFont>
        <a:latin typeface="Rdg Ves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29527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Rdg Vesta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29527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Rdg Vesta" pitchFamily="2" charset="0"/>
          </a:defRPr>
        </a:defPPr>
      </a:lstStyle>
    </a:lnDef>
  </a:objectDefaults>
  <a:extraClrSchemeLst>
    <a:extraClrScheme>
      <a:clrScheme name="Rdg Conference Poster (Portrait) 1">
        <a:dk1>
          <a:srgbClr val="000000"/>
        </a:dk1>
        <a:lt1>
          <a:srgbClr val="FFFFFF"/>
        </a:lt1>
        <a:dk2>
          <a:srgbClr val="0568D5"/>
        </a:dk2>
        <a:lt2>
          <a:srgbClr val="808080"/>
        </a:lt2>
        <a:accent1>
          <a:srgbClr val="DDEBF3"/>
        </a:accent1>
        <a:accent2>
          <a:srgbClr val="041E32"/>
        </a:accent2>
        <a:accent3>
          <a:srgbClr val="FFFFFF"/>
        </a:accent3>
        <a:accent4>
          <a:srgbClr val="000000"/>
        </a:accent4>
        <a:accent5>
          <a:srgbClr val="EBF3F8"/>
        </a:accent5>
        <a:accent6>
          <a:srgbClr val="031A2C"/>
        </a:accent6>
        <a:hlink>
          <a:srgbClr val="0568D5"/>
        </a:hlink>
        <a:folHlink>
          <a:srgbClr val="041E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dg Conference Poster (Portrait) 2">
        <a:dk1>
          <a:srgbClr val="000000"/>
        </a:dk1>
        <a:lt1>
          <a:srgbClr val="FFFFFF"/>
        </a:lt1>
        <a:dk2>
          <a:srgbClr val="69C32B"/>
        </a:dk2>
        <a:lt2>
          <a:srgbClr val="808080"/>
        </a:lt2>
        <a:accent1>
          <a:srgbClr val="E7FFDD"/>
        </a:accent1>
        <a:accent2>
          <a:srgbClr val="041E32"/>
        </a:accent2>
        <a:accent3>
          <a:srgbClr val="FFFFFF"/>
        </a:accent3>
        <a:accent4>
          <a:srgbClr val="000000"/>
        </a:accent4>
        <a:accent5>
          <a:srgbClr val="F1FFEB"/>
        </a:accent5>
        <a:accent6>
          <a:srgbClr val="031A2C"/>
        </a:accent6>
        <a:hlink>
          <a:srgbClr val="69C32B"/>
        </a:hlink>
        <a:folHlink>
          <a:srgbClr val="041E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dg Conference Poster (Portrait) 3">
        <a:dk1>
          <a:srgbClr val="000000"/>
        </a:dk1>
        <a:lt1>
          <a:srgbClr val="FFFFFF"/>
        </a:lt1>
        <a:dk2>
          <a:srgbClr val="009288"/>
        </a:dk2>
        <a:lt2>
          <a:srgbClr val="808080"/>
        </a:lt2>
        <a:accent1>
          <a:srgbClr val="E5FFF8"/>
        </a:accent1>
        <a:accent2>
          <a:srgbClr val="041E32"/>
        </a:accent2>
        <a:accent3>
          <a:srgbClr val="FFFFFF"/>
        </a:accent3>
        <a:accent4>
          <a:srgbClr val="000000"/>
        </a:accent4>
        <a:accent5>
          <a:srgbClr val="F0FFFB"/>
        </a:accent5>
        <a:accent6>
          <a:srgbClr val="031A2C"/>
        </a:accent6>
        <a:hlink>
          <a:srgbClr val="009288"/>
        </a:hlink>
        <a:folHlink>
          <a:srgbClr val="041E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dg Conference Poster (Portrait) 4">
        <a:dk1>
          <a:srgbClr val="000000"/>
        </a:dk1>
        <a:lt1>
          <a:srgbClr val="FFFFFF"/>
        </a:lt1>
        <a:dk2>
          <a:srgbClr val="2E2E54"/>
        </a:dk2>
        <a:lt2>
          <a:srgbClr val="808080"/>
        </a:lt2>
        <a:accent1>
          <a:srgbClr val="E5EBFF"/>
        </a:accent1>
        <a:accent2>
          <a:srgbClr val="041E32"/>
        </a:accent2>
        <a:accent3>
          <a:srgbClr val="FFFFFF"/>
        </a:accent3>
        <a:accent4>
          <a:srgbClr val="000000"/>
        </a:accent4>
        <a:accent5>
          <a:srgbClr val="F0F3FF"/>
        </a:accent5>
        <a:accent6>
          <a:srgbClr val="031A2C"/>
        </a:accent6>
        <a:hlink>
          <a:srgbClr val="2E2E54"/>
        </a:hlink>
        <a:folHlink>
          <a:srgbClr val="041E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dg Conference Poster (Portrait) 5">
        <a:dk1>
          <a:srgbClr val="000000"/>
        </a:dk1>
        <a:lt1>
          <a:srgbClr val="FFFFFF"/>
        </a:lt1>
        <a:dk2>
          <a:srgbClr val="FFA005"/>
        </a:dk2>
        <a:lt2>
          <a:srgbClr val="808080"/>
        </a:lt2>
        <a:accent1>
          <a:srgbClr val="FEE9CA"/>
        </a:accent1>
        <a:accent2>
          <a:srgbClr val="041E32"/>
        </a:accent2>
        <a:accent3>
          <a:srgbClr val="FFFFFF"/>
        </a:accent3>
        <a:accent4>
          <a:srgbClr val="000000"/>
        </a:accent4>
        <a:accent5>
          <a:srgbClr val="FEF2E1"/>
        </a:accent5>
        <a:accent6>
          <a:srgbClr val="031A2C"/>
        </a:accent6>
        <a:hlink>
          <a:srgbClr val="FFA005"/>
        </a:hlink>
        <a:folHlink>
          <a:srgbClr val="041E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dg Conference Poster (Portrait) 6">
        <a:dk1>
          <a:srgbClr val="000000"/>
        </a:dk1>
        <a:lt1>
          <a:srgbClr val="FFFFFF"/>
        </a:lt1>
        <a:dk2>
          <a:srgbClr val="855D9D"/>
        </a:dk2>
        <a:lt2>
          <a:srgbClr val="808080"/>
        </a:lt2>
        <a:accent1>
          <a:srgbClr val="F4E1FF"/>
        </a:accent1>
        <a:accent2>
          <a:srgbClr val="041E32"/>
        </a:accent2>
        <a:accent3>
          <a:srgbClr val="FFFFFF"/>
        </a:accent3>
        <a:accent4>
          <a:srgbClr val="000000"/>
        </a:accent4>
        <a:accent5>
          <a:srgbClr val="F8EEFF"/>
        </a:accent5>
        <a:accent6>
          <a:srgbClr val="031A2C"/>
        </a:accent6>
        <a:hlink>
          <a:srgbClr val="855D9D"/>
        </a:hlink>
        <a:folHlink>
          <a:srgbClr val="041E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dg Conference Poster (Portrait) 7">
        <a:dk1>
          <a:srgbClr val="000000"/>
        </a:dk1>
        <a:lt1>
          <a:srgbClr val="FFFFFF"/>
        </a:lt1>
        <a:dk2>
          <a:srgbClr val="A40062"/>
        </a:dk2>
        <a:lt2>
          <a:srgbClr val="808080"/>
        </a:lt2>
        <a:accent1>
          <a:srgbClr val="FFE1FF"/>
        </a:accent1>
        <a:accent2>
          <a:srgbClr val="041E32"/>
        </a:accent2>
        <a:accent3>
          <a:srgbClr val="FFFFFF"/>
        </a:accent3>
        <a:accent4>
          <a:srgbClr val="000000"/>
        </a:accent4>
        <a:accent5>
          <a:srgbClr val="FFEEFF"/>
        </a:accent5>
        <a:accent6>
          <a:srgbClr val="031A2C"/>
        </a:accent6>
        <a:hlink>
          <a:srgbClr val="A40062"/>
        </a:hlink>
        <a:folHlink>
          <a:srgbClr val="041E3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6730</TotalTime>
  <Words>1260</Words>
  <Application>Microsoft Office PowerPoint</Application>
  <PresentationFormat>Custom</PresentationFormat>
  <Paragraphs>315</Paragraphs>
  <Slides>21</Slides>
  <Notes>21</Notes>
  <HiddenSlides>0</HiddenSlides>
  <MMClips>49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Rdg Vesta</vt:lpstr>
      <vt:lpstr>Wingdings</vt:lpstr>
      <vt:lpstr>Times New Roman</vt:lpstr>
      <vt:lpstr>Courier New</vt:lpstr>
      <vt:lpstr>epsrc poster, portrait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syswatkn</dc:creator>
  <cp:lastModifiedBy>watkins</cp:lastModifiedBy>
  <cp:revision>623</cp:revision>
  <dcterms:modified xsi:type="dcterms:W3CDTF">2011-06-29T16:30:45Z</dcterms:modified>
</cp:coreProperties>
</file>