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3" r:id="rId3"/>
    <p:sldId id="325" r:id="rId4"/>
    <p:sldId id="327" r:id="rId5"/>
    <p:sldId id="333" r:id="rId6"/>
    <p:sldId id="326" r:id="rId7"/>
    <p:sldId id="328" r:id="rId8"/>
    <p:sldId id="329" r:id="rId9"/>
    <p:sldId id="331" r:id="rId10"/>
    <p:sldId id="332" r:id="rId11"/>
  </p:sldIdLst>
  <p:sldSz cx="30279975" cy="21386800"/>
  <p:notesSz cx="6718300" cy="9867900"/>
  <p:embeddedFontLst>
    <p:embeddedFont>
      <p:font typeface="Rdg Vesta" pitchFamily="2" charset="0"/>
      <p:regular r:id="rId14"/>
      <p:bold r:id="rId15"/>
      <p:italic r:id="rId16"/>
      <p:boldItalic r:id="rId1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1474788" indent="-1017588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2951163" indent="-2036763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4427538" indent="-3055938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5903913" indent="-4075113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C0C0"/>
    <a:srgbClr val="6699FF"/>
    <a:srgbClr val="292929"/>
    <a:srgbClr val="EAEAEA"/>
    <a:srgbClr val="777777"/>
    <a:srgbClr val="D799A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0" autoAdjust="0"/>
    <p:restoredTop sz="94056" autoAdjust="0"/>
  </p:normalViewPr>
  <p:slideViewPr>
    <p:cSldViewPr>
      <p:cViewPr>
        <p:scale>
          <a:sx n="25" d="100"/>
          <a:sy n="25" d="100"/>
        </p:scale>
        <p:origin x="-72" y="72"/>
      </p:cViewPr>
      <p:guideLst>
        <p:guide orient="horz" pos="6736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78" y="-84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Rdg Vesta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Rdg Vesta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Rdg Vesta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Rdg Vesta" charset="0"/>
                <a:cs typeface="+mn-cs"/>
              </a:defRPr>
            </a:lvl1pPr>
          </a:lstStyle>
          <a:p>
            <a:pPr>
              <a:defRPr/>
            </a:pPr>
            <a:fld id="{B7D7CBE0-B4E9-4BF6-822F-9DF6AA02D4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26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dg Vesta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dg Vesta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1363" y="739775"/>
            <a:ext cx="52387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dg Vesta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dg Vesta" charset="0"/>
                <a:cs typeface="+mn-cs"/>
              </a:defRPr>
            </a:lvl1pPr>
          </a:lstStyle>
          <a:p>
            <a:pPr>
              <a:defRPr/>
            </a:pPr>
            <a:fld id="{14C2C86A-E547-4514-9CB4-3A8B14262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5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4747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9511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44275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9039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7BB4D-252F-4DDB-A964-26ED5A30774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2C86A-E547-4514-9CB4-3A8B1426212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3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2C86A-E547-4514-9CB4-3A8B1426212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5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2C86A-E547-4514-9CB4-3A8B1426212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5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2C86A-E547-4514-9CB4-3A8B1426212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5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2C86A-E547-4514-9CB4-3A8B1426212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8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2C86A-E547-4514-9CB4-3A8B1426212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5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2C86A-E547-4514-9CB4-3A8B1426212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5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2C86A-E547-4514-9CB4-3A8B1426212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5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2C86A-E547-4514-9CB4-3A8B1426212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2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Device-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7400" y="1366838"/>
            <a:ext cx="392271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501900" y="20332700"/>
            <a:ext cx="209867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5232" tIns="147616" rIns="295232" bIns="147616"/>
          <a:lstStyle/>
          <a:p>
            <a:pPr>
              <a:defRPr/>
            </a:pPr>
            <a:r>
              <a:rPr lang="en-GB" sz="4500">
                <a:latin typeface="Rdg Vesta" pitchFamily="2" charset="0"/>
              </a:rPr>
              <a:t>Effect of reverberation on loudness perception</a:t>
            </a:r>
          </a:p>
        </p:txBody>
      </p:sp>
      <p:pic>
        <p:nvPicPr>
          <p:cNvPr id="6" name="Picture 50" descr="Device-wi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4917400" y="1366838"/>
            <a:ext cx="3922713" cy="1203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55" descr="Device-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24917400" y="1366838"/>
            <a:ext cx="3922713" cy="1208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53" descr="Device-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7400" y="1366838"/>
            <a:ext cx="392271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501900" y="20332700"/>
            <a:ext cx="209867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5232" tIns="147616" rIns="295232" bIns="147616"/>
          <a:lstStyle/>
          <a:p>
            <a:pPr>
              <a:defRPr/>
            </a:pPr>
            <a:r>
              <a:rPr lang="en-GB" sz="4500" dirty="0">
                <a:latin typeface="Rdg Vesta" charset="0"/>
                <a:cs typeface="+mn-cs"/>
              </a:rPr>
              <a:t>Insert footer on Slide Master</a:t>
            </a:r>
          </a:p>
        </p:txBody>
      </p:sp>
      <p:pic>
        <p:nvPicPr>
          <p:cNvPr id="10" name="Picture 50" descr="Device-wi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4917400" y="1366838"/>
            <a:ext cx="3922713" cy="1203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55" descr="Device-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24917400" y="1366838"/>
            <a:ext cx="3922713" cy="1208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ctangle 41"/>
          <p:cNvSpPr>
            <a:spLocks noChangeArrowheads="1"/>
          </p:cNvSpPr>
          <p:nvPr userDrawn="1"/>
        </p:nvSpPr>
        <p:spPr bwMode="auto">
          <a:xfrm>
            <a:off x="0" y="0"/>
            <a:ext cx="30279975" cy="21386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95232" tIns="147616" rIns="295232" bIns="147616" anchor="ctr"/>
          <a:lstStyle/>
          <a:p>
            <a:pPr>
              <a:defRPr/>
            </a:pPr>
            <a:endParaRPr lang="en-GB">
              <a:latin typeface="Rdg Vesta" charset="0"/>
              <a:cs typeface="+mn-cs"/>
            </a:endParaRPr>
          </a:p>
        </p:txBody>
      </p:sp>
      <p:pic>
        <p:nvPicPr>
          <p:cNvPr id="13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7400" y="1366838"/>
            <a:ext cx="392271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6"/>
          <p:cNvSpPr>
            <a:spLocks noChangeArrowheads="1"/>
          </p:cNvSpPr>
          <p:nvPr/>
        </p:nvSpPr>
        <p:spPr bwMode="hidden">
          <a:xfrm>
            <a:off x="21817013" y="0"/>
            <a:ext cx="8462962" cy="37322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95232" tIns="147616" rIns="295232" bIns="147616" anchor="ctr"/>
          <a:lstStyle/>
          <a:p>
            <a:pPr>
              <a:defRPr/>
            </a:pPr>
            <a:endParaRPr lang="en-GB">
              <a:latin typeface="Rdg Vesta" charset="0"/>
              <a:cs typeface="+mn-cs"/>
            </a:endParaRPr>
          </a:p>
        </p:txBody>
      </p:sp>
      <p:pic>
        <p:nvPicPr>
          <p:cNvPr id="18" name="Picture 35" descr="Device-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24917400" y="1366838"/>
            <a:ext cx="3922713" cy="1208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502303" y="9317120"/>
            <a:ext cx="26226876" cy="7445775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13039428" algn="l"/>
              </a:tabLst>
              <a:defRPr sz="26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502303" y="16757946"/>
            <a:ext cx="26226876" cy="2886226"/>
          </a:xfrm>
        </p:spPr>
        <p:txBody>
          <a:bodyPr/>
          <a:lstStyle>
            <a:lvl1pPr marL="0" indent="0">
              <a:buFontTx/>
              <a:buNone/>
              <a:defRPr sz="116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501900" y="20332700"/>
            <a:ext cx="5872163" cy="1484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>
              <a:defRPr sz="4500">
                <a:solidFill>
                  <a:schemeClr val="tx2"/>
                </a:solidFill>
                <a:latin typeface="Rdg Vesta" charset="0"/>
                <a:cs typeface="+mn-cs"/>
              </a:defRPr>
            </a:lvl1pPr>
          </a:lstStyle>
          <a:p>
            <a:pPr>
              <a:defRPr/>
            </a:pPr>
            <a:fld id="{72EFC77A-EE12-4DEC-B885-92CF52511001}" type="datetime4">
              <a:rPr lang="en-GB"/>
              <a:pPr>
                <a:defRPr/>
              </a:pPr>
              <a:t>15 March 2012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17552-CD37-4D23-A816-E60B0A4C09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200061" y="856464"/>
            <a:ext cx="6565917" cy="17678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305" y="856464"/>
            <a:ext cx="19193090" cy="17678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D511-EF24-4B70-9312-B0F0CEF2BB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9CE6-C352-4CFA-8657-3A9BE487AF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13743001"/>
            <a:ext cx="25737979" cy="424765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6500"/>
            </a:lvl1pPr>
            <a:lvl2pPr marL="1476162" indent="0">
              <a:buNone/>
              <a:defRPr sz="5800"/>
            </a:lvl2pPr>
            <a:lvl3pPr marL="2952323" indent="0">
              <a:buNone/>
              <a:defRPr sz="5200"/>
            </a:lvl3pPr>
            <a:lvl4pPr marL="4428485" indent="0">
              <a:buNone/>
              <a:defRPr sz="4500"/>
            </a:lvl4pPr>
            <a:lvl5pPr marL="5904647" indent="0">
              <a:buNone/>
              <a:defRPr sz="4500"/>
            </a:lvl5pPr>
            <a:lvl6pPr marL="7380808" indent="0">
              <a:buNone/>
              <a:defRPr sz="4500"/>
            </a:lvl6pPr>
            <a:lvl7pPr marL="8856970" indent="0">
              <a:buNone/>
              <a:defRPr sz="4500"/>
            </a:lvl7pPr>
            <a:lvl8pPr marL="10333131" indent="0">
              <a:buNone/>
              <a:defRPr sz="4500"/>
            </a:lvl8pPr>
            <a:lvl9pPr marL="11809293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FA0D7-5DE1-4BA3-A563-8FE8EC0B18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305" y="4990254"/>
            <a:ext cx="12879503" cy="1354497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86475" y="4990254"/>
            <a:ext cx="12879503" cy="1354497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CD7A-108E-40CF-A74B-B668E8129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4787278"/>
            <a:ext cx="13378914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6782388"/>
            <a:ext cx="13378914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BC18-D1D1-470B-B7A5-7940988A2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ED29C-9DFA-4C29-AE16-14D192379A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6FF8-03EB-40D0-8020-712543BAD2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851512"/>
            <a:ext cx="9961903" cy="3623874"/>
          </a:xfrm>
        </p:spPr>
        <p:txBody>
          <a:bodyPr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851513"/>
            <a:ext cx="16927347" cy="1825304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4475387"/>
            <a:ext cx="9961903" cy="1462916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4D21-87AE-4DA9-893C-B51593A9A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14970760"/>
            <a:ext cx="18167985" cy="1767383"/>
          </a:xfrm>
        </p:spPr>
        <p:txBody>
          <a:bodyPr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1910950"/>
            <a:ext cx="18167985" cy="12832080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16738143"/>
            <a:ext cx="18167985" cy="250997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AC8A-0556-4CD4-85D4-F9AA357F4B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1900" y="857250"/>
            <a:ext cx="205073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295232" tIns="147616" rIns="295232" bIns="1476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1900" y="4989513"/>
            <a:ext cx="26263600" cy="135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731913" y="20332700"/>
            <a:ext cx="22383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4500">
                <a:latin typeface="Rdg Vesta" charset="0"/>
                <a:cs typeface="+mn-cs"/>
              </a:defRPr>
            </a:lvl1pPr>
          </a:lstStyle>
          <a:p>
            <a:pPr>
              <a:defRPr/>
            </a:pPr>
            <a:fld id="{2FAEA242-0F35-4D3F-8D70-AF8999CB5C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01900" y="20332700"/>
            <a:ext cx="209867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5232" tIns="147616" rIns="295232" bIns="147616"/>
          <a:lstStyle/>
          <a:p>
            <a:r>
              <a:rPr lang="en-GB" sz="4500" dirty="0" smtClean="0">
                <a:solidFill>
                  <a:schemeClr val="accent1"/>
                </a:solidFill>
                <a:latin typeface="Rdg Vesta"/>
              </a:rPr>
              <a:t>Loudness asymmetry in real-room reverberation: cross-band effects</a:t>
            </a:r>
            <a:endParaRPr lang="en-GB" sz="4500" dirty="0">
              <a:solidFill>
                <a:schemeClr val="accent1"/>
              </a:solidFill>
              <a:latin typeface="Rdg Vesta"/>
            </a:endParaRPr>
          </a:p>
        </p:txBody>
      </p:sp>
      <p:pic>
        <p:nvPicPr>
          <p:cNvPr id="1032" name="Picture 55" descr="Device-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26517251" y="1366838"/>
            <a:ext cx="2322862" cy="7153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5pPr>
      <a:lvl6pPr marL="1476162" algn="l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Rdg Vesta" charset="0"/>
        </a:defRPr>
      </a:lvl6pPr>
      <a:lvl7pPr marL="2952323" algn="l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Rdg Vesta" charset="0"/>
        </a:defRPr>
      </a:lvl7pPr>
      <a:lvl8pPr marL="4428485" algn="l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Rdg Vesta" charset="0"/>
        </a:defRPr>
      </a:lvl8pPr>
      <a:lvl9pPr marL="5904647" algn="l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Rdg Vesta" charset="0"/>
        </a:defRPr>
      </a:lvl9pPr>
    </p:titleStyle>
    <p:bodyStyle>
      <a:lvl1pPr marL="1106488" indent="-11064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77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2398713" indent="-922338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Arial" charset="0"/>
        <a:buChar char="–"/>
        <a:defRPr sz="6500">
          <a:solidFill>
            <a:schemeClr val="tx1"/>
          </a:solidFill>
          <a:latin typeface="Arial" pitchFamily="34" charset="0"/>
        </a:defRPr>
      </a:lvl2pPr>
      <a:lvl3pPr marL="3689350" indent="-736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6500">
          <a:solidFill>
            <a:schemeClr val="tx1"/>
          </a:solidFill>
          <a:latin typeface="Arial" pitchFamily="34" charset="0"/>
        </a:defRPr>
      </a:lvl3pPr>
      <a:lvl4pPr marL="5165725" indent="-736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Arial" charset="0"/>
        <a:buChar char="–"/>
        <a:defRPr sz="6500">
          <a:solidFill>
            <a:schemeClr val="tx1"/>
          </a:solidFill>
          <a:latin typeface="Arial" pitchFamily="34" charset="0"/>
        </a:defRPr>
      </a:lvl4pPr>
      <a:lvl5pPr marL="6642100" indent="-736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Arial" charset="0"/>
        <a:buChar char="»"/>
        <a:defRPr sz="6500">
          <a:solidFill>
            <a:schemeClr val="tx1"/>
          </a:solidFill>
          <a:latin typeface="Arial" pitchFamily="34" charset="0"/>
        </a:defRPr>
      </a:lvl5pPr>
      <a:lvl6pPr marL="8118889" indent="-738081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»"/>
        <a:defRPr sz="6500">
          <a:solidFill>
            <a:schemeClr val="tx1"/>
          </a:solidFill>
          <a:latin typeface="+mn-lt"/>
        </a:defRPr>
      </a:lvl6pPr>
      <a:lvl7pPr marL="9595051" indent="-738081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»"/>
        <a:defRPr sz="6500">
          <a:solidFill>
            <a:schemeClr val="tx1"/>
          </a:solidFill>
          <a:latin typeface="+mn-lt"/>
        </a:defRPr>
      </a:lvl7pPr>
      <a:lvl8pPr marL="11071212" indent="-738081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»"/>
        <a:defRPr sz="6500">
          <a:solidFill>
            <a:schemeClr val="tx1"/>
          </a:solidFill>
          <a:latin typeface="+mn-lt"/>
        </a:defRPr>
      </a:lvl8pPr>
      <a:lvl9pPr marL="12547374" indent="-738081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B5EC557-A7F0-4111-9BF5-858DA3581306}" type="datetime4">
              <a:rPr lang="en-GB" smtClean="0">
                <a:latin typeface="Rdg Vesta"/>
                <a:cs typeface="Arial" charset="0"/>
              </a:rPr>
              <a:pPr/>
              <a:t>15 March 2012</a:t>
            </a:fld>
            <a:endParaRPr lang="en-GB" dirty="0" smtClean="0">
              <a:latin typeface="Rdg Vesta"/>
              <a:cs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0555" y="3420592"/>
            <a:ext cx="26227088" cy="4233193"/>
          </a:xfrm>
        </p:spPr>
        <p:txBody>
          <a:bodyPr/>
          <a:lstStyle/>
          <a:p>
            <a:pPr eaLnBrk="1" hangingPunct="1">
              <a:tabLst>
                <a:tab pos="13038138" algn="l"/>
              </a:tabLst>
            </a:pPr>
            <a:r>
              <a:rPr lang="en-GB" sz="11600" b="1" dirty="0"/>
              <a:t>Loudness asymmetry in real-room reverberation: cross-band effects</a:t>
            </a:r>
            <a:endParaRPr lang="en-US" sz="11600" dirty="0" smtClean="0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38587" y="8893200"/>
            <a:ext cx="26227088" cy="2886075"/>
          </a:xfrm>
        </p:spPr>
        <p:txBody>
          <a:bodyPr/>
          <a:lstStyle/>
          <a:p>
            <a:pPr eaLnBrk="1" hangingPunct="1"/>
            <a:r>
              <a:rPr lang="en-US" sz="9600" dirty="0" smtClean="0">
                <a:latin typeface="Arial" charset="0"/>
              </a:rPr>
              <a:t>Andrew P </a:t>
            </a:r>
            <a:r>
              <a:rPr lang="en-US" sz="9600" dirty="0" err="1" smtClean="0">
                <a:latin typeface="Arial" charset="0"/>
              </a:rPr>
              <a:t>Raimond</a:t>
            </a:r>
            <a:r>
              <a:rPr lang="en-US" sz="9600" dirty="0" smtClean="0">
                <a:latin typeface="Arial" charset="0"/>
              </a:rPr>
              <a:t>, Anthony J Watkins</a:t>
            </a:r>
          </a:p>
        </p:txBody>
      </p:sp>
      <p:pic>
        <p:nvPicPr>
          <p:cNvPr id="1026" name="Picture 2" descr="C:\Users\syswatkn\Desktop\Reading-Auditory-Lab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675" y="14725848"/>
            <a:ext cx="3437533" cy="34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86FF8-03EB-40D0-8020-712543BAD23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1899" y="1044328"/>
            <a:ext cx="20507325" cy="26642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5pPr>
            <a:lvl6pPr marL="1476162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6pPr>
            <a:lvl7pPr marL="2952323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7pPr>
            <a:lvl8pPr marL="4428485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8pPr>
            <a:lvl9pPr marL="5904647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GB" sz="7200" dirty="0" smtClean="0">
                <a:latin typeface="Arial" charset="0"/>
              </a:rPr>
              <a:t>conclusions</a:t>
            </a:r>
            <a:endParaRPr lang="en-GB" sz="7200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62815" y="2916536"/>
            <a:ext cx="26958805" cy="17303614"/>
          </a:xfrm>
          <a:prstGeom prst="rect">
            <a:avLst/>
          </a:prstGeom>
        </p:spPr>
        <p:txBody>
          <a:bodyPr/>
          <a:lstStyle>
            <a:lvl1pPr marL="1106488" indent="-11064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77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398713" indent="-92233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2pPr>
            <a:lvl3pPr marL="368935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6500">
                <a:solidFill>
                  <a:schemeClr val="tx1"/>
                </a:solidFill>
                <a:latin typeface="Arial" pitchFamily="34" charset="0"/>
              </a:defRPr>
            </a:lvl3pPr>
            <a:lvl4pPr marL="5165725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4pPr>
            <a:lvl5pPr marL="664210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6500">
                <a:solidFill>
                  <a:schemeClr val="tx1"/>
                </a:solidFill>
                <a:latin typeface="Arial" pitchFamily="34" charset="0"/>
              </a:defRPr>
            </a:lvl5pPr>
            <a:lvl6pPr marL="8118889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6pPr>
            <a:lvl7pPr marL="9595051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7pPr>
            <a:lvl8pPr marL="11071212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8pPr>
            <a:lvl9pPr marL="12547374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6600" dirty="0">
                <a:latin typeface="Arial" charset="0"/>
              </a:rPr>
              <a:t>t</a:t>
            </a:r>
            <a:r>
              <a:rPr lang="en-GB" sz="6600" dirty="0" smtClean="0">
                <a:latin typeface="Arial" charset="0"/>
              </a:rPr>
              <a:t>he loudness context effect is still apparent when sounds’ ‘tails’ are generated with real-room reflection patterns</a:t>
            </a: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/>
            <a:r>
              <a:rPr lang="en-GB" sz="6600" dirty="0">
                <a:latin typeface="Arial" charset="0"/>
              </a:rPr>
              <a:t>t</a:t>
            </a:r>
            <a:r>
              <a:rPr lang="en-GB" sz="6600" dirty="0" smtClean="0">
                <a:latin typeface="Arial" charset="0"/>
              </a:rPr>
              <a:t>his is seen when the test sound and preceding standard are both at 300 Hz, as well as when they’re both at 1500 Hz</a:t>
            </a: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/>
            <a:r>
              <a:rPr lang="en-GB" sz="6600" dirty="0">
                <a:latin typeface="Arial" charset="0"/>
              </a:rPr>
              <a:t>when standard &amp; test are </a:t>
            </a:r>
            <a:r>
              <a:rPr lang="en-GB" sz="6600" dirty="0" smtClean="0">
                <a:latin typeface="Arial" charset="0"/>
              </a:rPr>
              <a:t>at </a:t>
            </a:r>
            <a:r>
              <a:rPr lang="en-GB" sz="6600" dirty="0" smtClean="0"/>
              <a:t>different frequencies, the context effect is markedly reduced 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6600" dirty="0"/>
              <a:t>t</a:t>
            </a:r>
            <a:r>
              <a:rPr lang="en-GB" sz="6600" dirty="0" smtClean="0"/>
              <a:t>his indicates that the influence of the ‘tails’ in these standards is confined to their frequency-vicinity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6600" dirty="0" smtClean="0"/>
              <a:t>a similar frequency-specificity is found in perceptual compensation for reverberation in speech perception (</a:t>
            </a:r>
            <a:r>
              <a:rPr lang="en-GB" sz="6600" dirty="0"/>
              <a:t>W</a:t>
            </a:r>
            <a:r>
              <a:rPr lang="en-GB" sz="6600" dirty="0" smtClean="0"/>
              <a:t>atkins et al. 2011);</a:t>
            </a:r>
          </a:p>
          <a:p>
            <a:pPr marL="0" indent="0" eaLnBrk="1" hangingPunct="1">
              <a:buNone/>
            </a:pPr>
            <a:r>
              <a:rPr lang="en-GB" sz="6600" dirty="0" smtClean="0"/>
              <a:t>     - in both cases, the salience of tails is reduced in ‘real-room’ contexts </a:t>
            </a:r>
            <a:endParaRPr lang="en-GB" sz="2800" dirty="0" smtClean="0"/>
          </a:p>
          <a:p>
            <a:pPr marL="0" indent="0" eaLnBrk="1" hangingPunct="1">
              <a:buNone/>
            </a:pPr>
            <a:r>
              <a:rPr lang="en-GB" sz="6600" dirty="0"/>
              <a:t> </a:t>
            </a:r>
            <a:r>
              <a:rPr lang="en-GB" sz="6600" dirty="0" smtClean="0"/>
              <a:t>    - so both effects might arise from the same perceptual mechanism</a:t>
            </a: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80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86FF8-03EB-40D0-8020-712543BAD23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1899" y="1764408"/>
            <a:ext cx="20507325" cy="19466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5pPr>
            <a:lvl6pPr marL="1476162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6pPr>
            <a:lvl7pPr marL="2952323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7pPr>
            <a:lvl8pPr marL="4428485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8pPr>
            <a:lvl9pPr marL="5904647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GB" sz="7200" dirty="0">
                <a:latin typeface="Arial" charset="0"/>
              </a:rPr>
              <a:t>l</a:t>
            </a:r>
            <a:r>
              <a:rPr lang="en-GB" sz="7200" dirty="0" smtClean="0">
                <a:latin typeface="Arial" charset="0"/>
              </a:rPr>
              <a:t>oudness </a:t>
            </a:r>
            <a:r>
              <a:rPr lang="en-GB" sz="7200" dirty="0">
                <a:latin typeface="Arial" charset="0"/>
              </a:rPr>
              <a:t>a</a:t>
            </a:r>
            <a:r>
              <a:rPr lang="en-GB" sz="7200" dirty="0" smtClean="0">
                <a:latin typeface="Arial" charset="0"/>
              </a:rPr>
              <a:t>symmetry effect (</a:t>
            </a:r>
            <a:r>
              <a:rPr lang="en-GB" sz="7200" dirty="0" err="1" smtClean="0">
                <a:latin typeface="Arial" charset="0"/>
              </a:rPr>
              <a:t>Stecker</a:t>
            </a:r>
            <a:r>
              <a:rPr lang="en-GB" sz="7200" dirty="0" smtClean="0">
                <a:latin typeface="Arial" charset="0"/>
              </a:rPr>
              <a:t>, 1995)</a:t>
            </a:r>
            <a:endParaRPr lang="en-GB" sz="7200" dirty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09838" y="3711071"/>
            <a:ext cx="26263600" cy="7165254"/>
          </a:xfrm>
          <a:prstGeom prst="rect">
            <a:avLst/>
          </a:prstGeom>
        </p:spPr>
        <p:txBody>
          <a:bodyPr/>
          <a:lstStyle>
            <a:lvl1pPr marL="1106488" indent="-11064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77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398713" indent="-92233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2pPr>
            <a:lvl3pPr marL="368935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6500">
                <a:solidFill>
                  <a:schemeClr val="tx1"/>
                </a:solidFill>
                <a:latin typeface="Arial" pitchFamily="34" charset="0"/>
              </a:defRPr>
            </a:lvl3pPr>
            <a:lvl4pPr marL="5165725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4pPr>
            <a:lvl5pPr marL="664210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6500">
                <a:solidFill>
                  <a:schemeClr val="tx1"/>
                </a:solidFill>
                <a:latin typeface="Arial" pitchFamily="34" charset="0"/>
              </a:defRPr>
            </a:lvl5pPr>
            <a:lvl6pPr marL="8118889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6pPr>
            <a:lvl7pPr marL="9595051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7pPr>
            <a:lvl8pPr marL="11071212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8pPr>
            <a:lvl9pPr marL="12547374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6600" dirty="0" smtClean="0">
                <a:latin typeface="Arial" charset="0"/>
              </a:rPr>
              <a:t>‘ramped’ tones:</a:t>
            </a:r>
          </a:p>
          <a:p>
            <a:pPr eaLnBrk="1" hangingPunct="1"/>
            <a:endParaRPr lang="en-GB" sz="7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r>
              <a:rPr lang="en-GB" sz="6600" dirty="0">
                <a:latin typeface="Arial" charset="0"/>
              </a:rPr>
              <a:t>j</a:t>
            </a:r>
            <a:r>
              <a:rPr lang="en-GB" sz="6600" dirty="0" smtClean="0">
                <a:latin typeface="Arial" charset="0"/>
              </a:rPr>
              <a:t>udged to be louder </a:t>
            </a:r>
          </a:p>
          <a:p>
            <a:pPr marL="0" indent="0" eaLnBrk="1" hangingPunct="1">
              <a:buNone/>
            </a:pPr>
            <a:r>
              <a:rPr lang="en-GB" sz="6600" dirty="0">
                <a:latin typeface="Arial" charset="0"/>
              </a:rPr>
              <a:t> </a:t>
            </a:r>
            <a:r>
              <a:rPr lang="en-GB" sz="6600" dirty="0" smtClean="0">
                <a:latin typeface="Arial" charset="0"/>
              </a:rPr>
              <a:t>    than ‘damped’ tones</a:t>
            </a:r>
            <a:r>
              <a:rPr lang="en-GB" sz="7200" dirty="0" smtClean="0">
                <a:latin typeface="Arial" charset="0"/>
              </a:rPr>
              <a:t>:</a:t>
            </a: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pic>
        <p:nvPicPr>
          <p:cNvPr id="5" name="Picture 17" descr="Tone_p1_+10dB wavefor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5754" y="4798707"/>
            <a:ext cx="8997237" cy="354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3345426" y="10028023"/>
            <a:ext cx="3463925" cy="923330"/>
            <a:chOff x="18092315" y="9680937"/>
            <a:chExt cx="3463925" cy="923330"/>
          </a:xfrm>
        </p:grpSpPr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18092315" y="9680937"/>
              <a:ext cx="346392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5400" dirty="0">
                  <a:latin typeface="Arial" charset="0"/>
                </a:rPr>
                <a:t>t</a:t>
              </a:r>
              <a:r>
                <a:rPr lang="en-GB" sz="5400" dirty="0" smtClean="0">
                  <a:latin typeface="Arial" charset="0"/>
                </a:rPr>
                <a:t>ime</a:t>
              </a:r>
              <a:endParaRPr lang="en-US" sz="5400" dirty="0">
                <a:latin typeface="Arial" charset="0"/>
              </a:endParaRPr>
            </a:p>
          </p:txBody>
        </p:sp>
        <p:cxnSp>
          <p:nvCxnSpPr>
            <p:cNvPr id="8" name="Straight Arrow Connector 70"/>
            <p:cNvCxnSpPr>
              <a:cxnSpLocks noChangeShapeType="1"/>
            </p:cNvCxnSpPr>
            <p:nvPr/>
          </p:nvCxnSpPr>
          <p:spPr bwMode="auto">
            <a:xfrm>
              <a:off x="19977293" y="10185762"/>
              <a:ext cx="1080000" cy="1588"/>
            </a:xfrm>
            <a:prstGeom prst="straightConnector1">
              <a:avLst/>
            </a:prstGeom>
            <a:noFill/>
            <a:ln w="1524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"/>
          <p:cNvGrpSpPr/>
          <p:nvPr/>
        </p:nvGrpSpPr>
        <p:grpSpPr>
          <a:xfrm>
            <a:off x="15840000" y="4160597"/>
            <a:ext cx="1015663" cy="5888705"/>
            <a:chOff x="13771835" y="4798707"/>
            <a:chExt cx="1015663" cy="5888705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 rot="-5400000">
              <a:off x="11861110" y="7761024"/>
              <a:ext cx="483711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5800" dirty="0">
                  <a:latin typeface="Rdg Vesta"/>
                </a:rPr>
                <a:t>        </a:t>
              </a:r>
              <a:r>
                <a:rPr lang="en-GB" sz="5400" dirty="0">
                  <a:latin typeface="Arial" charset="0"/>
                </a:rPr>
                <a:t>a</a:t>
              </a:r>
              <a:r>
                <a:rPr lang="en-GB" sz="5400" dirty="0" smtClean="0">
                  <a:latin typeface="Arial" charset="0"/>
                </a:rPr>
                <a:t>mplitude</a:t>
              </a:r>
              <a:endParaRPr lang="en-US" sz="5400" dirty="0">
                <a:latin typeface="Arial" charset="0"/>
              </a:endParaRPr>
            </a:p>
          </p:txBody>
        </p:sp>
        <p:cxnSp>
          <p:nvCxnSpPr>
            <p:cNvPr id="9" name="Straight Arrow Connector 70"/>
            <p:cNvCxnSpPr>
              <a:cxnSpLocks noChangeShapeType="1"/>
            </p:cNvCxnSpPr>
            <p:nvPr/>
          </p:nvCxnSpPr>
          <p:spPr bwMode="auto">
            <a:xfrm flipV="1">
              <a:off x="14383835" y="4798707"/>
              <a:ext cx="0" cy="915951"/>
            </a:xfrm>
            <a:prstGeom prst="straightConnector1">
              <a:avLst/>
            </a:prstGeom>
            <a:noFill/>
            <a:ln w="1524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3" name="Group 22"/>
          <p:cNvGrpSpPr/>
          <p:nvPr/>
        </p:nvGrpSpPr>
        <p:grpSpPr>
          <a:xfrm>
            <a:off x="17908165" y="8903162"/>
            <a:ext cx="3629541" cy="1335053"/>
            <a:chOff x="15840000" y="9541272"/>
            <a:chExt cx="3629541" cy="1335053"/>
          </a:xfrm>
        </p:grpSpPr>
        <p:grpSp>
          <p:nvGrpSpPr>
            <p:cNvPr id="19" name="Group 18"/>
            <p:cNvGrpSpPr/>
            <p:nvPr/>
          </p:nvGrpSpPr>
          <p:grpSpPr>
            <a:xfrm>
              <a:off x="15840000" y="9541272"/>
              <a:ext cx="3629541" cy="360001"/>
              <a:chOff x="15840000" y="8749225"/>
              <a:chExt cx="3629541" cy="360001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15844826" y="9109224"/>
                <a:ext cx="3600000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 flipV="1">
                <a:off x="15660001" y="8929224"/>
                <a:ext cx="360000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 flipV="1">
                <a:off x="19289541" y="8929225"/>
                <a:ext cx="360000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15912863" y="10045328"/>
              <a:ext cx="34639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800" dirty="0" smtClean="0">
                  <a:latin typeface="Arial" charset="0"/>
                </a:rPr>
                <a:t>100 </a:t>
              </a:r>
              <a:r>
                <a:rPr lang="en-GB" sz="4800" dirty="0" err="1" smtClean="0">
                  <a:latin typeface="Arial" charset="0"/>
                </a:rPr>
                <a:t>ms</a:t>
              </a:r>
              <a:endParaRPr lang="en-US" sz="4800" dirty="0">
                <a:latin typeface="Arial" charset="0"/>
              </a:endParaRPr>
            </a:p>
          </p:txBody>
        </p:sp>
      </p:grpSp>
      <p:pic>
        <p:nvPicPr>
          <p:cNvPr id="24" name="Picture 17" descr="Tone_p1_+10dB wavefor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915754" y="14365808"/>
            <a:ext cx="8997237" cy="354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5840000" y="13727698"/>
            <a:ext cx="10969351" cy="6790756"/>
            <a:chOff x="15840000" y="13727698"/>
            <a:chExt cx="10969351" cy="6790756"/>
          </a:xfrm>
        </p:grpSpPr>
        <p:grpSp>
          <p:nvGrpSpPr>
            <p:cNvPr id="25" name="Group 24"/>
            <p:cNvGrpSpPr/>
            <p:nvPr/>
          </p:nvGrpSpPr>
          <p:grpSpPr>
            <a:xfrm>
              <a:off x="23345426" y="19595124"/>
              <a:ext cx="3463925" cy="923330"/>
              <a:chOff x="18092315" y="9680937"/>
              <a:chExt cx="3463925" cy="923330"/>
            </a:xfrm>
          </p:grpSpPr>
          <p:sp>
            <p:nvSpPr>
              <p:cNvPr id="26" name="TextBox 7"/>
              <p:cNvSpPr txBox="1">
                <a:spLocks noChangeArrowheads="1"/>
              </p:cNvSpPr>
              <p:nvPr/>
            </p:nvSpPr>
            <p:spPr bwMode="auto">
              <a:xfrm>
                <a:off x="18092315" y="9680937"/>
                <a:ext cx="346392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5400" dirty="0">
                    <a:latin typeface="Arial" charset="0"/>
                  </a:rPr>
                  <a:t>t</a:t>
                </a:r>
                <a:r>
                  <a:rPr lang="en-GB" sz="5400" dirty="0" smtClean="0">
                    <a:latin typeface="Arial" charset="0"/>
                  </a:rPr>
                  <a:t>ime</a:t>
                </a:r>
                <a:endParaRPr lang="en-US" sz="5400" dirty="0">
                  <a:latin typeface="Arial" charset="0"/>
                </a:endParaRPr>
              </a:p>
            </p:txBody>
          </p:sp>
          <p:cxnSp>
            <p:nvCxnSpPr>
              <p:cNvPr id="27" name="Straight Arrow Connector 70"/>
              <p:cNvCxnSpPr>
                <a:cxnSpLocks noChangeShapeType="1"/>
              </p:cNvCxnSpPr>
              <p:nvPr/>
            </p:nvCxnSpPr>
            <p:spPr bwMode="auto">
              <a:xfrm>
                <a:off x="19977293" y="10185762"/>
                <a:ext cx="1080000" cy="1588"/>
              </a:xfrm>
              <a:prstGeom prst="straightConnector1">
                <a:avLst/>
              </a:prstGeom>
              <a:noFill/>
              <a:ln w="152400" cap="rnd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15840000" y="13727698"/>
              <a:ext cx="1015663" cy="5888705"/>
              <a:chOff x="13771835" y="4798707"/>
              <a:chExt cx="1015663" cy="5888705"/>
            </a:xfrm>
          </p:grpSpPr>
          <p:sp>
            <p:nvSpPr>
              <p:cNvPr id="29" name="TextBox 8"/>
              <p:cNvSpPr txBox="1">
                <a:spLocks noChangeArrowheads="1"/>
              </p:cNvSpPr>
              <p:nvPr/>
            </p:nvSpPr>
            <p:spPr bwMode="auto">
              <a:xfrm rot="-5400000">
                <a:off x="11861110" y="7761024"/>
                <a:ext cx="4837113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5800" dirty="0">
                    <a:latin typeface="Rdg Vesta"/>
                  </a:rPr>
                  <a:t>        </a:t>
                </a:r>
                <a:r>
                  <a:rPr lang="en-GB" sz="5400" dirty="0">
                    <a:latin typeface="Arial" charset="0"/>
                  </a:rPr>
                  <a:t>a</a:t>
                </a:r>
                <a:r>
                  <a:rPr lang="en-GB" sz="5400" dirty="0" smtClean="0">
                    <a:latin typeface="Arial" charset="0"/>
                  </a:rPr>
                  <a:t>mplitude</a:t>
                </a:r>
                <a:endParaRPr lang="en-US" sz="5400" dirty="0">
                  <a:latin typeface="Arial" charset="0"/>
                </a:endParaRPr>
              </a:p>
            </p:txBody>
          </p:sp>
          <p:cxnSp>
            <p:nvCxnSpPr>
              <p:cNvPr id="30" name="Straight Arrow Connector 70"/>
              <p:cNvCxnSpPr>
                <a:cxnSpLocks noChangeShapeType="1"/>
              </p:cNvCxnSpPr>
              <p:nvPr/>
            </p:nvCxnSpPr>
            <p:spPr bwMode="auto">
              <a:xfrm flipV="1">
                <a:off x="14383835" y="4798707"/>
                <a:ext cx="0" cy="915951"/>
              </a:xfrm>
              <a:prstGeom prst="straightConnector1">
                <a:avLst/>
              </a:prstGeom>
              <a:noFill/>
              <a:ln w="152400" cap="rnd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1" name="Group 30"/>
            <p:cNvGrpSpPr/>
            <p:nvPr/>
          </p:nvGrpSpPr>
          <p:grpSpPr>
            <a:xfrm>
              <a:off x="17908165" y="18470263"/>
              <a:ext cx="3629541" cy="1335053"/>
              <a:chOff x="15840000" y="9541272"/>
              <a:chExt cx="3629541" cy="1335053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5840000" y="9541272"/>
                <a:ext cx="3629541" cy="360001"/>
                <a:chOff x="15840000" y="8749225"/>
                <a:chExt cx="3629541" cy="360001"/>
              </a:xfrm>
            </p:grpSpPr>
            <p:cxnSp>
              <p:nvCxnSpPr>
                <p:cNvPr id="34" name="Straight Connector 33"/>
                <p:cNvCxnSpPr/>
                <p:nvPr/>
              </p:nvCxnSpPr>
              <p:spPr bwMode="auto">
                <a:xfrm flipV="1">
                  <a:off x="15844826" y="9109224"/>
                  <a:ext cx="3600000" cy="1"/>
                </a:xfrm>
                <a:prstGeom prst="line">
                  <a:avLst/>
                </a:prstGeom>
                <a:noFill/>
                <a:ln w="635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 rot="5400000" flipV="1">
                  <a:off x="15660001" y="8929224"/>
                  <a:ext cx="360000" cy="1"/>
                </a:xfrm>
                <a:prstGeom prst="line">
                  <a:avLst/>
                </a:prstGeom>
                <a:noFill/>
                <a:ln w="635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 rot="5400000" flipV="1">
                  <a:off x="19289541" y="8929225"/>
                  <a:ext cx="360000" cy="1"/>
                </a:xfrm>
                <a:prstGeom prst="line">
                  <a:avLst/>
                </a:prstGeom>
                <a:noFill/>
                <a:ln w="635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" name="TextBox 7"/>
              <p:cNvSpPr txBox="1">
                <a:spLocks noChangeArrowheads="1"/>
              </p:cNvSpPr>
              <p:nvPr/>
            </p:nvSpPr>
            <p:spPr bwMode="auto">
              <a:xfrm>
                <a:off x="15912863" y="10045328"/>
                <a:ext cx="3463925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4800" dirty="0" smtClean="0">
                    <a:latin typeface="Arial" charset="0"/>
                  </a:rPr>
                  <a:t>100 </a:t>
                </a:r>
                <a:r>
                  <a:rPr lang="en-GB" sz="4800" dirty="0" err="1" smtClean="0">
                    <a:latin typeface="Arial" charset="0"/>
                  </a:rPr>
                  <a:t>ms</a:t>
                </a:r>
                <a:endParaRPr lang="en-US" sz="4800" dirty="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905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86FF8-03EB-40D0-8020-712543BAD23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1899" y="1044328"/>
            <a:ext cx="20507325" cy="26642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5pPr>
            <a:lvl6pPr marL="1476162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6pPr>
            <a:lvl7pPr marL="2952323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7pPr>
            <a:lvl8pPr marL="4428485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8pPr>
            <a:lvl9pPr marL="5904647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GB" sz="7200" dirty="0">
                <a:latin typeface="Arial" charset="0"/>
              </a:rPr>
              <a:t>l</a:t>
            </a:r>
            <a:r>
              <a:rPr lang="en-GB" sz="7200" dirty="0" smtClean="0">
                <a:latin typeface="Arial" charset="0"/>
              </a:rPr>
              <a:t>oudness context effect, (</a:t>
            </a:r>
            <a:r>
              <a:rPr lang="en-GB" sz="7200" dirty="0" err="1" smtClean="0">
                <a:latin typeface="Arial" charset="0"/>
              </a:rPr>
              <a:t>Stecker</a:t>
            </a:r>
            <a:r>
              <a:rPr lang="en-GB" sz="7200" dirty="0" smtClean="0">
                <a:latin typeface="Arial" charset="0"/>
              </a:rPr>
              <a:t> &amp; </a:t>
            </a:r>
            <a:r>
              <a:rPr lang="en-GB" sz="7200" dirty="0" err="1" smtClean="0">
                <a:latin typeface="Arial" charset="0"/>
              </a:rPr>
              <a:t>Hafter</a:t>
            </a:r>
            <a:r>
              <a:rPr lang="en-GB" sz="7200" dirty="0" smtClean="0">
                <a:latin typeface="Arial" charset="0"/>
              </a:rPr>
              <a:t>, 2000)</a:t>
            </a:r>
            <a:endParaRPr lang="en-GB" sz="7200" dirty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6638" y="3014031"/>
            <a:ext cx="26263600" cy="16343370"/>
          </a:xfrm>
          <a:prstGeom prst="rect">
            <a:avLst/>
          </a:prstGeom>
        </p:spPr>
        <p:txBody>
          <a:bodyPr/>
          <a:lstStyle>
            <a:lvl1pPr marL="1106488" indent="-11064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77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398713" indent="-92233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2pPr>
            <a:lvl3pPr marL="368935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6500">
                <a:solidFill>
                  <a:schemeClr val="tx1"/>
                </a:solidFill>
                <a:latin typeface="Arial" pitchFamily="34" charset="0"/>
              </a:defRPr>
            </a:lvl3pPr>
            <a:lvl4pPr marL="5165725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4pPr>
            <a:lvl5pPr marL="664210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6500">
                <a:solidFill>
                  <a:schemeClr val="tx1"/>
                </a:solidFill>
                <a:latin typeface="Arial" pitchFamily="34" charset="0"/>
              </a:defRPr>
            </a:lvl5pPr>
            <a:lvl6pPr marL="8118889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6pPr>
            <a:lvl7pPr marL="9595051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7pPr>
            <a:lvl8pPr marL="11071212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8pPr>
            <a:lvl9pPr marL="12547374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6600" dirty="0" smtClean="0">
                <a:latin typeface="Arial" charset="0"/>
              </a:rPr>
              <a:t>test tone’s loudness compared w</a:t>
            </a:r>
            <a:r>
              <a:rPr lang="en-GB" sz="6600" dirty="0">
                <a:latin typeface="Arial" charset="0"/>
              </a:rPr>
              <a:t>/ </a:t>
            </a:r>
            <a:r>
              <a:rPr lang="en-GB" sz="6600" dirty="0" smtClean="0">
                <a:latin typeface="Arial" charset="0"/>
              </a:rPr>
              <a:t>a preceding </a:t>
            </a:r>
            <a:r>
              <a:rPr lang="en-GB" sz="6600" dirty="0">
                <a:latin typeface="Arial" charset="0"/>
              </a:rPr>
              <a:t>‘standard’ </a:t>
            </a:r>
            <a:r>
              <a:rPr lang="en-GB" sz="6600" dirty="0" smtClean="0">
                <a:latin typeface="Arial" charset="0"/>
              </a:rPr>
              <a:t>tone</a:t>
            </a:r>
          </a:p>
          <a:p>
            <a:pPr eaLnBrk="1" hangingPunct="1"/>
            <a:endParaRPr lang="en-GB" sz="2800" dirty="0" smtClean="0">
              <a:latin typeface="Arial" charset="0"/>
            </a:endParaRPr>
          </a:p>
          <a:p>
            <a:pPr eaLnBrk="1" hangingPunct="1"/>
            <a:r>
              <a:rPr lang="en-GB" sz="6600" dirty="0">
                <a:latin typeface="Arial" charset="0"/>
              </a:rPr>
              <a:t>s</a:t>
            </a:r>
            <a:r>
              <a:rPr lang="en-GB" sz="6600" dirty="0" smtClean="0">
                <a:latin typeface="Arial" charset="0"/>
              </a:rPr>
              <a:t>tandard tones were either ramped </a:t>
            </a:r>
            <a:r>
              <a:rPr lang="en-GB" sz="6600" dirty="0">
                <a:latin typeface="Arial" charset="0"/>
              </a:rPr>
              <a:t>or </a:t>
            </a:r>
            <a:r>
              <a:rPr lang="en-GB" sz="6600" dirty="0" smtClean="0">
                <a:latin typeface="Arial" charset="0"/>
              </a:rPr>
              <a:t>damped, giving 4 pairings: </a:t>
            </a:r>
          </a:p>
          <a:p>
            <a:pPr marL="0" indent="0" eaLnBrk="1" hangingPunct="1">
              <a:buNone/>
            </a:pPr>
            <a:endParaRPr lang="en-GB" sz="66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>
              <a:latin typeface="Arial" charset="0"/>
            </a:endParaRPr>
          </a:p>
          <a:p>
            <a:pPr eaLnBrk="1" hangingPunct="1"/>
            <a:endParaRPr lang="en-GB" sz="7200" dirty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583878" y="18895736"/>
            <a:ext cx="3463925" cy="923330"/>
            <a:chOff x="18092315" y="9680937"/>
            <a:chExt cx="3463925" cy="923330"/>
          </a:xfrm>
        </p:grpSpPr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8092315" y="9680937"/>
              <a:ext cx="346392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5400" dirty="0">
                  <a:latin typeface="Arial" charset="0"/>
                </a:rPr>
                <a:t>t</a:t>
              </a:r>
              <a:r>
                <a:rPr lang="en-GB" sz="5400" dirty="0" smtClean="0">
                  <a:latin typeface="Arial" charset="0"/>
                </a:rPr>
                <a:t>ime</a:t>
              </a:r>
              <a:endParaRPr lang="en-US" sz="5400" dirty="0">
                <a:latin typeface="Arial" charset="0"/>
              </a:endParaRPr>
            </a:p>
          </p:txBody>
        </p:sp>
        <p:cxnSp>
          <p:nvCxnSpPr>
            <p:cNvPr id="27" name="Straight Arrow Connector 70"/>
            <p:cNvCxnSpPr>
              <a:cxnSpLocks noChangeShapeType="1"/>
            </p:cNvCxnSpPr>
            <p:nvPr/>
          </p:nvCxnSpPr>
          <p:spPr bwMode="auto">
            <a:xfrm>
              <a:off x="19977293" y="10185762"/>
              <a:ext cx="1080000" cy="1588"/>
            </a:xfrm>
            <a:prstGeom prst="straightConnector1">
              <a:avLst/>
            </a:prstGeom>
            <a:noFill/>
            <a:ln w="1524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8" name="Group 47"/>
          <p:cNvGrpSpPr/>
          <p:nvPr/>
        </p:nvGrpSpPr>
        <p:grpSpPr>
          <a:xfrm>
            <a:off x="778805" y="10084017"/>
            <a:ext cx="1015663" cy="5888705"/>
            <a:chOff x="13771835" y="4798707"/>
            <a:chExt cx="1015663" cy="5888705"/>
          </a:xfrm>
        </p:grpSpPr>
        <p:sp>
          <p:nvSpPr>
            <p:cNvPr id="55" name="TextBox 8"/>
            <p:cNvSpPr txBox="1">
              <a:spLocks noChangeArrowheads="1"/>
            </p:cNvSpPr>
            <p:nvPr/>
          </p:nvSpPr>
          <p:spPr bwMode="auto">
            <a:xfrm rot="-5400000">
              <a:off x="11861110" y="7761024"/>
              <a:ext cx="483711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5800" dirty="0">
                  <a:latin typeface="Rdg Vesta"/>
                </a:rPr>
                <a:t>        </a:t>
              </a:r>
              <a:r>
                <a:rPr lang="en-GB" sz="5400" dirty="0">
                  <a:latin typeface="Arial" charset="0"/>
                </a:rPr>
                <a:t>a</a:t>
              </a:r>
              <a:r>
                <a:rPr lang="en-GB" sz="5400" dirty="0" smtClean="0">
                  <a:latin typeface="Arial" charset="0"/>
                </a:rPr>
                <a:t>mplitude</a:t>
              </a:r>
              <a:endParaRPr lang="en-US" sz="5400" dirty="0">
                <a:latin typeface="Arial" charset="0"/>
              </a:endParaRPr>
            </a:p>
          </p:txBody>
        </p:sp>
        <p:cxnSp>
          <p:nvCxnSpPr>
            <p:cNvPr id="56" name="Straight Arrow Connector 70"/>
            <p:cNvCxnSpPr>
              <a:cxnSpLocks noChangeShapeType="1"/>
            </p:cNvCxnSpPr>
            <p:nvPr/>
          </p:nvCxnSpPr>
          <p:spPr bwMode="auto">
            <a:xfrm flipV="1">
              <a:off x="14361030" y="4798707"/>
              <a:ext cx="0" cy="915951"/>
            </a:xfrm>
            <a:prstGeom prst="straightConnector1">
              <a:avLst/>
            </a:prstGeom>
            <a:noFill/>
            <a:ln w="1524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3453996" y="17974761"/>
            <a:ext cx="3463925" cy="1382640"/>
            <a:chOff x="3453996" y="17974761"/>
            <a:chExt cx="3463925" cy="1382640"/>
          </a:xfrm>
        </p:grpSpPr>
        <p:sp>
          <p:nvSpPr>
            <p:cNvPr id="51" name="TextBox 7"/>
            <p:cNvSpPr txBox="1">
              <a:spLocks noChangeArrowheads="1"/>
            </p:cNvSpPr>
            <p:nvPr/>
          </p:nvSpPr>
          <p:spPr bwMode="auto">
            <a:xfrm>
              <a:off x="3453996" y="18526404"/>
              <a:ext cx="34639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800" dirty="0" smtClean="0">
                  <a:latin typeface="Arial" charset="0"/>
                </a:rPr>
                <a:t>100 </a:t>
              </a:r>
              <a:r>
                <a:rPr lang="en-GB" sz="4800" dirty="0" err="1" smtClean="0">
                  <a:latin typeface="Arial" charset="0"/>
                </a:rPr>
                <a:t>ms</a:t>
              </a:r>
              <a:endParaRPr lang="en-US" sz="4800" dirty="0"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008857" y="17974761"/>
              <a:ext cx="2367175" cy="360001"/>
              <a:chOff x="3524144" y="13493134"/>
              <a:chExt cx="3629541" cy="360001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528970" y="13853133"/>
                <a:ext cx="3600000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3524144" y="13493134"/>
                <a:ext cx="3629541" cy="360001"/>
                <a:chOff x="3524144" y="13493134"/>
                <a:chExt cx="3629541" cy="360001"/>
              </a:xfrm>
            </p:grpSpPr>
            <p:cxnSp>
              <p:nvCxnSpPr>
                <p:cNvPr id="44" name="Straight Connector 43"/>
                <p:cNvCxnSpPr/>
                <p:nvPr/>
              </p:nvCxnSpPr>
              <p:spPr bwMode="auto">
                <a:xfrm rot="5400000" flipV="1">
                  <a:off x="3344145" y="13673133"/>
                  <a:ext cx="360000" cy="1"/>
                </a:xfrm>
                <a:prstGeom prst="line">
                  <a:avLst/>
                </a:prstGeom>
                <a:noFill/>
                <a:ln w="635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 rot="5400000" flipV="1">
                  <a:off x="6973685" y="13673134"/>
                  <a:ext cx="360000" cy="1"/>
                </a:xfrm>
                <a:prstGeom prst="line">
                  <a:avLst/>
                </a:prstGeom>
                <a:noFill/>
                <a:ln w="635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pic>
        <p:nvPicPr>
          <p:cNvPr id="47" name="Picture 17" descr="Tone_p1_+10dB wavefor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8376604"/>
            <a:ext cx="5867968" cy="19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7"/>
          <p:cNvSpPr txBox="1">
            <a:spLocks noChangeArrowheads="1"/>
          </p:cNvSpPr>
          <p:nvPr/>
        </p:nvSpPr>
        <p:spPr bwMode="auto">
          <a:xfrm flipH="1">
            <a:off x="2928956" y="8113273"/>
            <a:ext cx="68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Arial" charset="0"/>
              </a:rPr>
              <a:t>ramped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37207" y="8376338"/>
            <a:ext cx="6249390" cy="1958104"/>
            <a:chOff x="16537207" y="8376338"/>
            <a:chExt cx="6249390" cy="1958104"/>
          </a:xfrm>
        </p:grpSpPr>
        <p:pic>
          <p:nvPicPr>
            <p:cNvPr id="24" name="Picture 17" descr="Tone_p1_+10dB waveform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8629" y="8376338"/>
              <a:ext cx="5867968" cy="1958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7"/>
            <p:cNvSpPr txBox="1">
              <a:spLocks noChangeArrowheads="1"/>
            </p:cNvSpPr>
            <p:nvPr/>
          </p:nvSpPr>
          <p:spPr bwMode="auto">
            <a:xfrm>
              <a:off x="16537207" y="8424000"/>
              <a:ext cx="3816424" cy="830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Arial" charset="0"/>
                </a:rPr>
                <a:t>r</a:t>
              </a:r>
              <a:r>
                <a:rPr lang="en-GB" sz="4800" dirty="0" smtClean="0">
                  <a:latin typeface="Arial" charset="0"/>
                </a:rPr>
                <a:t>amped</a:t>
              </a:r>
              <a:endParaRPr lang="en-US" sz="4800" dirty="0">
                <a:latin typeface="Arial" charset="0"/>
              </a:endParaRPr>
            </a:p>
          </p:txBody>
        </p:sp>
      </p:grp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5398607" y="6840000"/>
            <a:ext cx="29907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Arial" charset="0"/>
              </a:rPr>
              <a:t>standard</a:t>
            </a:r>
            <a:endParaRPr lang="en-US" sz="5400" dirty="0">
              <a:latin typeface="Arial" charset="0"/>
            </a:endParaRP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18523872" y="6840000"/>
            <a:ext cx="26574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Arial" charset="0"/>
              </a:rPr>
              <a:t>test</a:t>
            </a:r>
            <a:endParaRPr lang="en-US" sz="5400" dirty="0">
              <a:latin typeface="Arial" charset="0"/>
            </a:endParaRPr>
          </a:p>
        </p:txBody>
      </p:sp>
      <p:pic>
        <p:nvPicPr>
          <p:cNvPr id="63" name="Picture 17" descr="Tone_p1_+10dB wavefor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10536606"/>
            <a:ext cx="5867968" cy="19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6918629" y="10536340"/>
            <a:ext cx="6373795" cy="1958104"/>
            <a:chOff x="16918629" y="10536340"/>
            <a:chExt cx="6373795" cy="1958104"/>
          </a:xfrm>
        </p:grpSpPr>
        <p:pic>
          <p:nvPicPr>
            <p:cNvPr id="49" name="Picture 17" descr="Tone_p1_+10dB waveform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16918629" y="10536340"/>
              <a:ext cx="5867968" cy="1958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7"/>
            <p:cNvSpPr txBox="1">
              <a:spLocks noChangeArrowheads="1"/>
            </p:cNvSpPr>
            <p:nvPr/>
          </p:nvSpPr>
          <p:spPr bwMode="auto">
            <a:xfrm>
              <a:off x="19476000" y="11556000"/>
              <a:ext cx="3816424" cy="83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smtClean="0">
                  <a:latin typeface="Arial" charset="0"/>
                </a:rPr>
                <a:t>damped</a:t>
              </a:r>
              <a:endParaRPr lang="en-US" sz="4800" dirty="0">
                <a:latin typeface="Arial" charset="0"/>
              </a:endParaRPr>
            </a:p>
          </p:txBody>
        </p:sp>
      </p:grpSp>
      <p:pic>
        <p:nvPicPr>
          <p:cNvPr id="69" name="Picture 17" descr="Tone_p1_+10dB wavefor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60000" y="13416607"/>
            <a:ext cx="5867968" cy="19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6615660" y="13416341"/>
            <a:ext cx="6170937" cy="1958104"/>
            <a:chOff x="16615660" y="13416341"/>
            <a:chExt cx="6170937" cy="1958104"/>
          </a:xfrm>
        </p:grpSpPr>
        <p:pic>
          <p:nvPicPr>
            <p:cNvPr id="68" name="Picture 17" descr="Tone_p1_+10dB waveform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8629" y="13416341"/>
              <a:ext cx="5867968" cy="1958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Box 7"/>
            <p:cNvSpPr txBox="1">
              <a:spLocks noChangeArrowheads="1"/>
            </p:cNvSpPr>
            <p:nvPr/>
          </p:nvSpPr>
          <p:spPr bwMode="auto">
            <a:xfrm>
              <a:off x="16615660" y="13500000"/>
              <a:ext cx="3816424" cy="83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Arial" charset="0"/>
                </a:rPr>
                <a:t>r</a:t>
              </a:r>
              <a:r>
                <a:rPr lang="en-GB" sz="4800" dirty="0" smtClean="0">
                  <a:latin typeface="Arial" charset="0"/>
                </a:rPr>
                <a:t>amped</a:t>
              </a:r>
              <a:endParaRPr lang="en-US" sz="4800" dirty="0">
                <a:latin typeface="Arial" charset="0"/>
              </a:endParaRPr>
            </a:p>
          </p:txBody>
        </p:sp>
      </p:grpSp>
      <p:pic>
        <p:nvPicPr>
          <p:cNvPr id="75" name="Picture 17" descr="Tone_p1_+10dB wavefor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60000" y="15576606"/>
            <a:ext cx="5867968" cy="19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6918629" y="15576340"/>
            <a:ext cx="6373795" cy="1958104"/>
            <a:chOff x="16918629" y="15576340"/>
            <a:chExt cx="6373795" cy="1958104"/>
          </a:xfrm>
        </p:grpSpPr>
        <p:pic>
          <p:nvPicPr>
            <p:cNvPr id="74" name="Picture 17" descr="Tone_p1_+10dB waveform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16918629" y="15576340"/>
              <a:ext cx="5867968" cy="1958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"/>
            <p:cNvSpPr txBox="1">
              <a:spLocks noChangeArrowheads="1"/>
            </p:cNvSpPr>
            <p:nvPr/>
          </p:nvSpPr>
          <p:spPr bwMode="auto">
            <a:xfrm>
              <a:off x="19476000" y="16632000"/>
              <a:ext cx="3816424" cy="83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smtClean="0">
                  <a:latin typeface="Arial" charset="0"/>
                </a:rPr>
                <a:t>damped</a:t>
              </a:r>
              <a:endParaRPr lang="en-US" sz="4800" dirty="0">
                <a:latin typeface="Arial" charset="0"/>
              </a:endParaRPr>
            </a:p>
          </p:txBody>
        </p:sp>
      </p:grpSp>
      <p:sp>
        <p:nvSpPr>
          <p:cNvPr id="76" name="TextBox 7"/>
          <p:cNvSpPr txBox="1">
            <a:spLocks noChangeArrowheads="1"/>
          </p:cNvSpPr>
          <p:nvPr/>
        </p:nvSpPr>
        <p:spPr bwMode="auto">
          <a:xfrm flipH="1">
            <a:off x="2941670" y="13368414"/>
            <a:ext cx="68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Arial" charset="0"/>
              </a:rPr>
              <a:t>d</a:t>
            </a:r>
            <a:r>
              <a:rPr lang="en-GB" sz="4800" dirty="0" smtClean="0">
                <a:latin typeface="Arial" charset="0"/>
              </a:rPr>
              <a:t>amped</a:t>
            </a:r>
            <a:endParaRPr lang="en-US" sz="4800" dirty="0">
              <a:latin typeface="Arial" charset="0"/>
            </a:endParaRPr>
          </a:p>
        </p:txBody>
      </p:sp>
      <p:sp>
        <p:nvSpPr>
          <p:cNvPr id="77" name="TextBox 7"/>
          <p:cNvSpPr txBox="1">
            <a:spLocks noChangeArrowheads="1"/>
          </p:cNvSpPr>
          <p:nvPr/>
        </p:nvSpPr>
        <p:spPr bwMode="auto">
          <a:xfrm>
            <a:off x="24573035" y="8738766"/>
            <a:ext cx="47525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600" dirty="0">
                <a:latin typeface="Arial" charset="0"/>
              </a:rPr>
              <a:t>s</a:t>
            </a:r>
            <a:r>
              <a:rPr lang="en-GB" sz="6600" dirty="0" smtClean="0">
                <a:latin typeface="Arial" charset="0"/>
              </a:rPr>
              <a:t>mall</a:t>
            </a:r>
          </a:p>
          <a:p>
            <a:r>
              <a:rPr lang="en-GB" sz="6600" dirty="0" smtClean="0">
                <a:latin typeface="Arial" charset="0"/>
              </a:rPr>
              <a:t>loudness</a:t>
            </a:r>
          </a:p>
          <a:p>
            <a:r>
              <a:rPr lang="en-GB" sz="6600" dirty="0" smtClean="0">
                <a:latin typeface="Arial" charset="0"/>
              </a:rPr>
              <a:t>difference</a:t>
            </a:r>
            <a:endParaRPr lang="en-US" sz="6600" dirty="0">
              <a:latin typeface="Arial" charset="0"/>
            </a:endParaRPr>
          </a:p>
        </p:txBody>
      </p:sp>
      <p:cxnSp>
        <p:nvCxnSpPr>
          <p:cNvPr id="78" name="Straight Arrow Connector 70"/>
          <p:cNvCxnSpPr>
            <a:cxnSpLocks noChangeShapeType="1"/>
          </p:cNvCxnSpPr>
          <p:nvPr/>
        </p:nvCxnSpPr>
        <p:spPr bwMode="auto">
          <a:xfrm>
            <a:off x="23796000" y="13368414"/>
            <a:ext cx="0" cy="4606346"/>
          </a:xfrm>
          <a:prstGeom prst="straightConnector1">
            <a:avLst/>
          </a:prstGeom>
          <a:noFill/>
          <a:ln w="152400" cap="rnd" algn="ctr">
            <a:solidFill>
              <a:srgbClr val="FF0000"/>
            </a:solidFill>
            <a:round/>
            <a:headEnd type="triangle"/>
            <a:tailEnd type="triangle" w="med" len="med"/>
          </a:ln>
        </p:spPr>
      </p:cxnSp>
      <p:sp>
        <p:nvSpPr>
          <p:cNvPr id="79" name="TextBox 7"/>
          <p:cNvSpPr txBox="1">
            <a:spLocks noChangeArrowheads="1"/>
          </p:cNvSpPr>
          <p:nvPr/>
        </p:nvSpPr>
        <p:spPr bwMode="auto">
          <a:xfrm>
            <a:off x="24768000" y="13805051"/>
            <a:ext cx="47525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GB" sz="6600" dirty="0" smtClean="0">
                <a:solidFill>
                  <a:srgbClr val="FF0000"/>
                </a:solidFill>
                <a:latin typeface="Arial" charset="0"/>
              </a:rPr>
              <a:t>igger</a:t>
            </a:r>
          </a:p>
          <a:p>
            <a:r>
              <a:rPr lang="en-GB" sz="6600" dirty="0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GB" sz="6600" dirty="0" smtClean="0">
                <a:solidFill>
                  <a:srgbClr val="FF0000"/>
                </a:solidFill>
                <a:latin typeface="Arial" charset="0"/>
              </a:rPr>
              <a:t>oudness</a:t>
            </a:r>
          </a:p>
          <a:p>
            <a:r>
              <a:rPr lang="en-GB" sz="6600" dirty="0" smtClean="0">
                <a:solidFill>
                  <a:srgbClr val="FF0000"/>
                </a:solidFill>
                <a:latin typeface="Arial" charset="0"/>
              </a:rPr>
              <a:t>difference</a:t>
            </a:r>
            <a:endParaRPr lang="en-US" sz="66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81" name="Straight Arrow Connector 70"/>
          <p:cNvCxnSpPr>
            <a:cxnSpLocks noChangeShapeType="1"/>
          </p:cNvCxnSpPr>
          <p:nvPr/>
        </p:nvCxnSpPr>
        <p:spPr bwMode="auto">
          <a:xfrm>
            <a:off x="23796000" y="9485453"/>
            <a:ext cx="0" cy="1514515"/>
          </a:xfrm>
          <a:prstGeom prst="straightConnector1">
            <a:avLst/>
          </a:prstGeom>
          <a:noFill/>
          <a:ln w="152400" cap="rnd" algn="ctr">
            <a:solidFill>
              <a:schemeClr val="tx1"/>
            </a:solidFill>
            <a:round/>
            <a:headEnd type="triangle"/>
            <a:tailEnd type="triangle" w="med" len="med"/>
          </a:ln>
        </p:spPr>
      </p:cxnSp>
      <p:sp>
        <p:nvSpPr>
          <p:cNvPr id="82" name="TextBox 7"/>
          <p:cNvSpPr txBox="1">
            <a:spLocks noChangeArrowheads="1"/>
          </p:cNvSpPr>
          <p:nvPr/>
        </p:nvSpPr>
        <p:spPr bwMode="auto">
          <a:xfrm>
            <a:off x="10132953" y="12494710"/>
            <a:ext cx="636577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srgbClr val="00B050"/>
                </a:solidFill>
                <a:latin typeface="Arial" charset="0"/>
              </a:rPr>
              <a:t>like “tails” from room-reflections; don’t contribute to “source’s” loudness</a:t>
            </a:r>
          </a:p>
        </p:txBody>
      </p:sp>
      <p:cxnSp>
        <p:nvCxnSpPr>
          <p:cNvPr id="83" name="Straight Arrow Connector 70"/>
          <p:cNvCxnSpPr>
            <a:cxnSpLocks noChangeShapeType="1"/>
          </p:cNvCxnSpPr>
          <p:nvPr/>
        </p:nvCxnSpPr>
        <p:spPr bwMode="auto">
          <a:xfrm flipV="1">
            <a:off x="7604240" y="13368415"/>
            <a:ext cx="2223728" cy="487530"/>
          </a:xfrm>
          <a:prstGeom prst="straightConnector1">
            <a:avLst/>
          </a:prstGeom>
          <a:noFill/>
          <a:ln w="152400" cap="rnd" algn="ctr">
            <a:solidFill>
              <a:srgbClr val="00B050"/>
            </a:solidFill>
            <a:round/>
            <a:headEnd type="triangle"/>
            <a:tailEnd type="none" w="med" len="med"/>
          </a:ln>
        </p:spPr>
      </p:cxnSp>
      <p:cxnSp>
        <p:nvCxnSpPr>
          <p:cNvPr id="84" name="Straight Arrow Connector 70"/>
          <p:cNvCxnSpPr>
            <a:cxnSpLocks noChangeShapeType="1"/>
          </p:cNvCxnSpPr>
          <p:nvPr/>
        </p:nvCxnSpPr>
        <p:spPr bwMode="auto">
          <a:xfrm flipH="1" flipV="1">
            <a:off x="16498726" y="14395659"/>
            <a:ext cx="3300046" cy="1548537"/>
          </a:xfrm>
          <a:prstGeom prst="straightConnector1">
            <a:avLst/>
          </a:prstGeom>
          <a:noFill/>
          <a:ln w="152400" cap="rnd" algn="ctr">
            <a:solidFill>
              <a:srgbClr val="00B050"/>
            </a:solidFill>
            <a:round/>
            <a:headEnd type="triangle"/>
            <a:tailEnd type="none" w="med" len="med"/>
          </a:ln>
        </p:spPr>
      </p:cxnSp>
      <p:cxnSp>
        <p:nvCxnSpPr>
          <p:cNvPr id="85" name="Straight Arrow Connector 70"/>
          <p:cNvCxnSpPr>
            <a:cxnSpLocks noChangeShapeType="1"/>
          </p:cNvCxnSpPr>
          <p:nvPr/>
        </p:nvCxnSpPr>
        <p:spPr bwMode="auto">
          <a:xfrm flipV="1">
            <a:off x="7604240" y="15374445"/>
            <a:ext cx="2223728" cy="763943"/>
          </a:xfrm>
          <a:prstGeom prst="straightConnector1">
            <a:avLst/>
          </a:prstGeom>
          <a:noFill/>
          <a:ln w="152400" cap="rnd" algn="ctr">
            <a:solidFill>
              <a:srgbClr val="00B050"/>
            </a:solidFill>
            <a:round/>
            <a:headEnd type="triangle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85999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40" grpId="0"/>
      <p:bldP spid="36" grpId="0"/>
      <p:bldP spid="37" grpId="0"/>
      <p:bldP spid="76" grpId="0"/>
      <p:bldP spid="77" grpId="0" build="p"/>
      <p:bldP spid="79" grpId="0" build="p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86FF8-03EB-40D0-8020-712543BAD23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1899" y="1044328"/>
            <a:ext cx="20507325" cy="26642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5pPr>
            <a:lvl6pPr marL="1476162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6pPr>
            <a:lvl7pPr marL="2952323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7pPr>
            <a:lvl8pPr marL="4428485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8pPr>
            <a:lvl9pPr marL="5904647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GB" sz="7200" dirty="0">
                <a:latin typeface="Arial" charset="0"/>
              </a:rPr>
              <a:t>t</a:t>
            </a:r>
            <a:r>
              <a:rPr lang="en-GB" sz="7200" dirty="0" smtClean="0">
                <a:latin typeface="Arial" charset="0"/>
              </a:rPr>
              <a:t>wo questions about loudness context effects</a:t>
            </a:r>
            <a:endParaRPr lang="en-GB" sz="7200" dirty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6637" y="5004768"/>
            <a:ext cx="27174829" cy="10559384"/>
          </a:xfrm>
          <a:prstGeom prst="rect">
            <a:avLst/>
          </a:prstGeom>
        </p:spPr>
        <p:txBody>
          <a:bodyPr/>
          <a:lstStyle>
            <a:lvl1pPr marL="1106488" indent="-11064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77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398713" indent="-92233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2pPr>
            <a:lvl3pPr marL="368935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6500">
                <a:solidFill>
                  <a:schemeClr val="tx1"/>
                </a:solidFill>
                <a:latin typeface="Arial" pitchFamily="34" charset="0"/>
              </a:defRPr>
            </a:lvl3pPr>
            <a:lvl4pPr marL="5165725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4pPr>
            <a:lvl5pPr marL="664210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6500">
                <a:solidFill>
                  <a:schemeClr val="tx1"/>
                </a:solidFill>
                <a:latin typeface="Arial" pitchFamily="34" charset="0"/>
              </a:defRPr>
            </a:lvl5pPr>
            <a:lvl6pPr marL="8118889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6pPr>
            <a:lvl7pPr marL="9595051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7pPr>
            <a:lvl8pPr marL="11071212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8pPr>
            <a:lvl9pPr marL="12547374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6600" dirty="0">
                <a:latin typeface="Arial" charset="0"/>
              </a:rPr>
              <a:t>r</a:t>
            </a:r>
            <a:r>
              <a:rPr lang="en-GB" sz="6600" dirty="0" smtClean="0">
                <a:latin typeface="Arial" charset="0"/>
              </a:rPr>
              <a:t>eflection patterns in real rooms typically give longer ‘tails’</a:t>
            </a:r>
          </a:p>
          <a:p>
            <a:pPr marL="0" indent="0" eaLnBrk="1" hangingPunct="1">
              <a:buNone/>
            </a:pPr>
            <a:r>
              <a:rPr lang="en-GB" sz="6600" dirty="0" smtClean="0">
                <a:latin typeface="Arial" charset="0"/>
              </a:rPr>
              <a:t>     - are these effects </a:t>
            </a:r>
            <a:r>
              <a:rPr lang="en-GB" sz="6600" dirty="0">
                <a:latin typeface="Arial" charset="0"/>
              </a:rPr>
              <a:t>still </a:t>
            </a:r>
            <a:r>
              <a:rPr lang="en-GB" sz="6600" dirty="0" smtClean="0">
                <a:latin typeface="Arial" charset="0"/>
              </a:rPr>
              <a:t>apparent for sounds with such tails? </a:t>
            </a: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/>
            <a:r>
              <a:rPr lang="en-GB" sz="6600" dirty="0" smtClean="0">
                <a:latin typeface="Arial" charset="0"/>
              </a:rPr>
              <a:t>‘cross-band’ conditions:</a:t>
            </a:r>
          </a:p>
          <a:p>
            <a:pPr marL="0" indent="0" eaLnBrk="1" hangingPunct="1">
              <a:buNone/>
            </a:pPr>
            <a:r>
              <a:rPr lang="en-GB" sz="6600" dirty="0">
                <a:latin typeface="Arial" charset="0"/>
              </a:rPr>
              <a:t> </a:t>
            </a:r>
            <a:r>
              <a:rPr lang="en-GB" sz="6600" dirty="0" smtClean="0">
                <a:latin typeface="Arial" charset="0"/>
              </a:rPr>
              <a:t>     - if listeners compare standards and tests with </a:t>
            </a:r>
            <a:r>
              <a:rPr lang="en-GB" sz="6600" i="1" dirty="0" smtClean="0">
                <a:latin typeface="Arial" charset="0"/>
              </a:rPr>
              <a:t>different</a:t>
            </a:r>
            <a:r>
              <a:rPr lang="en-GB" sz="6600" dirty="0" smtClean="0">
                <a:latin typeface="Arial" charset="0"/>
              </a:rPr>
              <a:t> frequencies, </a:t>
            </a:r>
            <a:endParaRPr lang="en-GB" sz="66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GB" sz="6600" dirty="0" smtClean="0">
                <a:latin typeface="Arial" charset="0"/>
              </a:rPr>
              <a:t>        are there still loudness context effects?</a:t>
            </a:r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35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86FF8-03EB-40D0-8020-712543BAD23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1316" y="3386908"/>
            <a:ext cx="27822108" cy="16091532"/>
          </a:xfrm>
          <a:prstGeom prst="rect">
            <a:avLst/>
          </a:prstGeom>
        </p:spPr>
        <p:txBody>
          <a:bodyPr lIns="61603" tIns="30802" rIns="61603" bIns="30802"/>
          <a:lstStyle/>
          <a:p>
            <a:pPr marL="403201" indent="-403201"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  <a:buFontTx/>
              <a:buChar char="•"/>
            </a:pPr>
            <a:r>
              <a:rPr lang="en-US" sz="6500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6500" dirty="0" smtClean="0">
                <a:latin typeface="Arial" pitchFamily="34" charset="0"/>
                <a:cs typeface="Arial" pitchFamily="34" charset="0"/>
              </a:rPr>
              <a:t>recordings:</a:t>
            </a:r>
          </a:p>
          <a:p>
            <a:pPr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</a:pPr>
            <a:r>
              <a:rPr lang="en-US" sz="6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500" kern="0" dirty="0" smtClean="0">
                <a:latin typeface="Arial" pitchFamily="34" charset="0"/>
                <a:cs typeface="Arial" pitchFamily="34" charset="0"/>
              </a:rPr>
              <a:t>   - in a room, volume = 130.8 </a:t>
            </a:r>
            <a:r>
              <a:rPr lang="en-GB" sz="65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65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en-GB" sz="6500" dirty="0" smtClean="0">
              <a:latin typeface="Arial" pitchFamily="34" charset="0"/>
              <a:cs typeface="Arial" pitchFamily="34" charset="0"/>
            </a:endParaRPr>
          </a:p>
          <a:p>
            <a:pPr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</a:pPr>
            <a:r>
              <a:rPr lang="en-GB" sz="65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65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6500" kern="0" dirty="0" smtClean="0">
                <a:latin typeface="Arial" pitchFamily="34" charset="0"/>
                <a:cs typeface="Arial" pitchFamily="34" charset="0"/>
              </a:rPr>
              <a:t>dummy-head transducers</a:t>
            </a:r>
          </a:p>
          <a:p>
            <a:pPr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</a:pPr>
            <a:r>
              <a:rPr lang="en-US" sz="6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500" kern="0" dirty="0" smtClean="0">
                <a:latin typeface="Arial" pitchFamily="34" charset="0"/>
                <a:cs typeface="Arial" pitchFamily="34" charset="0"/>
              </a:rPr>
              <a:t>   - facing </a:t>
            </a:r>
            <a:r>
              <a:rPr lang="en-US" sz="6500" kern="0" dirty="0">
                <a:latin typeface="Arial" pitchFamily="34" charset="0"/>
                <a:cs typeface="Arial" pitchFamily="34" charset="0"/>
              </a:rPr>
              <a:t>each </a:t>
            </a:r>
            <a:r>
              <a:rPr lang="en-US" sz="6500" kern="0" dirty="0" smtClean="0">
                <a:latin typeface="Arial" pitchFamily="34" charset="0"/>
                <a:cs typeface="Arial" pitchFamily="34" charset="0"/>
              </a:rPr>
              <a:t>other</a:t>
            </a:r>
          </a:p>
          <a:p>
            <a:pPr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</a:pPr>
            <a:r>
              <a:rPr lang="en-US" sz="6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500" kern="0" dirty="0" smtClean="0">
                <a:latin typeface="Arial" pitchFamily="34" charset="0"/>
                <a:cs typeface="Arial" pitchFamily="34" charset="0"/>
              </a:rPr>
              <a:t>   - 2.5 m apart</a:t>
            </a:r>
          </a:p>
          <a:p>
            <a:pPr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</a:pPr>
            <a:endParaRPr lang="en-US" sz="2800" kern="0" dirty="0">
              <a:latin typeface="Arial" pitchFamily="34" charset="0"/>
              <a:cs typeface="Arial" pitchFamily="34" charset="0"/>
            </a:endParaRPr>
          </a:p>
          <a:p>
            <a:pPr marL="403201" indent="-403201" defTabSz="2612786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GB" sz="6500" kern="0" dirty="0">
                <a:latin typeface="Arial" pitchFamily="34" charset="0"/>
                <a:cs typeface="Arial" pitchFamily="34" charset="0"/>
              </a:rPr>
              <a:t>  room’s impulse response </a:t>
            </a:r>
            <a:r>
              <a:rPr lang="en-GB" sz="6500" kern="0" dirty="0" smtClean="0">
                <a:latin typeface="Arial" pitchFamily="34" charset="0"/>
                <a:cs typeface="Arial" pitchFamily="34" charset="0"/>
              </a:rPr>
              <a:t>(RIR):</a:t>
            </a:r>
          </a:p>
          <a:p>
            <a:pPr defTabSz="2612786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GB" sz="6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6500" kern="0" dirty="0" smtClean="0">
                <a:latin typeface="Arial" pitchFamily="34" charset="0"/>
                <a:cs typeface="Arial" pitchFamily="34" charset="0"/>
              </a:rPr>
              <a:t>   - obtained with the sine-sweep method (Farina, 2000):</a:t>
            </a:r>
          </a:p>
          <a:p>
            <a:pPr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  <a:defRPr/>
            </a:pPr>
            <a:r>
              <a:rPr lang="en-GB" sz="6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6500" kern="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6500" kern="0" dirty="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US" sz="6500" kern="0" dirty="0">
                <a:latin typeface="Arial" pitchFamily="34" charset="0"/>
                <a:cs typeface="Arial" pitchFamily="34" charset="0"/>
              </a:rPr>
              <a:t>(50 </a:t>
            </a:r>
            <a:r>
              <a:rPr lang="en-US" sz="6500" kern="0" dirty="0" err="1">
                <a:latin typeface="Arial" pitchFamily="34" charset="0"/>
                <a:cs typeface="Arial" pitchFamily="34" charset="0"/>
              </a:rPr>
              <a:t>ms</a:t>
            </a:r>
            <a:r>
              <a:rPr lang="en-US" sz="6500" kern="0" dirty="0">
                <a:latin typeface="Arial" pitchFamily="34" charset="0"/>
                <a:cs typeface="Arial" pitchFamily="34" charset="0"/>
              </a:rPr>
              <a:t>) to late energy </a:t>
            </a:r>
            <a:r>
              <a:rPr lang="en-US" sz="6500" kern="0" dirty="0" smtClean="0">
                <a:latin typeface="Arial" pitchFamily="34" charset="0"/>
                <a:cs typeface="Arial" pitchFamily="34" charset="0"/>
              </a:rPr>
              <a:t>ratio = 9.7 dB, A-weighted</a:t>
            </a:r>
          </a:p>
          <a:p>
            <a:pPr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  <a:defRPr/>
            </a:pPr>
            <a:r>
              <a:rPr lang="en-US" sz="6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500" kern="0" dirty="0" smtClean="0">
                <a:latin typeface="Arial" pitchFamily="34" charset="0"/>
                <a:cs typeface="Arial" pitchFamily="34" charset="0"/>
              </a:rPr>
              <a:t>   - A-weighted energy decay rate = 60 dB per 600 </a:t>
            </a:r>
            <a:r>
              <a:rPr lang="en-US" sz="6500" kern="0" dirty="0" err="1" smtClean="0">
                <a:latin typeface="Arial" pitchFamily="34" charset="0"/>
                <a:cs typeface="Arial" pitchFamily="34" charset="0"/>
              </a:rPr>
              <a:t>ms</a:t>
            </a:r>
            <a:endParaRPr lang="en-GB" sz="6500" kern="0" dirty="0">
              <a:latin typeface="Arial" pitchFamily="34" charset="0"/>
              <a:cs typeface="Arial" pitchFamily="34" charset="0"/>
            </a:endParaRPr>
          </a:p>
          <a:p>
            <a:pPr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  <a:defRPr/>
            </a:pPr>
            <a:endParaRPr lang="en-GB" sz="2800" kern="0" dirty="0">
              <a:latin typeface="Arial" pitchFamily="34" charset="0"/>
              <a:cs typeface="Arial" pitchFamily="34" charset="0"/>
            </a:endParaRPr>
          </a:p>
          <a:p>
            <a:pPr marL="403201" indent="-403201"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  <a:buFontTx/>
              <a:buChar char="•"/>
            </a:pPr>
            <a:r>
              <a:rPr lang="en-GB" sz="6500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6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500" dirty="0" smtClean="0">
                <a:latin typeface="Arial" pitchFamily="34" charset="0"/>
                <a:cs typeface="Arial" pitchFamily="34" charset="0"/>
              </a:rPr>
              <a:t>when such RIRs are convolved </a:t>
            </a:r>
            <a:r>
              <a:rPr lang="en-US" sz="6500" dirty="0">
                <a:latin typeface="Arial" pitchFamily="34" charset="0"/>
                <a:cs typeface="Arial" pitchFamily="34" charset="0"/>
              </a:rPr>
              <a:t>with ‘dry’ </a:t>
            </a:r>
            <a:r>
              <a:rPr lang="en-US" sz="6500" dirty="0" smtClean="0">
                <a:latin typeface="Arial" pitchFamily="34" charset="0"/>
                <a:cs typeface="Arial" pitchFamily="34" charset="0"/>
              </a:rPr>
              <a:t>sounds:</a:t>
            </a:r>
          </a:p>
          <a:p>
            <a:pPr defTabSz="2612786" eaLnBrk="0" hangingPunct="0">
              <a:lnSpc>
                <a:spcPct val="80000"/>
              </a:lnSpc>
              <a:spcBef>
                <a:spcPct val="60000"/>
              </a:spcBef>
              <a:buClr>
                <a:schemeClr val="tx2"/>
              </a:buClr>
            </a:pPr>
            <a:r>
              <a:rPr lang="en-GB" sz="6500" kern="0" dirty="0" smtClean="0">
                <a:latin typeface="Arial" pitchFamily="34" charset="0"/>
                <a:cs typeface="Arial" pitchFamily="34" charset="0"/>
              </a:rPr>
              <a:t>     - effects </a:t>
            </a:r>
            <a:r>
              <a:rPr lang="en-GB" sz="6500" kern="0" dirty="0">
                <a:latin typeface="Arial" pitchFamily="34" charset="0"/>
                <a:cs typeface="Arial" pitchFamily="34" charset="0"/>
              </a:rPr>
              <a:t>monaural ‘real-room’ listening with headphone presentation</a:t>
            </a:r>
            <a:endParaRPr lang="en-US" sz="6500" kern="0" dirty="0"/>
          </a:p>
          <a:p>
            <a:pPr marL="403201" indent="-403201" defTabSz="2612786" eaLnBrk="0" hangingPunct="0">
              <a:buClr>
                <a:schemeClr val="tx2"/>
              </a:buClr>
            </a:pPr>
            <a:endParaRPr lang="en-GB" sz="6500" kern="0" dirty="0">
              <a:solidFill>
                <a:srgbClr val="009900"/>
              </a:solidFill>
              <a:latin typeface="Arial" charset="0"/>
            </a:endParaRPr>
          </a:p>
          <a:p>
            <a:pPr marL="403201" indent="-403201" defTabSz="2612786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/>
            </a:pPr>
            <a:endParaRPr lang="en-US" sz="6500" kern="0" dirty="0">
              <a:solidFill>
                <a:srgbClr val="009900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862744" y="2988458"/>
            <a:ext cx="11765706" cy="7876093"/>
            <a:chOff x="15280404" y="3601134"/>
            <a:chExt cx="11765706" cy="78760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0404" y="3601134"/>
              <a:ext cx="11765706" cy="7876093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 bwMode="auto">
            <a:xfrm rot="5400000" flipH="1" flipV="1">
              <a:off x="17070074" y="8108969"/>
              <a:ext cx="2454548" cy="1347978"/>
            </a:xfrm>
            <a:prstGeom prst="straightConnector1">
              <a:avLst/>
            </a:prstGeom>
            <a:solidFill>
              <a:schemeClr val="tx2"/>
            </a:solidFill>
            <a:ln w="539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5738808" y="9873868"/>
              <a:ext cx="4280003" cy="12983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95227" tIns="147614" rIns="295227" bIns="147614">
              <a:noAutofit/>
            </a:bodyPr>
            <a:lstStyle/>
            <a:p>
              <a:pPr algn="ctr"/>
              <a:r>
                <a:rPr lang="en-GB" dirty="0">
                  <a:latin typeface="Arial" pitchFamily="34" charset="0"/>
                  <a:cs typeface="Arial" pitchFamily="34" charset="0"/>
                </a:rPr>
                <a:t>speaker </a:t>
              </a:r>
              <a:r>
                <a:rPr lang="en-GB" sz="6500" dirty="0"/>
                <a:t>  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22971406" y="9873868"/>
              <a:ext cx="3921902" cy="12983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95227" tIns="147614" rIns="295227" bIns="147614">
              <a:spAutoFit/>
            </a:bodyPr>
            <a:lstStyle/>
            <a:p>
              <a:pPr algn="ctr"/>
              <a:r>
                <a:rPr lang="en-GB" dirty="0">
                  <a:latin typeface="Arial" pitchFamily="34" charset="0"/>
                  <a:cs typeface="Arial" pitchFamily="34" charset="0"/>
                </a:rPr>
                <a:t>listener </a:t>
              </a:r>
              <a:r>
                <a:rPr lang="en-GB" sz="6500" dirty="0"/>
                <a:t> 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rot="16200000" flipV="1">
              <a:off x="22467435" y="7730676"/>
              <a:ext cx="3272730" cy="2013654"/>
            </a:xfrm>
            <a:prstGeom prst="straightConnector1">
              <a:avLst/>
            </a:prstGeom>
            <a:solidFill>
              <a:schemeClr val="tx2"/>
            </a:solidFill>
            <a:ln w="539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2501899" y="1044328"/>
            <a:ext cx="20507325" cy="26642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5pPr>
            <a:lvl6pPr marL="1476162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6pPr>
            <a:lvl7pPr marL="2952323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7pPr>
            <a:lvl8pPr marL="4428485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8pPr>
            <a:lvl9pPr marL="5904647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US" sz="7200" kern="0" dirty="0">
                <a:cs typeface="Arial" pitchFamily="34" charset="0"/>
              </a:rPr>
              <a:t>real-room reflection </a:t>
            </a:r>
            <a:r>
              <a:rPr lang="en-US" sz="7200" kern="0" dirty="0" smtClean="0">
                <a:cs typeface="Arial" pitchFamily="34" charset="0"/>
              </a:rPr>
              <a:t>pattern</a:t>
            </a:r>
            <a:endParaRPr lang="en-GB" sz="7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67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Cross-frequency pairings.tif"/>
          <p:cNvPicPr>
            <a:picLocks noChangeAspect="1"/>
          </p:cNvPicPr>
          <p:nvPr/>
        </p:nvPicPr>
        <p:blipFill rotWithShape="1">
          <a:blip r:embed="rId3" cstate="print"/>
          <a:srcRect l="56162" t="42933" b="16588"/>
          <a:stretch/>
        </p:blipFill>
        <p:spPr>
          <a:xfrm>
            <a:off x="16796171" y="12960000"/>
            <a:ext cx="9362164" cy="4493391"/>
          </a:xfrm>
          <a:prstGeom prst="rect">
            <a:avLst/>
          </a:prstGeom>
        </p:spPr>
      </p:pic>
      <p:pic>
        <p:nvPicPr>
          <p:cNvPr id="114" name="Picture 113" descr="Cross-frequency pairings.tif"/>
          <p:cNvPicPr>
            <a:picLocks noChangeAspect="1"/>
          </p:cNvPicPr>
          <p:nvPr/>
        </p:nvPicPr>
        <p:blipFill rotWithShape="1">
          <a:blip r:embed="rId3" cstate="print"/>
          <a:srcRect t="42933" r="60441" b="16588"/>
          <a:stretch/>
        </p:blipFill>
        <p:spPr>
          <a:xfrm>
            <a:off x="4802155" y="13033533"/>
            <a:ext cx="8448331" cy="44933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86FF8-03EB-40D0-8020-712543BAD23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1899" y="1044328"/>
            <a:ext cx="20507325" cy="26642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5pPr>
            <a:lvl6pPr marL="1476162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6pPr>
            <a:lvl7pPr marL="2952323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7pPr>
            <a:lvl8pPr marL="4428485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8pPr>
            <a:lvl9pPr marL="5904647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GB" sz="7200" dirty="0" smtClean="0">
                <a:latin typeface="Arial" charset="0"/>
              </a:rPr>
              <a:t>‘real-room’ versions of ramped and damped tones</a:t>
            </a:r>
            <a:endParaRPr lang="en-GB" sz="7200" dirty="0">
              <a:latin typeface="Arial" charset="0"/>
            </a:endParaRPr>
          </a:p>
        </p:txBody>
      </p:sp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5128851" y="3007917"/>
            <a:ext cx="47653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latin typeface="Arial" charset="0"/>
              </a:rPr>
              <a:t>r</a:t>
            </a:r>
            <a:r>
              <a:rPr lang="en-GB" sz="6600" dirty="0" smtClean="0">
                <a:latin typeface="Arial" charset="0"/>
              </a:rPr>
              <a:t>amped tone</a:t>
            </a:r>
            <a:endParaRPr lang="en-US" sz="6600" dirty="0">
              <a:latin typeface="Arial" charset="0"/>
            </a:endParaRPr>
          </a:p>
        </p:txBody>
      </p:sp>
      <p:grpSp>
        <p:nvGrpSpPr>
          <p:cNvPr id="66" name="Group 66"/>
          <p:cNvGrpSpPr>
            <a:grpSpLocks noGrp="1"/>
          </p:cNvGrpSpPr>
          <p:nvPr/>
        </p:nvGrpSpPr>
        <p:grpSpPr bwMode="auto">
          <a:xfrm>
            <a:off x="15879240" y="4572720"/>
            <a:ext cx="11291457" cy="10359145"/>
            <a:chOff x="2293145" y="20207287"/>
            <a:chExt cx="4869263" cy="2585001"/>
          </a:xfrm>
        </p:grpSpPr>
        <p:sp>
          <p:nvSpPr>
            <p:cNvPr id="88" name="TextBox 71"/>
            <p:cNvSpPr txBox="1">
              <a:spLocks noChangeArrowheads="1"/>
            </p:cNvSpPr>
            <p:nvPr/>
          </p:nvSpPr>
          <p:spPr bwMode="auto">
            <a:xfrm>
              <a:off x="4619649" y="22544336"/>
              <a:ext cx="1057420" cy="24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b="1" dirty="0">
                <a:latin typeface="Rdg Vesta"/>
              </a:endParaRPr>
            </a:p>
          </p:txBody>
        </p:sp>
        <p:pic>
          <p:nvPicPr>
            <p:cNvPr id="72" name="Picture 35" descr="2.50m BRIR print.tif"/>
            <p:cNvPicPr>
              <a:picLocks noChangeAspect="1"/>
            </p:cNvPicPr>
            <p:nvPr/>
          </p:nvPicPr>
          <p:blipFill rotWithShape="1">
            <a:blip r:embed="rId4" cstate="print"/>
            <a:srcRect l="1" r="9467" b="50423"/>
            <a:stretch/>
          </p:blipFill>
          <p:spPr bwMode="auto">
            <a:xfrm>
              <a:off x="2293145" y="20207287"/>
              <a:ext cx="4869263" cy="115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" name="Picture 17" descr="Tone_p1_+10dB waveform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5495" y="5672498"/>
            <a:ext cx="6847661" cy="214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" name="Group 92"/>
          <p:cNvGrpSpPr/>
          <p:nvPr/>
        </p:nvGrpSpPr>
        <p:grpSpPr>
          <a:xfrm>
            <a:off x="12362400" y="9263058"/>
            <a:ext cx="2636341" cy="830997"/>
            <a:chOff x="22565487" y="10385384"/>
            <a:chExt cx="3463925" cy="1373307"/>
          </a:xfrm>
        </p:grpSpPr>
        <p:sp>
          <p:nvSpPr>
            <p:cNvPr id="103" name="TextBox 7"/>
            <p:cNvSpPr txBox="1">
              <a:spLocks noChangeArrowheads="1"/>
            </p:cNvSpPr>
            <p:nvPr/>
          </p:nvSpPr>
          <p:spPr bwMode="auto">
            <a:xfrm>
              <a:off x="22565487" y="10385384"/>
              <a:ext cx="3463925" cy="1373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4800" dirty="0">
                  <a:latin typeface="Arial" charset="0"/>
                </a:rPr>
                <a:t>t</a:t>
              </a:r>
              <a:r>
                <a:rPr lang="en-GB" sz="4800" dirty="0" smtClean="0">
                  <a:latin typeface="Arial" charset="0"/>
                </a:rPr>
                <a:t>ime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104" name="Straight Arrow Connector 70"/>
            <p:cNvCxnSpPr>
              <a:cxnSpLocks noChangeShapeType="1"/>
            </p:cNvCxnSpPr>
            <p:nvPr/>
          </p:nvCxnSpPr>
          <p:spPr bwMode="auto">
            <a:xfrm>
              <a:off x="24694027" y="11075244"/>
              <a:ext cx="1080000" cy="1588"/>
            </a:xfrm>
            <a:prstGeom prst="straightConnector1">
              <a:avLst/>
            </a:prstGeom>
            <a:noFill/>
            <a:ln w="1524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4" name="Group 93"/>
          <p:cNvGrpSpPr/>
          <p:nvPr/>
        </p:nvGrpSpPr>
        <p:grpSpPr>
          <a:xfrm>
            <a:off x="2838435" y="4508771"/>
            <a:ext cx="984885" cy="4480193"/>
            <a:chOff x="13236763" y="3513641"/>
            <a:chExt cx="1294054" cy="7403972"/>
          </a:xfrm>
        </p:grpSpPr>
        <p:sp>
          <p:nvSpPr>
            <p:cNvPr id="101" name="TextBox 8"/>
            <p:cNvSpPr txBox="1">
              <a:spLocks noChangeArrowheads="1"/>
            </p:cNvSpPr>
            <p:nvPr/>
          </p:nvSpPr>
          <p:spPr bwMode="auto">
            <a:xfrm rot="16200000">
              <a:off x="10199685" y="6586481"/>
              <a:ext cx="7368210" cy="129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5800" dirty="0">
                  <a:latin typeface="Rdg Vesta"/>
                </a:rPr>
                <a:t>      </a:t>
              </a:r>
              <a:r>
                <a:rPr lang="en-GB" sz="4800" dirty="0" smtClean="0">
                  <a:latin typeface="Arial" charset="0"/>
                </a:rPr>
                <a:t>amplitude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102" name="Straight Arrow Connector 70"/>
            <p:cNvCxnSpPr>
              <a:cxnSpLocks noChangeShapeType="1"/>
            </p:cNvCxnSpPr>
            <p:nvPr/>
          </p:nvCxnSpPr>
          <p:spPr bwMode="auto">
            <a:xfrm flipV="1">
              <a:off x="14005619" y="3513641"/>
              <a:ext cx="0" cy="915951"/>
            </a:xfrm>
            <a:prstGeom prst="straightConnector1">
              <a:avLst/>
            </a:prstGeom>
            <a:noFill/>
            <a:ln w="1524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5" name="Group 94"/>
          <p:cNvGrpSpPr/>
          <p:nvPr/>
        </p:nvGrpSpPr>
        <p:grpSpPr>
          <a:xfrm>
            <a:off x="4819719" y="8156131"/>
            <a:ext cx="2762389" cy="1074448"/>
            <a:chOff x="15840000" y="9541272"/>
            <a:chExt cx="3629541" cy="1775634"/>
          </a:xfrm>
        </p:grpSpPr>
        <p:grpSp>
          <p:nvGrpSpPr>
            <p:cNvPr id="96" name="Group 95"/>
            <p:cNvGrpSpPr/>
            <p:nvPr/>
          </p:nvGrpSpPr>
          <p:grpSpPr>
            <a:xfrm>
              <a:off x="15840000" y="9541272"/>
              <a:ext cx="3629541" cy="360001"/>
              <a:chOff x="15840000" y="8749225"/>
              <a:chExt cx="3629541" cy="360001"/>
            </a:xfrm>
          </p:grpSpPr>
          <p:cxnSp>
            <p:nvCxnSpPr>
              <p:cNvPr id="98" name="Straight Connector 97"/>
              <p:cNvCxnSpPr/>
              <p:nvPr/>
            </p:nvCxnSpPr>
            <p:spPr bwMode="auto">
              <a:xfrm flipV="1">
                <a:off x="15844826" y="9109224"/>
                <a:ext cx="3600000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 flipV="1">
                <a:off x="15660001" y="8929224"/>
                <a:ext cx="360000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 flipV="1">
                <a:off x="19289541" y="8929225"/>
                <a:ext cx="360000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7" name="TextBox 7"/>
            <p:cNvSpPr txBox="1">
              <a:spLocks noChangeArrowheads="1"/>
            </p:cNvSpPr>
            <p:nvPr/>
          </p:nvSpPr>
          <p:spPr bwMode="auto">
            <a:xfrm>
              <a:off x="15912863" y="10045328"/>
              <a:ext cx="3463925" cy="127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400" dirty="0" smtClean="0">
                  <a:latin typeface="Arial" charset="0"/>
                </a:rPr>
                <a:t>100 </a:t>
              </a:r>
              <a:r>
                <a:rPr lang="en-GB" sz="4400" dirty="0" err="1" smtClean="0">
                  <a:latin typeface="Arial" charset="0"/>
                </a:rPr>
                <a:t>ms</a:t>
              </a:r>
              <a:endParaRPr lang="en-US" sz="4400" dirty="0">
                <a:latin typeface="Arial" charset="0"/>
              </a:endParaRPr>
            </a:p>
          </p:txBody>
        </p:sp>
      </p:grpSp>
      <p:sp>
        <p:nvSpPr>
          <p:cNvPr id="105" name="TextBox 7"/>
          <p:cNvSpPr txBox="1">
            <a:spLocks noChangeArrowheads="1"/>
          </p:cNvSpPr>
          <p:nvPr/>
        </p:nvSpPr>
        <p:spPr bwMode="auto">
          <a:xfrm>
            <a:off x="19109484" y="2960751"/>
            <a:ext cx="76770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Arial" charset="0"/>
              </a:rPr>
              <a:t>real-room’s impulse-response</a:t>
            </a:r>
            <a:endParaRPr lang="en-US" sz="6600" dirty="0">
              <a:latin typeface="Arial" charset="0"/>
            </a:endParaRPr>
          </a:p>
        </p:txBody>
      </p:sp>
      <p:sp>
        <p:nvSpPr>
          <p:cNvPr id="106" name="TextBox 7"/>
          <p:cNvSpPr txBox="1">
            <a:spLocks noChangeArrowheads="1"/>
          </p:cNvSpPr>
          <p:nvPr/>
        </p:nvSpPr>
        <p:spPr bwMode="auto">
          <a:xfrm>
            <a:off x="11094999" y="3708624"/>
            <a:ext cx="359674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6600" dirty="0" smtClean="0">
                <a:latin typeface="Arial" charset="0"/>
              </a:rPr>
              <a:t>convolve </a:t>
            </a:r>
          </a:p>
          <a:p>
            <a:pPr algn="ctr"/>
            <a:r>
              <a:rPr lang="en-GB" sz="6600" dirty="0" smtClean="0">
                <a:latin typeface="Arial" charset="0"/>
              </a:rPr>
              <a:t>        with</a:t>
            </a:r>
            <a:endParaRPr lang="en-US" sz="6600" dirty="0">
              <a:latin typeface="Arial" charset="0"/>
            </a:endParaRPr>
          </a:p>
        </p:txBody>
      </p:sp>
      <p:cxnSp>
        <p:nvCxnSpPr>
          <p:cNvPr id="108" name="Straight Arrow Connector 70"/>
          <p:cNvCxnSpPr>
            <a:cxnSpLocks noChangeAspect="1" noChangeShapeType="1"/>
          </p:cNvCxnSpPr>
          <p:nvPr/>
        </p:nvCxnSpPr>
        <p:spPr bwMode="auto">
          <a:xfrm flipH="1">
            <a:off x="12112380" y="6055910"/>
            <a:ext cx="3761168" cy="0"/>
          </a:xfrm>
          <a:prstGeom prst="straightConnector1">
            <a:avLst/>
          </a:prstGeom>
          <a:noFill/>
          <a:ln w="241300" cap="rnd" algn="ctr">
            <a:solidFill>
              <a:schemeClr val="tx1">
                <a:alpha val="12000"/>
              </a:schemeClr>
            </a:solidFill>
            <a:round/>
            <a:headEnd type="arrow"/>
            <a:tailEnd type="none" w="med" len="med"/>
          </a:ln>
        </p:spPr>
      </p:cxnSp>
      <p:cxnSp>
        <p:nvCxnSpPr>
          <p:cNvPr id="109" name="Straight Arrow Connector 70"/>
          <p:cNvCxnSpPr>
            <a:cxnSpLocks noChangeAspect="1" noChangeShapeType="1"/>
          </p:cNvCxnSpPr>
          <p:nvPr/>
        </p:nvCxnSpPr>
        <p:spPr bwMode="auto">
          <a:xfrm flipV="1">
            <a:off x="13250486" y="8156131"/>
            <a:ext cx="8525858" cy="3619013"/>
          </a:xfrm>
          <a:prstGeom prst="straightConnector1">
            <a:avLst/>
          </a:prstGeom>
          <a:noFill/>
          <a:ln w="241300" cap="rnd" algn="ctr">
            <a:solidFill>
              <a:schemeClr val="tx1">
                <a:alpha val="12000"/>
              </a:schemeClr>
            </a:solidFill>
            <a:round/>
            <a:headEnd type="arrow"/>
            <a:tailEnd type="none" w="med" len="med"/>
          </a:ln>
        </p:spPr>
      </p:cxnSp>
      <p:sp>
        <p:nvSpPr>
          <p:cNvPr id="110" name="TextBox 7"/>
          <p:cNvSpPr txBox="1">
            <a:spLocks noChangeArrowheads="1"/>
          </p:cNvSpPr>
          <p:nvPr/>
        </p:nvSpPr>
        <p:spPr bwMode="auto">
          <a:xfrm>
            <a:off x="3687338" y="11733559"/>
            <a:ext cx="966187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Arial" charset="0"/>
              </a:rPr>
              <a:t>real-room damped tone</a:t>
            </a:r>
            <a:endParaRPr lang="en-US" sz="6600" dirty="0">
              <a:latin typeface="Arial" charset="0"/>
            </a:endParaRPr>
          </a:p>
        </p:txBody>
      </p:sp>
      <p:sp>
        <p:nvSpPr>
          <p:cNvPr id="113" name="TextBox 7"/>
          <p:cNvSpPr txBox="1">
            <a:spLocks noChangeArrowheads="1"/>
          </p:cNvSpPr>
          <p:nvPr/>
        </p:nvSpPr>
        <p:spPr bwMode="auto">
          <a:xfrm>
            <a:off x="17195344" y="11754270"/>
            <a:ext cx="95259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latin typeface="Arial" charset="0"/>
              </a:rPr>
              <a:t>r</a:t>
            </a:r>
            <a:r>
              <a:rPr lang="en-GB" sz="6600" dirty="0" smtClean="0">
                <a:latin typeface="Arial" charset="0"/>
              </a:rPr>
              <a:t>eal-room ramped tone</a:t>
            </a:r>
            <a:endParaRPr lang="en-US" sz="6600" dirty="0">
              <a:latin typeface="Arial" charset="0"/>
            </a:endParaRPr>
          </a:p>
        </p:txBody>
      </p:sp>
      <p:sp>
        <p:nvSpPr>
          <p:cNvPr id="121" name="TextBox 7"/>
          <p:cNvSpPr txBox="1">
            <a:spLocks noChangeArrowheads="1"/>
          </p:cNvSpPr>
          <p:nvPr/>
        </p:nvSpPr>
        <p:spPr bwMode="auto">
          <a:xfrm>
            <a:off x="11603157" y="13226226"/>
            <a:ext cx="7430329" cy="144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latin typeface="Arial" charset="0"/>
              </a:rPr>
              <a:t>            </a:t>
            </a:r>
            <a:endParaRPr lang="en-US" sz="8800" dirty="0">
              <a:latin typeface="Arial" charset="0"/>
            </a:endParaRPr>
          </a:p>
        </p:txBody>
      </p:sp>
      <p:sp>
        <p:nvSpPr>
          <p:cNvPr id="122" name="TextBox 7"/>
          <p:cNvSpPr txBox="1">
            <a:spLocks noChangeArrowheads="1"/>
          </p:cNvSpPr>
          <p:nvPr/>
        </p:nvSpPr>
        <p:spPr bwMode="auto">
          <a:xfrm>
            <a:off x="4242055" y="17342258"/>
            <a:ext cx="2254449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Arial" charset="0"/>
              </a:rPr>
              <a:t>  </a:t>
            </a:r>
            <a:endParaRPr lang="en-US" sz="1800" dirty="0">
              <a:latin typeface="Arial" charset="0"/>
            </a:endParaRPr>
          </a:p>
        </p:txBody>
      </p:sp>
      <p:sp>
        <p:nvSpPr>
          <p:cNvPr id="123" name="TextBox 7"/>
          <p:cNvSpPr txBox="1">
            <a:spLocks noChangeArrowheads="1"/>
          </p:cNvSpPr>
          <p:nvPr/>
        </p:nvSpPr>
        <p:spPr bwMode="auto">
          <a:xfrm>
            <a:off x="12112380" y="16347453"/>
            <a:ext cx="5401035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atin typeface="Arial" charset="0"/>
              </a:rPr>
              <a:t>  </a:t>
            </a:r>
            <a:endParaRPr lang="en-US" sz="6600" dirty="0">
              <a:latin typeface="Arial" charset="0"/>
            </a:endParaRPr>
          </a:p>
        </p:txBody>
      </p:sp>
      <p:sp>
        <p:nvSpPr>
          <p:cNvPr id="124" name="TextBox 7"/>
          <p:cNvSpPr txBox="1">
            <a:spLocks noChangeArrowheads="1"/>
          </p:cNvSpPr>
          <p:nvPr/>
        </p:nvSpPr>
        <p:spPr bwMode="auto">
          <a:xfrm>
            <a:off x="25416460" y="16234262"/>
            <a:ext cx="2609607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atin typeface="Arial" charset="0"/>
              </a:rPr>
              <a:t>  </a:t>
            </a:r>
            <a:endParaRPr lang="en-US" sz="6600" dirty="0">
              <a:latin typeface="Arial" charset="0"/>
            </a:endParaRPr>
          </a:p>
        </p:txBody>
      </p:sp>
      <p:sp>
        <p:nvSpPr>
          <p:cNvPr id="125" name="TextBox 7"/>
          <p:cNvSpPr txBox="1">
            <a:spLocks noChangeArrowheads="1"/>
          </p:cNvSpPr>
          <p:nvPr/>
        </p:nvSpPr>
        <p:spPr bwMode="auto">
          <a:xfrm>
            <a:off x="4207999" y="16347453"/>
            <a:ext cx="1040584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atin typeface="Arial" charset="0"/>
              </a:rPr>
              <a:t>  </a:t>
            </a:r>
            <a:endParaRPr lang="en-US" sz="6600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8677" y="13829268"/>
            <a:ext cx="12159706" cy="5577291"/>
            <a:chOff x="2838677" y="13829268"/>
            <a:chExt cx="12159706" cy="5577291"/>
          </a:xfrm>
        </p:grpSpPr>
        <p:grpSp>
          <p:nvGrpSpPr>
            <p:cNvPr id="118" name="Group 117"/>
            <p:cNvGrpSpPr/>
            <p:nvPr/>
          </p:nvGrpSpPr>
          <p:grpSpPr>
            <a:xfrm>
              <a:off x="4952693" y="17493164"/>
              <a:ext cx="4372353" cy="508997"/>
              <a:chOff x="16600282" y="13926046"/>
              <a:chExt cx="2762389" cy="217838"/>
            </a:xfrm>
          </p:grpSpPr>
          <p:cxnSp>
            <p:nvCxnSpPr>
              <p:cNvPr id="115" name="Straight Connector 114"/>
              <p:cNvCxnSpPr/>
              <p:nvPr/>
            </p:nvCxnSpPr>
            <p:spPr bwMode="auto">
              <a:xfrm flipV="1">
                <a:off x="16603955" y="14143883"/>
                <a:ext cx="2739906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rot="5400000" flipV="1">
                <a:off x="16491364" y="14034964"/>
                <a:ext cx="217838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rot="5400000" flipV="1">
                <a:off x="19253752" y="14034964"/>
                <a:ext cx="217838" cy="1"/>
              </a:xfrm>
              <a:prstGeom prst="line">
                <a:avLst/>
              </a:prstGeom>
              <a:noFill/>
              <a:ln w="635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6" name="TextBox 7"/>
            <p:cNvSpPr txBox="1">
              <a:spLocks noChangeArrowheads="1"/>
            </p:cNvSpPr>
            <p:nvPr/>
          </p:nvSpPr>
          <p:spPr bwMode="auto">
            <a:xfrm>
              <a:off x="5881936" y="18326248"/>
              <a:ext cx="2636341" cy="76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400" dirty="0">
                  <a:latin typeface="Arial" charset="0"/>
                </a:rPr>
                <a:t>5</a:t>
              </a:r>
              <a:r>
                <a:rPr lang="en-GB" sz="4400" dirty="0" smtClean="0">
                  <a:latin typeface="Arial" charset="0"/>
                </a:rPr>
                <a:t>00 </a:t>
              </a:r>
              <a:r>
                <a:rPr lang="en-GB" sz="4400" dirty="0" err="1" smtClean="0">
                  <a:latin typeface="Arial" charset="0"/>
                </a:rPr>
                <a:t>ms</a:t>
              </a:r>
              <a:endParaRPr lang="en-US" sz="4400" dirty="0">
                <a:latin typeface="Arial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362042" y="18575562"/>
              <a:ext cx="2636341" cy="830997"/>
              <a:chOff x="12681980" y="18680189"/>
              <a:chExt cx="2636341" cy="830997"/>
            </a:xfrm>
          </p:grpSpPr>
          <p:sp>
            <p:nvSpPr>
              <p:cNvPr id="127" name="TextBox 7"/>
              <p:cNvSpPr txBox="1">
                <a:spLocks noChangeArrowheads="1"/>
              </p:cNvSpPr>
              <p:nvPr/>
            </p:nvSpPr>
            <p:spPr bwMode="auto">
              <a:xfrm>
                <a:off x="12681980" y="18680189"/>
                <a:ext cx="263634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4800" dirty="0">
                    <a:latin typeface="Arial" charset="0"/>
                  </a:rPr>
                  <a:t>t</a:t>
                </a:r>
                <a:r>
                  <a:rPr lang="en-GB" sz="4800" dirty="0" smtClean="0">
                    <a:latin typeface="Arial" charset="0"/>
                  </a:rPr>
                  <a:t>ime</a:t>
                </a:r>
                <a:endParaRPr lang="en-US" sz="4800" dirty="0">
                  <a:latin typeface="Arial" charset="0"/>
                </a:endParaRPr>
              </a:p>
            </p:txBody>
          </p:sp>
          <p:cxnSp>
            <p:nvCxnSpPr>
              <p:cNvPr id="128" name="Straight Arrow Connector 70"/>
              <p:cNvCxnSpPr>
                <a:cxnSpLocks noChangeShapeType="1"/>
              </p:cNvCxnSpPr>
              <p:nvPr/>
            </p:nvCxnSpPr>
            <p:spPr bwMode="auto">
              <a:xfrm>
                <a:off x="14303275" y="19089767"/>
                <a:ext cx="821972" cy="961"/>
              </a:xfrm>
              <a:prstGeom prst="straightConnector1">
                <a:avLst/>
              </a:prstGeom>
              <a:noFill/>
              <a:ln w="152400" cap="rnd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30" name="TextBox 8"/>
            <p:cNvSpPr txBox="1">
              <a:spLocks noChangeArrowheads="1"/>
            </p:cNvSpPr>
            <p:nvPr/>
          </p:nvSpPr>
          <p:spPr bwMode="auto">
            <a:xfrm rot="16200000">
              <a:off x="1101843" y="15566102"/>
              <a:ext cx="4458553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5800" dirty="0">
                  <a:latin typeface="Rdg Vesta"/>
                </a:rPr>
                <a:t>      </a:t>
              </a:r>
              <a:r>
                <a:rPr lang="en-GB" sz="4800" dirty="0" smtClean="0">
                  <a:latin typeface="Arial" charset="0"/>
                </a:rPr>
                <a:t>amplitude</a:t>
              </a:r>
              <a:endParaRPr lang="en-US" sz="4800" dirty="0">
                <a:latin typeface="Arial" charset="0"/>
              </a:endParaRPr>
            </a:p>
          </p:txBody>
        </p:sp>
      </p:grpSp>
      <p:cxnSp>
        <p:nvCxnSpPr>
          <p:cNvPr id="131" name="Straight Arrow Connector 70"/>
          <p:cNvCxnSpPr>
            <a:cxnSpLocks noChangeShapeType="1"/>
          </p:cNvCxnSpPr>
          <p:nvPr/>
        </p:nvCxnSpPr>
        <p:spPr bwMode="auto">
          <a:xfrm flipV="1">
            <a:off x="3424453" y="13893624"/>
            <a:ext cx="0" cy="554248"/>
          </a:xfrm>
          <a:prstGeom prst="straightConnector1">
            <a:avLst/>
          </a:prstGeom>
          <a:noFill/>
          <a:ln w="152400" cap="rnd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1" name="Straight Arrow Connector 70"/>
          <p:cNvCxnSpPr>
            <a:cxnSpLocks noChangeAspect="1" noChangeShapeType="1"/>
          </p:cNvCxnSpPr>
          <p:nvPr/>
        </p:nvCxnSpPr>
        <p:spPr bwMode="auto">
          <a:xfrm flipH="1">
            <a:off x="12996416" y="14461328"/>
            <a:ext cx="3799755" cy="0"/>
          </a:xfrm>
          <a:prstGeom prst="straightConnector1">
            <a:avLst/>
          </a:prstGeom>
          <a:noFill/>
          <a:ln w="241300" cap="rnd" algn="ctr">
            <a:solidFill>
              <a:schemeClr val="tx1">
                <a:alpha val="12000"/>
              </a:schemeClr>
            </a:solidFill>
            <a:round/>
            <a:headEnd type="arrow"/>
            <a:tailEnd type="none" w="med" len="med"/>
          </a:ln>
        </p:spPr>
      </p:cxnSp>
      <p:sp>
        <p:nvSpPr>
          <p:cNvPr id="112" name="TextBox 7"/>
          <p:cNvSpPr txBox="1">
            <a:spLocks noChangeArrowheads="1"/>
          </p:cNvSpPr>
          <p:nvPr/>
        </p:nvSpPr>
        <p:spPr bwMode="auto">
          <a:xfrm>
            <a:off x="11208232" y="13115259"/>
            <a:ext cx="59871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Arial" charset="0"/>
              </a:rPr>
              <a:t>reverse</a:t>
            </a:r>
            <a:endParaRPr lang="en-US" sz="6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05" grpId="0"/>
      <p:bldP spid="106" grpId="0" uiExpand="1" build="p"/>
      <p:bldP spid="110" grpId="0"/>
      <p:bldP spid="113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86FF8-03EB-40D0-8020-712543BAD23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1899" y="1044328"/>
            <a:ext cx="20507325" cy="26642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5pPr>
            <a:lvl6pPr marL="1476162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6pPr>
            <a:lvl7pPr marL="2952323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7pPr>
            <a:lvl8pPr marL="4428485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8pPr>
            <a:lvl9pPr marL="5904647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GB" sz="7200" dirty="0">
                <a:latin typeface="Arial" charset="0"/>
              </a:rPr>
              <a:t>m</a:t>
            </a:r>
            <a:r>
              <a:rPr lang="en-GB" sz="7200" dirty="0" smtClean="0">
                <a:latin typeface="Arial" charset="0"/>
              </a:rPr>
              <a:t>ethod with standard &amp; test at same frequency</a:t>
            </a:r>
            <a:endParaRPr lang="en-GB" sz="7200" dirty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6636" y="3708624"/>
            <a:ext cx="28326959" cy="16201800"/>
          </a:xfrm>
          <a:prstGeom prst="rect">
            <a:avLst/>
          </a:prstGeom>
        </p:spPr>
        <p:txBody>
          <a:bodyPr/>
          <a:lstStyle>
            <a:lvl1pPr marL="1106488" indent="-11064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77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398713" indent="-92233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2pPr>
            <a:lvl3pPr marL="368935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6500">
                <a:solidFill>
                  <a:schemeClr val="tx1"/>
                </a:solidFill>
                <a:latin typeface="Arial" pitchFamily="34" charset="0"/>
              </a:defRPr>
            </a:lvl3pPr>
            <a:lvl4pPr marL="5165725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4pPr>
            <a:lvl5pPr marL="664210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6500">
                <a:solidFill>
                  <a:schemeClr val="tx1"/>
                </a:solidFill>
                <a:latin typeface="Arial" pitchFamily="34" charset="0"/>
              </a:defRPr>
            </a:lvl5pPr>
            <a:lvl6pPr marL="8118889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6pPr>
            <a:lvl7pPr marL="9595051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7pPr>
            <a:lvl8pPr marL="11071212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8pPr>
            <a:lvl9pPr marL="12547374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6600" dirty="0">
                <a:latin typeface="Arial" charset="0"/>
              </a:rPr>
              <a:t>p</a:t>
            </a:r>
            <a:r>
              <a:rPr lang="en-GB" sz="6600" dirty="0" smtClean="0">
                <a:latin typeface="Arial" charset="0"/>
              </a:rPr>
              <a:t>airings with standard &amp; test tones both at 300 Hz or both at 1500 Hz</a:t>
            </a:r>
          </a:p>
          <a:p>
            <a:pPr eaLnBrk="1" hangingPunct="1"/>
            <a:endParaRPr lang="en-GB" sz="2800" dirty="0" smtClean="0">
              <a:latin typeface="Arial" charset="0"/>
            </a:endParaRPr>
          </a:p>
          <a:p>
            <a:pPr eaLnBrk="1" hangingPunct="1"/>
            <a:r>
              <a:rPr lang="en-GB" sz="6600" dirty="0">
                <a:latin typeface="Arial" charset="0"/>
              </a:rPr>
              <a:t>s</a:t>
            </a:r>
            <a:r>
              <a:rPr lang="en-GB" sz="6600" dirty="0" smtClean="0">
                <a:latin typeface="Arial" charset="0"/>
              </a:rPr>
              <a:t>tandard tone at 80 dB SPL</a:t>
            </a:r>
          </a:p>
          <a:p>
            <a:pPr eaLnBrk="1" hangingPunct="1"/>
            <a:endParaRPr lang="en-GB" sz="2800" dirty="0" smtClean="0">
              <a:latin typeface="Arial" charset="0"/>
            </a:endParaRPr>
          </a:p>
          <a:p>
            <a:r>
              <a:rPr lang="en-GB" sz="6600" dirty="0"/>
              <a:t>30 repeats of </a:t>
            </a:r>
            <a:r>
              <a:rPr lang="en-GB" sz="6600" dirty="0" smtClean="0">
                <a:latin typeface="Arial" charset="0"/>
              </a:rPr>
              <a:t>9 test-tone levels, </a:t>
            </a:r>
            <a:r>
              <a:rPr lang="en-GB" sz="6600" dirty="0"/>
              <a:t>symmetrically placed around </a:t>
            </a:r>
            <a:r>
              <a:rPr lang="en-GB" sz="6600" dirty="0" smtClean="0"/>
              <a:t>80 dB SPL</a:t>
            </a:r>
            <a:endParaRPr lang="en-GB" sz="2000" dirty="0" smtClean="0"/>
          </a:p>
          <a:p>
            <a:endParaRPr lang="en-GB" sz="2800" dirty="0" smtClean="0"/>
          </a:p>
          <a:p>
            <a:r>
              <a:rPr lang="en-GB" sz="6600" dirty="0" smtClean="0">
                <a:latin typeface="Arial" charset="0"/>
              </a:rPr>
              <a:t>listeners asked; was test louder or quieter than the preceding standard?</a:t>
            </a:r>
          </a:p>
          <a:p>
            <a:endParaRPr lang="en-GB" sz="2800" dirty="0" smtClean="0">
              <a:latin typeface="Arial" charset="0"/>
            </a:endParaRPr>
          </a:p>
          <a:p>
            <a:pPr eaLnBrk="1" hangingPunct="1"/>
            <a:r>
              <a:rPr lang="en-GB" sz="6600" dirty="0" smtClean="0">
                <a:latin typeface="Arial" charset="0"/>
              </a:rPr>
              <a:t>‘</a:t>
            </a:r>
            <a:r>
              <a:rPr lang="en-GB" sz="6600" dirty="0">
                <a:latin typeface="Arial" charset="0"/>
              </a:rPr>
              <a:t>loudness </a:t>
            </a:r>
            <a:r>
              <a:rPr lang="en-GB" sz="6600" dirty="0" smtClean="0">
                <a:latin typeface="Arial" charset="0"/>
              </a:rPr>
              <a:t>index’ for each standard and test pairing: </a:t>
            </a:r>
          </a:p>
          <a:p>
            <a:pPr marL="0" indent="0" eaLnBrk="1" hangingPunct="1">
              <a:buNone/>
            </a:pPr>
            <a:r>
              <a:rPr lang="en-GB" sz="6600" dirty="0">
                <a:latin typeface="Arial" charset="0"/>
              </a:rPr>
              <a:t> </a:t>
            </a:r>
            <a:r>
              <a:rPr lang="en-GB" sz="6600" dirty="0" smtClean="0">
                <a:latin typeface="Arial" charset="0"/>
              </a:rPr>
              <a:t>    - count the number of times listeners said “louder”</a:t>
            </a:r>
          </a:p>
          <a:p>
            <a:pPr marL="0" indent="0" eaLnBrk="1" hangingPunct="1">
              <a:buNone/>
            </a:pPr>
            <a:r>
              <a:rPr lang="en-GB" sz="6600" dirty="0" smtClean="0">
                <a:latin typeface="Arial" charset="0"/>
              </a:rPr>
              <a:t>        then divide by 270 (30 </a:t>
            </a:r>
            <a:r>
              <a:rPr lang="en-GB" sz="6600" dirty="0">
                <a:latin typeface="Arial" charset="0"/>
              </a:rPr>
              <a:t>x 9) to </a:t>
            </a:r>
            <a:r>
              <a:rPr lang="en-GB" sz="6600" dirty="0" smtClean="0">
                <a:latin typeface="Arial" charset="0"/>
              </a:rPr>
              <a:t>give a proportion; </a:t>
            </a:r>
          </a:p>
          <a:p>
            <a:pPr marL="0" indent="0" eaLnBrk="1" hangingPunct="1">
              <a:buNone/>
            </a:pPr>
            <a:r>
              <a:rPr lang="en-GB" sz="6600" dirty="0" smtClean="0">
                <a:latin typeface="Arial" charset="0"/>
              </a:rPr>
              <a:t>        higher values indicate louder test tones</a:t>
            </a:r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31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86FF8-03EB-40D0-8020-712543BAD23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1899" y="1044328"/>
            <a:ext cx="22096436" cy="26642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5pPr>
            <a:lvl6pPr marL="1476162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6pPr>
            <a:lvl7pPr marL="2952323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7pPr>
            <a:lvl8pPr marL="4428485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8pPr>
            <a:lvl9pPr marL="5904647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GB" sz="7200" dirty="0" smtClean="0">
                <a:latin typeface="Arial" charset="0"/>
              </a:rPr>
              <a:t>standard &amp; test at same frequency;</a:t>
            </a:r>
          </a:p>
          <a:p>
            <a:pPr eaLnBrk="1" hangingPunct="1"/>
            <a:r>
              <a:rPr lang="en-GB" sz="7200" dirty="0" smtClean="0">
                <a:latin typeface="Arial" charset="0"/>
              </a:rPr>
              <a:t>real-room </a:t>
            </a:r>
            <a:r>
              <a:rPr lang="en-GB" sz="7200" dirty="0">
                <a:latin typeface="Arial" charset="0"/>
              </a:rPr>
              <a:t>data, 4 listeners</a:t>
            </a:r>
          </a:p>
          <a:p>
            <a:pPr eaLnBrk="1" hangingPunct="1"/>
            <a:endParaRPr lang="en-GB" sz="7200" dirty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6636" y="3708624"/>
            <a:ext cx="28326959" cy="13897544"/>
          </a:xfrm>
          <a:prstGeom prst="rect">
            <a:avLst/>
          </a:prstGeom>
        </p:spPr>
        <p:txBody>
          <a:bodyPr/>
          <a:lstStyle>
            <a:lvl1pPr marL="1106488" indent="-11064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77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398713" indent="-92233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2pPr>
            <a:lvl3pPr marL="368935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6500">
                <a:solidFill>
                  <a:schemeClr val="tx1"/>
                </a:solidFill>
                <a:latin typeface="Arial" pitchFamily="34" charset="0"/>
              </a:defRPr>
            </a:lvl3pPr>
            <a:lvl4pPr marL="5165725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4pPr>
            <a:lvl5pPr marL="664210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6500">
                <a:solidFill>
                  <a:schemeClr val="tx1"/>
                </a:solidFill>
                <a:latin typeface="Arial" pitchFamily="34" charset="0"/>
              </a:defRPr>
            </a:lvl5pPr>
            <a:lvl6pPr marL="8118889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6pPr>
            <a:lvl7pPr marL="9595051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7pPr>
            <a:lvl8pPr marL="11071212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8pPr>
            <a:lvl9pPr marL="12547374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en-GB" sz="7200" dirty="0">
              <a:latin typeface="Arial" charset="0"/>
            </a:endParaRPr>
          </a:p>
          <a:p>
            <a:pPr eaLnBrk="1" hangingPunct="1"/>
            <a:endParaRPr lang="en-GB" sz="7200" dirty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7200" dirty="0" smtClean="0">
              <a:latin typeface="Arial" charset="0"/>
            </a:endParaRPr>
          </a:p>
          <a:p>
            <a:pPr eaLnBrk="1" hangingPunct="1"/>
            <a:endParaRPr lang="en-GB" sz="7200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31310" y="3689233"/>
            <a:ext cx="22077543" cy="11205687"/>
            <a:chOff x="3388540" y="3701983"/>
            <a:chExt cx="22077543" cy="11205687"/>
          </a:xfrm>
        </p:grpSpPr>
        <p:pic>
          <p:nvPicPr>
            <p:cNvPr id="5" name="Picture 4" descr="Pooled 300&amp;1500Hz data_SingleBand_v1.5.tif"/>
            <p:cNvPicPr>
              <a:picLocks noChangeAspect="1"/>
            </p:cNvPicPr>
            <p:nvPr/>
          </p:nvPicPr>
          <p:blipFill rotWithShape="1">
            <a:blip r:embed="rId3" cstate="print"/>
            <a:srcRect l="12926" t="12596" b="22781"/>
            <a:stretch/>
          </p:blipFill>
          <p:spPr>
            <a:xfrm>
              <a:off x="4773724" y="6773607"/>
              <a:ext cx="20165943" cy="766655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388540" y="6785737"/>
              <a:ext cx="1056029" cy="6224525"/>
              <a:chOff x="2469345" y="13699644"/>
              <a:chExt cx="1723549" cy="4588177"/>
            </a:xfrm>
          </p:grpSpPr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 rot="16200000">
                <a:off x="1101843" y="15196770"/>
                <a:ext cx="4458553" cy="1723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5800" dirty="0">
                    <a:latin typeface="Rdg Vesta"/>
                  </a:rPr>
                  <a:t>      </a:t>
                </a:r>
                <a:r>
                  <a:rPr lang="en-GB" sz="4800" dirty="0" smtClean="0">
                    <a:latin typeface="Arial" charset="0"/>
                  </a:rPr>
                  <a:t>loudness index</a:t>
                </a:r>
                <a:endParaRPr lang="en-US" sz="4800" dirty="0">
                  <a:latin typeface="Arial" charset="0"/>
                </a:endParaRPr>
              </a:p>
            </p:txBody>
          </p:sp>
          <p:cxnSp>
            <p:nvCxnSpPr>
              <p:cNvPr id="7" name="Straight Arrow Connector 70"/>
              <p:cNvCxnSpPr>
                <a:cxnSpLocks noChangeShapeType="1"/>
              </p:cNvCxnSpPr>
              <p:nvPr/>
            </p:nvCxnSpPr>
            <p:spPr bwMode="auto">
              <a:xfrm flipV="1">
                <a:off x="3432010" y="13699644"/>
                <a:ext cx="0" cy="554248"/>
              </a:xfrm>
              <a:prstGeom prst="straightConnector1">
                <a:avLst/>
              </a:prstGeom>
              <a:noFill/>
              <a:ln w="152400" cap="rnd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357900" y="5800615"/>
              <a:ext cx="7416824" cy="11849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latin typeface="Rdg Vesta"/>
                </a:rPr>
                <a:t>      </a:t>
              </a:r>
              <a:r>
                <a:rPr lang="en-GB" sz="5800" dirty="0" smtClean="0">
                  <a:latin typeface="Rdg Vesta"/>
                </a:rPr>
                <a:t>  </a:t>
              </a:r>
              <a:r>
                <a:rPr lang="en-GB" sz="4800" dirty="0" smtClean="0">
                  <a:latin typeface="Arial" charset="0"/>
                </a:rPr>
                <a:t>tones at 300 Hz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7231109" y="5736737"/>
              <a:ext cx="7416824" cy="1260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latin typeface="Rdg Vesta"/>
                </a:rPr>
                <a:t>      </a:t>
              </a:r>
              <a:r>
                <a:rPr lang="en-GB" sz="5800" dirty="0" smtClean="0">
                  <a:latin typeface="Rdg Vesta"/>
                </a:rPr>
                <a:t> </a:t>
              </a:r>
              <a:r>
                <a:rPr lang="en-GB" sz="4800" dirty="0" smtClean="0">
                  <a:latin typeface="Arial" charset="0"/>
                </a:rPr>
                <a:t>tones at 1500 Hz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984000" y="13032000"/>
              <a:ext cx="2980456" cy="1656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GB" sz="4800" dirty="0" smtClean="0">
                  <a:latin typeface="Arial" charset="0"/>
                </a:rPr>
                <a:t>ramped standard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9899999" y="13032000"/>
              <a:ext cx="2988000" cy="1656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GB" sz="4800" dirty="0">
                  <a:latin typeface="Arial" charset="0"/>
                </a:rPr>
                <a:t>d</a:t>
              </a:r>
              <a:r>
                <a:rPr lang="en-GB" sz="4800" dirty="0" smtClean="0">
                  <a:latin typeface="Arial" charset="0"/>
                </a:rPr>
                <a:t>amped standard</a:t>
              </a:r>
              <a:endParaRPr lang="en-US" sz="4800" dirty="0">
                <a:latin typeface="Arial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747999" y="13032000"/>
              <a:ext cx="6317735" cy="1875670"/>
              <a:chOff x="7039327" y="13051156"/>
              <a:chExt cx="5791270" cy="1875670"/>
            </a:xfrm>
          </p:grpSpPr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7039327" y="13051156"/>
                <a:ext cx="3258774" cy="18756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GB" sz="4800" dirty="0" smtClean="0">
                    <a:latin typeface="Arial" charset="0"/>
                  </a:rPr>
                  <a:t>ramped standard</a:t>
                </a:r>
                <a:endParaRPr lang="en-US" sz="4800" dirty="0"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9778334" y="13051156"/>
                <a:ext cx="3052263" cy="16561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GB" sz="4800" dirty="0">
                    <a:latin typeface="Arial" charset="0"/>
                  </a:rPr>
                  <a:t>d</a:t>
                </a:r>
                <a:r>
                  <a:rPr lang="en-GB" sz="4800" dirty="0" smtClean="0">
                    <a:latin typeface="Arial" charset="0"/>
                  </a:rPr>
                  <a:t>amped standard</a:t>
                </a:r>
                <a:endParaRPr lang="en-US" sz="4800" dirty="0">
                  <a:latin typeface="Arial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550588" y="3701983"/>
              <a:ext cx="6195846" cy="2017046"/>
              <a:chOff x="8847310" y="7423364"/>
              <a:chExt cx="6366536" cy="2167638"/>
            </a:xfrm>
          </p:grpSpPr>
          <p:pic>
            <p:nvPicPr>
              <p:cNvPr id="22" name="Picture 21" descr="Pooled 300&amp;1500Hz data_SingleBand_v1.5.tif"/>
              <p:cNvPicPr>
                <a:picLocks/>
              </p:cNvPicPr>
              <p:nvPr/>
            </p:nvPicPr>
            <p:blipFill rotWithShape="1">
              <a:blip r:embed="rId3" cstate="print"/>
              <a:srcRect l="27430" t="89504" r="64253"/>
              <a:stretch/>
            </p:blipFill>
            <p:spPr>
              <a:xfrm>
                <a:off x="8847310" y="7423364"/>
                <a:ext cx="1972374" cy="1286070"/>
              </a:xfrm>
              <a:prstGeom prst="rect">
                <a:avLst/>
              </a:prstGeom>
            </p:spPr>
          </p:pic>
          <p:pic>
            <p:nvPicPr>
              <p:cNvPr id="23" name="Picture 22" descr="Pooled 300&amp;1500Hz data_SingleBand_v1.5.tif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60157" t="89504" r="31896"/>
              <a:stretch/>
            </p:blipFill>
            <p:spPr>
              <a:xfrm>
                <a:off x="9018000" y="8532896"/>
                <a:ext cx="1840334" cy="1058106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11107539" y="7573956"/>
                <a:ext cx="4106307" cy="9848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r>
                  <a:rPr lang="en-GB" sz="4800" dirty="0" smtClean="0">
                    <a:latin typeface="Arial" charset="0"/>
                  </a:rPr>
                  <a:t>ramped test</a:t>
                </a:r>
                <a:endParaRPr lang="en-US" sz="4800" dirty="0"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11107538" y="8575791"/>
                <a:ext cx="4106307" cy="9848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r>
                  <a:rPr lang="en-GB" sz="4800" dirty="0">
                    <a:latin typeface="Arial" charset="0"/>
                  </a:rPr>
                  <a:t>d</a:t>
                </a:r>
                <a:r>
                  <a:rPr lang="en-GB" sz="4800" dirty="0" smtClean="0">
                    <a:latin typeface="Arial" charset="0"/>
                  </a:rPr>
                  <a:t>amped test</a:t>
                </a:r>
                <a:endParaRPr lang="en-US" sz="4800" dirty="0">
                  <a:latin typeface="Arial" charset="0"/>
                </a:endParaRPr>
              </a:p>
            </p:txBody>
          </p:sp>
        </p:grp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13038158" y="6773607"/>
              <a:ext cx="1174195" cy="6236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latin typeface="Rdg Vesta"/>
                </a:rPr>
                <a:t>      </a:t>
              </a:r>
              <a:r>
                <a:rPr lang="en-GB" sz="5800" dirty="0" smtClean="0">
                  <a:latin typeface="Rdg Vesta"/>
                </a:rPr>
                <a:t>  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24012000" y="6430104"/>
              <a:ext cx="1454083" cy="66018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latin typeface="Rdg Vesta"/>
                </a:rPr>
                <a:t>      </a:t>
              </a:r>
              <a:r>
                <a:rPr lang="en-GB" sz="5800" dirty="0" smtClean="0">
                  <a:latin typeface="Rdg Vesta"/>
                </a:rPr>
                <a:t>  </a:t>
              </a:r>
              <a:endParaRPr lang="en-US" sz="4800" dirty="0">
                <a:latin typeface="Arial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48787" y="6348737"/>
            <a:ext cx="2909113" cy="70089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470082" y="6481446"/>
            <a:ext cx="2909113" cy="70089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328912" y="3782915"/>
            <a:ext cx="7265841" cy="20170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984000" y="5825788"/>
            <a:ext cx="17955667" cy="9446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00670" y="7743065"/>
            <a:ext cx="3744000" cy="74168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936000" y="7326269"/>
            <a:ext cx="3240001" cy="7745975"/>
            <a:chOff x="9936000" y="7326269"/>
            <a:chExt cx="3240001" cy="7745975"/>
          </a:xfrm>
        </p:grpSpPr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9936000" y="8664361"/>
              <a:ext cx="3096000" cy="828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    </a:t>
              </a:r>
              <a:r>
                <a:rPr lang="en-GB" sz="5800" dirty="0" smtClean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</a:t>
              </a:r>
              <a:endParaRPr lang="en-US" sz="4800" dirty="0">
                <a:solidFill>
                  <a:schemeClr val="bg1">
                    <a:lumMod val="90000"/>
                  </a:schemeClr>
                </a:solidFill>
                <a:latin typeface="Arial" charset="0"/>
              </a:endParaRP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10080001" y="7326269"/>
              <a:ext cx="3096000" cy="7745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    </a:t>
              </a:r>
              <a:r>
                <a:rPr lang="en-GB" sz="5800" dirty="0" smtClean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</a:t>
              </a:r>
              <a:endParaRPr lang="en-US" sz="4800" dirty="0">
                <a:solidFill>
                  <a:schemeClr val="bg1">
                    <a:lumMod val="9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451196" y="7478096"/>
            <a:ext cx="3572804" cy="74168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0880000" y="6785737"/>
            <a:ext cx="3718335" cy="8374152"/>
            <a:chOff x="20880000" y="6785737"/>
            <a:chExt cx="3718335" cy="8374152"/>
          </a:xfrm>
        </p:grpSpPr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20880000" y="6785737"/>
              <a:ext cx="3096000" cy="23942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    </a:t>
              </a:r>
              <a:r>
                <a:rPr lang="en-GB" sz="5800" dirty="0" smtClean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</a:t>
              </a:r>
              <a:endParaRPr lang="en-US" sz="4800" dirty="0">
                <a:solidFill>
                  <a:schemeClr val="bg1">
                    <a:lumMod val="90000"/>
                  </a:schemeClr>
                </a:solidFill>
                <a:latin typeface="Arial" charset="0"/>
              </a:endParaRP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1024000" y="6785737"/>
              <a:ext cx="3574335" cy="83741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    </a:t>
              </a:r>
              <a:r>
                <a:rPr lang="en-GB" sz="5800" dirty="0" smtClean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</a:t>
              </a:r>
              <a:endParaRPr lang="en-US" sz="4800" dirty="0">
                <a:solidFill>
                  <a:schemeClr val="bg1">
                    <a:lumMod val="90000"/>
                  </a:schemeClr>
                </a:solidFill>
                <a:latin typeface="Arial" charset="0"/>
              </a:endParaRPr>
            </a:p>
          </p:txBody>
        </p:sp>
      </p:grpSp>
      <p:cxnSp>
        <p:nvCxnSpPr>
          <p:cNvPr id="36" name="Straight Arrow Connector 70"/>
          <p:cNvCxnSpPr>
            <a:cxnSpLocks noChangeShapeType="1"/>
          </p:cNvCxnSpPr>
          <p:nvPr/>
        </p:nvCxnSpPr>
        <p:spPr bwMode="auto">
          <a:xfrm>
            <a:off x="13757248" y="8879627"/>
            <a:ext cx="0" cy="1702849"/>
          </a:xfrm>
          <a:prstGeom prst="straightConnector1">
            <a:avLst/>
          </a:prstGeom>
          <a:noFill/>
          <a:ln w="177800" cap="rnd" algn="ctr">
            <a:solidFill>
              <a:srgbClr val="FF0000"/>
            </a:solidFill>
            <a:round/>
            <a:headEnd type="triangle"/>
            <a:tailEnd type="triangle" w="med" len="med"/>
          </a:ln>
        </p:spPr>
      </p:cxnSp>
      <p:cxnSp>
        <p:nvCxnSpPr>
          <p:cNvPr id="41" name="Straight Arrow Connector 70"/>
          <p:cNvCxnSpPr>
            <a:cxnSpLocks noChangeShapeType="1"/>
          </p:cNvCxnSpPr>
          <p:nvPr/>
        </p:nvCxnSpPr>
        <p:spPr bwMode="auto">
          <a:xfrm>
            <a:off x="24647933" y="8119954"/>
            <a:ext cx="0" cy="1702849"/>
          </a:xfrm>
          <a:prstGeom prst="straightConnector1">
            <a:avLst/>
          </a:prstGeom>
          <a:noFill/>
          <a:ln w="177800" cap="rnd" algn="ctr">
            <a:solidFill>
              <a:srgbClr val="FF0000"/>
            </a:solidFill>
            <a:round/>
            <a:headEnd type="triangle"/>
            <a:tailEnd type="triangle" w="med" len="med"/>
          </a:ln>
        </p:spPr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2464310" y="15624876"/>
            <a:ext cx="26263600" cy="4042660"/>
          </a:xfrm>
          <a:prstGeom prst="rect">
            <a:avLst/>
          </a:prstGeom>
        </p:spPr>
        <p:txBody>
          <a:bodyPr/>
          <a:lstStyle>
            <a:lvl1pPr marL="1106488" indent="-11064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77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398713" indent="-92233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2pPr>
            <a:lvl3pPr marL="368935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6500">
                <a:solidFill>
                  <a:schemeClr val="tx1"/>
                </a:solidFill>
                <a:latin typeface="Arial" pitchFamily="34" charset="0"/>
              </a:defRPr>
            </a:lvl3pPr>
            <a:lvl4pPr marL="5165725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4pPr>
            <a:lvl5pPr marL="664210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6500">
                <a:solidFill>
                  <a:schemeClr val="tx1"/>
                </a:solidFill>
                <a:latin typeface="Arial" pitchFamily="34" charset="0"/>
              </a:defRPr>
            </a:lvl5pPr>
            <a:lvl6pPr marL="8118889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6pPr>
            <a:lvl7pPr marL="9595051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7pPr>
            <a:lvl8pPr marL="11071212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8pPr>
            <a:lvl9pPr marL="12547374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6600" dirty="0" smtClean="0">
                <a:latin typeface="Arial" charset="0"/>
              </a:rPr>
              <a:t>loudness difference between ramped and damped test tones</a:t>
            </a:r>
          </a:p>
          <a:p>
            <a:pPr marL="0" indent="0" eaLnBrk="1" hangingPunct="1">
              <a:buNone/>
            </a:pPr>
            <a:r>
              <a:rPr lang="en-GB" sz="6600" dirty="0">
                <a:latin typeface="Arial" charset="0"/>
              </a:rPr>
              <a:t>  </a:t>
            </a:r>
            <a:r>
              <a:rPr lang="en-GB" sz="6600" dirty="0" smtClean="0">
                <a:latin typeface="Arial" charset="0"/>
              </a:rPr>
              <a:t>   - small for ramped standards </a:t>
            </a:r>
          </a:p>
          <a:p>
            <a:pPr marL="0" indent="0" eaLnBrk="1" hangingPunct="1">
              <a:buNone/>
            </a:pPr>
            <a:r>
              <a:rPr lang="en-GB" sz="6600" dirty="0">
                <a:latin typeface="Arial" charset="0"/>
              </a:rPr>
              <a:t> </a:t>
            </a:r>
            <a:r>
              <a:rPr lang="en-GB" sz="6600" dirty="0" smtClean="0">
                <a:latin typeface="Arial" charset="0"/>
              </a:rPr>
              <a:t>    </a:t>
            </a:r>
            <a:r>
              <a:rPr lang="en-GB" sz="6600" dirty="0" smtClean="0">
                <a:solidFill>
                  <a:srgbClr val="FF0000"/>
                </a:solidFill>
                <a:latin typeface="Arial" charset="0"/>
              </a:rPr>
              <a:t>- bigger for damped standards</a:t>
            </a:r>
            <a:endParaRPr lang="en-GB" sz="720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92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4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86FF8-03EB-40D0-8020-712543BAD23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1899" y="1044328"/>
            <a:ext cx="22096436" cy="26642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Arial" pitchFamily="34" charset="0"/>
              </a:defRPr>
            </a:lvl5pPr>
            <a:lvl6pPr marL="1476162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6pPr>
            <a:lvl7pPr marL="2952323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7pPr>
            <a:lvl8pPr marL="4428485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8pPr>
            <a:lvl9pPr marL="5904647" algn="l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2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GB" sz="7200" dirty="0" smtClean="0">
                <a:latin typeface="Arial" charset="0"/>
              </a:rPr>
              <a:t>standard &amp; test at different frequencies;</a:t>
            </a:r>
          </a:p>
          <a:p>
            <a:pPr eaLnBrk="1" hangingPunct="1"/>
            <a:r>
              <a:rPr lang="en-GB" sz="7200" dirty="0" smtClean="0">
                <a:latin typeface="Arial" charset="0"/>
              </a:rPr>
              <a:t>real-room </a:t>
            </a:r>
            <a:r>
              <a:rPr lang="en-GB" sz="7200" dirty="0">
                <a:latin typeface="Arial" charset="0"/>
              </a:rPr>
              <a:t>data, 4 listeners</a:t>
            </a:r>
          </a:p>
          <a:p>
            <a:pPr eaLnBrk="1" hangingPunct="1"/>
            <a:endParaRPr lang="en-GB" sz="7200" dirty="0"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31310" y="3564000"/>
            <a:ext cx="23679347" cy="11330920"/>
            <a:chOff x="3431310" y="3564000"/>
            <a:chExt cx="23679347" cy="11330920"/>
          </a:xfrm>
        </p:grpSpPr>
        <p:pic>
          <p:nvPicPr>
            <p:cNvPr id="5" name="Picture 4" descr="Pooled 300&amp;1500Hz data_CrossBand_v1.3.tif"/>
            <p:cNvPicPr>
              <a:picLocks noChangeAspect="1"/>
            </p:cNvPicPr>
            <p:nvPr/>
          </p:nvPicPr>
          <p:blipFill rotWithShape="1">
            <a:blip r:embed="rId3" cstate="print"/>
            <a:srcRect l="12556" t="17354" b="29278"/>
            <a:stretch/>
          </p:blipFill>
          <p:spPr>
            <a:xfrm>
              <a:off x="4554811" y="6732960"/>
              <a:ext cx="20375498" cy="6713585"/>
            </a:xfrm>
            <a:prstGeom prst="rect">
              <a:avLst/>
            </a:prstGeom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6300000" y="5004000"/>
              <a:ext cx="6768000" cy="2124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GB" sz="5800" dirty="0">
                  <a:latin typeface="Rdg Vesta"/>
                </a:rPr>
                <a:t>  </a:t>
              </a:r>
              <a:r>
                <a:rPr lang="en-GB" sz="4800" dirty="0" smtClean="0">
                  <a:latin typeface="Arial" charset="0"/>
                </a:rPr>
                <a:t>300 Hz standard</a:t>
              </a:r>
            </a:p>
            <a:p>
              <a:pPr algn="ctr"/>
              <a:r>
                <a:rPr lang="en-GB" sz="4800" dirty="0" smtClean="0">
                  <a:latin typeface="Arial" charset="0"/>
                </a:rPr>
                <a:t>1500 Hz test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3080928" y="6760857"/>
              <a:ext cx="1174195" cy="6236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latin typeface="Rdg Vesta"/>
                </a:rPr>
                <a:t>      </a:t>
              </a:r>
              <a:r>
                <a:rPr lang="en-GB" sz="5800" dirty="0" smtClean="0">
                  <a:latin typeface="Rdg Vesta"/>
                </a:rPr>
                <a:t>  </a:t>
              </a:r>
              <a:endParaRPr lang="en-US" sz="4800" dirty="0">
                <a:latin typeface="Arial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31310" y="6772987"/>
              <a:ext cx="1056029" cy="6224525"/>
              <a:chOff x="2469345" y="13699644"/>
              <a:chExt cx="1723549" cy="4588177"/>
            </a:xfrm>
          </p:grpSpPr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 rot="16200000">
                <a:off x="1101843" y="15196770"/>
                <a:ext cx="4458553" cy="1723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5800" dirty="0">
                    <a:latin typeface="Rdg Vesta"/>
                  </a:rPr>
                  <a:t>      </a:t>
                </a:r>
                <a:r>
                  <a:rPr lang="en-GB" sz="4800" dirty="0" smtClean="0">
                    <a:latin typeface="Arial" charset="0"/>
                  </a:rPr>
                  <a:t>loudness index</a:t>
                </a:r>
                <a:endParaRPr lang="en-US" sz="4800" dirty="0">
                  <a:latin typeface="Arial" charset="0"/>
                </a:endParaRPr>
              </a:p>
            </p:txBody>
          </p:sp>
          <p:cxnSp>
            <p:nvCxnSpPr>
              <p:cNvPr id="10" name="Straight Arrow Connector 70"/>
              <p:cNvCxnSpPr>
                <a:cxnSpLocks noChangeShapeType="1"/>
              </p:cNvCxnSpPr>
              <p:nvPr/>
            </p:nvCxnSpPr>
            <p:spPr bwMode="auto">
              <a:xfrm flipV="1">
                <a:off x="3432010" y="13699644"/>
                <a:ext cx="0" cy="554248"/>
              </a:xfrm>
              <a:prstGeom prst="straightConnector1">
                <a:avLst/>
              </a:prstGeom>
              <a:noFill/>
              <a:ln w="152400" cap="rnd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984000" y="13019250"/>
              <a:ext cx="2988000" cy="1656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GB" sz="4800" dirty="0" smtClean="0">
                  <a:latin typeface="Arial" charset="0"/>
                </a:rPr>
                <a:t>ramped standard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9942769" y="13019250"/>
              <a:ext cx="2988000" cy="1656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GB" sz="4800" dirty="0">
                  <a:latin typeface="Arial" charset="0"/>
                </a:rPr>
                <a:t>d</a:t>
              </a:r>
              <a:r>
                <a:rPr lang="en-GB" sz="4800" dirty="0" smtClean="0">
                  <a:latin typeface="Arial" charset="0"/>
                </a:rPr>
                <a:t>amped standard</a:t>
              </a:r>
              <a:endParaRPr lang="en-US" sz="4800" dirty="0"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7790769" y="13019250"/>
              <a:ext cx="6317735" cy="1875670"/>
              <a:chOff x="7039327" y="13051156"/>
              <a:chExt cx="5791270" cy="1875670"/>
            </a:xfrm>
          </p:grpSpPr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7039327" y="13051156"/>
                <a:ext cx="3258774" cy="18756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GB" sz="4800" dirty="0" smtClean="0">
                    <a:latin typeface="Arial" charset="0"/>
                  </a:rPr>
                  <a:t>ramped standard</a:t>
                </a:r>
                <a:endParaRPr lang="en-US" sz="4800" dirty="0">
                  <a:latin typeface="Arial" charset="0"/>
                </a:endParaRP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9778334" y="13051156"/>
                <a:ext cx="3052263" cy="16561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GB" sz="4800" dirty="0">
                    <a:latin typeface="Arial" charset="0"/>
                  </a:rPr>
                  <a:t>d</a:t>
                </a:r>
                <a:r>
                  <a:rPr lang="en-GB" sz="4800" dirty="0" smtClean="0">
                    <a:latin typeface="Arial" charset="0"/>
                  </a:rPr>
                  <a:t>amped standard</a:t>
                </a:r>
                <a:endParaRPr lang="en-US" sz="4800" dirty="0">
                  <a:latin typeface="Arial" charset="0"/>
                </a:endParaRPr>
              </a:p>
            </p:txBody>
          </p:sp>
        </p:grp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7340504" y="5004000"/>
              <a:ext cx="6768000" cy="2124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GB" sz="5800" dirty="0">
                  <a:latin typeface="Rdg Vesta"/>
                </a:rPr>
                <a:t>  </a:t>
              </a:r>
              <a:r>
                <a:rPr lang="en-GB" sz="4800" dirty="0" smtClean="0">
                  <a:latin typeface="Arial" charset="0"/>
                </a:rPr>
                <a:t>1500 Hz standard</a:t>
              </a:r>
            </a:p>
            <a:p>
              <a:pPr algn="ctr"/>
              <a:r>
                <a:rPr lang="en-GB" sz="4800" dirty="0">
                  <a:latin typeface="Arial" charset="0"/>
                </a:rPr>
                <a:t>3</a:t>
              </a:r>
              <a:r>
                <a:rPr lang="en-GB" sz="4800" dirty="0" smtClean="0">
                  <a:latin typeface="Arial" charset="0"/>
                </a:rPr>
                <a:t>00 Hz test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4054770" y="6417354"/>
              <a:ext cx="1454083" cy="66018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latin typeface="Rdg Vesta"/>
                </a:rPr>
                <a:t>      </a:t>
              </a:r>
              <a:r>
                <a:rPr lang="en-GB" sz="5800" dirty="0" smtClean="0">
                  <a:latin typeface="Rdg Vesta"/>
                </a:rPr>
                <a:t>  </a:t>
              </a:r>
              <a:endParaRPr lang="en-US" sz="4800" dirty="0">
                <a:latin typeface="Arial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582924" y="3564000"/>
              <a:ext cx="6195846" cy="1196723"/>
              <a:chOff x="14063862" y="2945067"/>
              <a:chExt cx="6195846" cy="1196723"/>
            </a:xfrm>
          </p:grpSpPr>
          <p:pic>
            <p:nvPicPr>
              <p:cNvPr id="20" name="Picture 19" descr="Pooled 300&amp;1500Hz data_SingleBand_v1.5.tif"/>
              <p:cNvPicPr>
                <a:picLocks/>
              </p:cNvPicPr>
              <p:nvPr/>
            </p:nvPicPr>
            <p:blipFill rotWithShape="1">
              <a:blip r:embed="rId4" cstate="print"/>
              <a:srcRect l="27430" t="89504" r="64253"/>
              <a:stretch/>
            </p:blipFill>
            <p:spPr>
              <a:xfrm>
                <a:off x="14063862" y="2945067"/>
                <a:ext cx="1919494" cy="119672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6263493" y="3089067"/>
                <a:ext cx="3996215" cy="9164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r>
                  <a:rPr lang="en-GB" sz="4800" dirty="0" smtClean="0">
                    <a:latin typeface="Arial" charset="0"/>
                  </a:rPr>
                  <a:t>ramped test</a:t>
                </a:r>
                <a:endParaRPr lang="en-US" sz="4800" dirty="0">
                  <a:latin typeface="Arial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080926" y="3708000"/>
              <a:ext cx="6029731" cy="984596"/>
              <a:chOff x="14229976" y="3981387"/>
              <a:chExt cx="6029731" cy="984596"/>
            </a:xfrm>
          </p:grpSpPr>
          <p:pic>
            <p:nvPicPr>
              <p:cNvPr id="21" name="Picture 20" descr="Pooled 300&amp;1500Hz data_SingleBand_v1.5.tif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60157" t="89504" r="31896"/>
              <a:stretch/>
            </p:blipFill>
            <p:spPr>
              <a:xfrm>
                <a:off x="14229976" y="3981387"/>
                <a:ext cx="1790994" cy="984596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16263492" y="3981387"/>
                <a:ext cx="3996215" cy="9164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r>
                  <a:rPr lang="en-GB" sz="4800" dirty="0">
                    <a:latin typeface="Arial" charset="0"/>
                  </a:rPr>
                  <a:t>d</a:t>
                </a:r>
                <a:r>
                  <a:rPr lang="en-GB" sz="4800" dirty="0" smtClean="0">
                    <a:latin typeface="Arial" charset="0"/>
                  </a:rPr>
                  <a:t>amped test</a:t>
                </a:r>
                <a:endParaRPr lang="en-US" sz="4800" dirty="0">
                  <a:latin typeface="Arial" charset="0"/>
                </a:endParaRPr>
              </a:p>
            </p:txBody>
          </p:sp>
        </p:grp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2448000" y="15624876"/>
            <a:ext cx="26263600" cy="4042660"/>
          </a:xfrm>
          <a:prstGeom prst="rect">
            <a:avLst/>
          </a:prstGeom>
        </p:spPr>
        <p:txBody>
          <a:bodyPr/>
          <a:lstStyle>
            <a:lvl1pPr marL="1106488" indent="-11064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77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398713" indent="-92233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2pPr>
            <a:lvl3pPr marL="368935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6500">
                <a:solidFill>
                  <a:schemeClr val="tx1"/>
                </a:solidFill>
                <a:latin typeface="Arial" pitchFamily="34" charset="0"/>
              </a:defRPr>
            </a:lvl3pPr>
            <a:lvl4pPr marL="5165725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6500">
                <a:solidFill>
                  <a:schemeClr val="tx1"/>
                </a:solidFill>
                <a:latin typeface="Arial" pitchFamily="34" charset="0"/>
              </a:defRPr>
            </a:lvl4pPr>
            <a:lvl5pPr marL="6642100" indent="-73660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6500">
                <a:solidFill>
                  <a:schemeClr val="tx1"/>
                </a:solidFill>
                <a:latin typeface="Arial" pitchFamily="34" charset="0"/>
              </a:defRPr>
            </a:lvl5pPr>
            <a:lvl6pPr marL="8118889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6pPr>
            <a:lvl7pPr marL="9595051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7pPr>
            <a:lvl8pPr marL="11071212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8pPr>
            <a:lvl9pPr marL="12547374" indent="-738081" algn="l" rtl="0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charset="0"/>
              <a:buChar char="»"/>
              <a:defRPr sz="6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6600" dirty="0" smtClean="0">
                <a:latin typeface="Arial" charset="0"/>
              </a:rPr>
              <a:t>loudness difference between ramped and damped test tones</a:t>
            </a:r>
          </a:p>
          <a:p>
            <a:pPr marL="0" indent="0" eaLnBrk="1" hangingPunct="1">
              <a:buNone/>
            </a:pPr>
            <a:r>
              <a:rPr lang="en-GB" sz="6600" dirty="0">
                <a:latin typeface="Arial" charset="0"/>
              </a:rPr>
              <a:t>  </a:t>
            </a:r>
            <a:r>
              <a:rPr lang="en-GB" sz="6600" dirty="0" smtClean="0">
                <a:latin typeface="Arial" charset="0"/>
              </a:rPr>
              <a:t>   - again, small for ramped standards </a:t>
            </a:r>
          </a:p>
          <a:p>
            <a:pPr marL="0" indent="0" eaLnBrk="1" hangingPunct="1">
              <a:buNone/>
            </a:pPr>
            <a:r>
              <a:rPr lang="en-GB" sz="6600" dirty="0">
                <a:latin typeface="Arial" charset="0"/>
              </a:rPr>
              <a:t> </a:t>
            </a:r>
            <a:r>
              <a:rPr lang="en-GB" sz="6600" dirty="0" smtClean="0">
                <a:latin typeface="Arial" charset="0"/>
              </a:rPr>
              <a:t>    </a:t>
            </a:r>
            <a:r>
              <a:rPr lang="en-GB" sz="6600" dirty="0" smtClean="0">
                <a:solidFill>
                  <a:srgbClr val="FF0000"/>
                </a:solidFill>
                <a:latin typeface="Arial" charset="0"/>
              </a:rPr>
              <a:t>- but now, similarly small for damped standards</a:t>
            </a:r>
            <a:endParaRPr lang="en-GB" sz="7200" dirty="0" smtClean="0">
              <a:latin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48787" y="6348737"/>
            <a:ext cx="2909113" cy="70089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990000" y="6772987"/>
            <a:ext cx="3700800" cy="83869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9999" y="7128000"/>
            <a:ext cx="3700800" cy="7766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389827" y="7148945"/>
            <a:ext cx="4093884" cy="273024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507140" y="4979143"/>
            <a:ext cx="15985775" cy="17817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552000" y="6772987"/>
            <a:ext cx="1664209" cy="70089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168885" y="3448844"/>
            <a:ext cx="15985775" cy="14270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772000" y="6948842"/>
            <a:ext cx="3677532" cy="7946078"/>
            <a:chOff x="20772000" y="6948842"/>
            <a:chExt cx="3677532" cy="7946078"/>
          </a:xfrm>
        </p:grpSpPr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20988000" y="7946925"/>
              <a:ext cx="3461532" cy="69479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    </a:t>
              </a:r>
              <a:r>
                <a:rPr lang="en-GB" sz="5800" dirty="0" smtClean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</a:t>
              </a:r>
              <a:endParaRPr lang="en-US" sz="4800" dirty="0">
                <a:solidFill>
                  <a:schemeClr val="bg1">
                    <a:lumMod val="90000"/>
                  </a:schemeClr>
                </a:solidFill>
                <a:latin typeface="Arial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20772000" y="6948842"/>
              <a:ext cx="3012041" cy="19704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GB" sz="5800" dirty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    </a:t>
              </a:r>
              <a:r>
                <a:rPr lang="en-GB" sz="5800" dirty="0" smtClean="0">
                  <a:solidFill>
                    <a:schemeClr val="bg1">
                      <a:lumMod val="90000"/>
                    </a:schemeClr>
                  </a:solidFill>
                  <a:latin typeface="Rdg Vesta"/>
                </a:rPr>
                <a:t>  </a:t>
              </a:r>
              <a:endParaRPr lang="en-US" sz="4800" dirty="0">
                <a:solidFill>
                  <a:schemeClr val="bg1">
                    <a:lumMod val="9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244000" y="7148945"/>
            <a:ext cx="3744000" cy="84759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 sz="5800" dirty="0">
                <a:solidFill>
                  <a:schemeClr val="bg1">
                    <a:lumMod val="90000"/>
                  </a:schemeClr>
                </a:solidFill>
                <a:latin typeface="Rdg Vesta"/>
              </a:rPr>
              <a:t>      </a:t>
            </a:r>
            <a:r>
              <a:rPr lang="en-GB" sz="5800" dirty="0" smtClean="0">
                <a:solidFill>
                  <a:schemeClr val="bg1">
                    <a:lumMod val="90000"/>
                  </a:schemeClr>
                </a:solidFill>
                <a:latin typeface="Rdg Vesta"/>
              </a:rPr>
              <a:t>  </a:t>
            </a:r>
            <a:endParaRPr lang="en-US" sz="4800" dirty="0">
              <a:solidFill>
                <a:schemeClr val="bg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324564" y="7524906"/>
            <a:ext cx="3783940" cy="295247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09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uiExpand="1" build="p"/>
      <p:bldP spid="30" grpId="0" animBg="1"/>
      <p:bldP spid="32" grpId="0" animBg="1"/>
      <p:bldP spid="31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29" grpId="0" animBg="1"/>
    </p:bldLst>
  </p:timing>
</p:sld>
</file>

<file path=ppt/theme/theme1.xml><?xml version="1.0" encoding="utf-8"?>
<a:theme xmlns:a="http://schemas.openxmlformats.org/drawingml/2006/main" name="Bright colours jl">
  <a:themeElements>
    <a:clrScheme name="Bright colours jl 3">
      <a:dk1>
        <a:srgbClr val="000000"/>
      </a:dk1>
      <a:lt1>
        <a:srgbClr val="F8F8F8"/>
      </a:lt1>
      <a:dk2>
        <a:srgbClr val="0F5C9D"/>
      </a:dk2>
      <a:lt2>
        <a:srgbClr val="1C1C1C"/>
      </a:lt2>
      <a:accent1>
        <a:srgbClr val="0F5C9D"/>
      </a:accent1>
      <a:accent2>
        <a:srgbClr val="808080"/>
      </a:accent2>
      <a:accent3>
        <a:srgbClr val="FBFBFB"/>
      </a:accent3>
      <a:accent4>
        <a:srgbClr val="000000"/>
      </a:accent4>
      <a:accent5>
        <a:srgbClr val="AAB5CC"/>
      </a:accent5>
      <a:accent6>
        <a:srgbClr val="737373"/>
      </a:accent6>
      <a:hlink>
        <a:srgbClr val="0F5C9D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5827</TotalTime>
  <Words>706</Words>
  <Application>Microsoft Office PowerPoint</Application>
  <PresentationFormat>Custom</PresentationFormat>
  <Paragraphs>206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Rdg Vesta</vt:lpstr>
      <vt:lpstr>Times New Roman</vt:lpstr>
      <vt:lpstr>Bright colours jl</vt:lpstr>
      <vt:lpstr>Loudness asymmetry in real-room reverberation: cross-band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RDG 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TYPO</dc:creator>
  <cp:lastModifiedBy>syswatkn</cp:lastModifiedBy>
  <cp:revision>438</cp:revision>
  <cp:lastPrinted>2006-09-19T14:59:33Z</cp:lastPrinted>
  <dcterms:created xsi:type="dcterms:W3CDTF">2007-02-28T14:07:05Z</dcterms:created>
  <dcterms:modified xsi:type="dcterms:W3CDTF">2012-03-15T19:49:55Z</dcterms:modified>
</cp:coreProperties>
</file>