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4" r:id="rId2"/>
    <p:sldId id="299" r:id="rId3"/>
    <p:sldId id="298" r:id="rId4"/>
    <p:sldId id="295" r:id="rId5"/>
    <p:sldId id="293" r:id="rId6"/>
  </p:sldIdLst>
  <p:sldSz cx="42808525" cy="33880425"/>
  <p:notesSz cx="14663738" cy="20926425"/>
  <p:embeddedFontLst>
    <p:embeddedFont>
      <p:font typeface="Century" pitchFamily="18" charset="0"/>
      <p:regular r:id="rId9"/>
    </p:embeddedFont>
    <p:embeddedFont>
      <p:font typeface="Rdg Vesta" pitchFamily="2" charset="0"/>
      <p:regular r:id="rId10"/>
      <p:bold r:id="rId11"/>
      <p:italic r:id="rId12"/>
      <p:boldItalic r:id="rId13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1pPr>
    <a:lvl2pPr marL="600075" indent="-142875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2pPr>
    <a:lvl3pPr marL="1200150" indent="-2857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3pPr>
    <a:lvl4pPr marL="1801813" indent="-43021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4pPr>
    <a:lvl5pPr marL="2401888" indent="-5730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06DB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730" autoAdjust="0"/>
    <p:restoredTop sz="96581" autoAdjust="0"/>
  </p:normalViewPr>
  <p:slideViewPr>
    <p:cSldViewPr>
      <p:cViewPr>
        <p:scale>
          <a:sx n="25" d="100"/>
          <a:sy n="25" d="100"/>
        </p:scale>
        <p:origin x="-72" y="792"/>
      </p:cViewPr>
      <p:guideLst>
        <p:guide orient="horz" pos="10671"/>
        <p:guide pos="1348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35476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305800" y="0"/>
            <a:ext cx="635476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9877088"/>
            <a:ext cx="63547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305800" y="19877088"/>
            <a:ext cx="63547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401B6A6-06D5-4743-AB3D-BF059A0DD8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354763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246" tIns="101626" rIns="203246" bIns="101626" numCol="1" anchor="t" anchorCtr="0" compatLnSpc="1">
            <a:prstTxWarp prst="textNoShape">
              <a:avLst/>
            </a:prstTxWarp>
          </a:bodyPr>
          <a:lstStyle>
            <a:lvl1pPr defTabSz="2033588" eaLnBrk="0" hangingPunct="0">
              <a:defRPr sz="27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305800" y="0"/>
            <a:ext cx="635635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246" tIns="101626" rIns="203246" bIns="101626" numCol="1" anchor="t" anchorCtr="0" compatLnSpc="1">
            <a:prstTxWarp prst="textNoShape">
              <a:avLst/>
            </a:prstTxWarp>
          </a:bodyPr>
          <a:lstStyle>
            <a:lvl1pPr algn="r" defTabSz="2033588" eaLnBrk="0" hangingPunct="0">
              <a:defRPr sz="27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76488" y="1570038"/>
            <a:ext cx="9918700" cy="7850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66850" y="9942513"/>
            <a:ext cx="11730038" cy="941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246" tIns="101626" rIns="203246" bIns="101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9877088"/>
            <a:ext cx="63547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246" tIns="101626" rIns="203246" bIns="101626" numCol="1" anchor="b" anchorCtr="0" compatLnSpc="1">
            <a:prstTxWarp prst="textNoShape">
              <a:avLst/>
            </a:prstTxWarp>
          </a:bodyPr>
          <a:lstStyle>
            <a:lvl1pPr defTabSz="2033588" eaLnBrk="0" hangingPunct="0">
              <a:defRPr sz="27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305800" y="19877088"/>
            <a:ext cx="63563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246" tIns="101626" rIns="203246" bIns="101626" numCol="1" anchor="b" anchorCtr="0" compatLnSpc="1">
            <a:prstTxWarp prst="textNoShape">
              <a:avLst/>
            </a:prstTxWarp>
          </a:bodyPr>
          <a:lstStyle>
            <a:lvl1pPr algn="r" defTabSz="2033588" eaLnBrk="0" hangingPunct="0">
              <a:defRPr sz="2700"/>
            </a:lvl1pPr>
          </a:lstStyle>
          <a:p>
            <a:pPr>
              <a:defRPr/>
            </a:pPr>
            <a:fld id="{DE9076B2-851A-45E7-825B-967D4ED4F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9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1pPr>
    <a:lvl2pPr marL="60007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2pPr>
    <a:lvl3pPr marL="12001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3pPr>
    <a:lvl4pPr marL="180181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4pPr>
    <a:lvl5pPr marL="24018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Rdg Vesta" pitchFamily="2" charset="0"/>
        <a:ea typeface="+mn-ea"/>
        <a:cs typeface="+mn-cs"/>
      </a:defRPr>
    </a:lvl5pPr>
    <a:lvl6pPr marL="3003096" algn="l" defTabSz="12012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603715" algn="l" defTabSz="12012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204335" algn="l" defTabSz="12012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4804951" algn="l" defTabSz="12012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11920-CD15-4F55-B571-6AE0599E940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08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076B2-851A-45E7-825B-967D4ED4F6A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5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076B2-851A-45E7-825B-967D4ED4F6A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3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E07E05-E879-454C-8983-5C63F417907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0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076B2-851A-45E7-825B-967D4ED4F6A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9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136" y="10524358"/>
            <a:ext cx="36390266" cy="7263133"/>
          </a:xfrm>
          <a:prstGeom prst="rect">
            <a:avLst/>
          </a:prstGeom>
        </p:spPr>
        <p:txBody>
          <a:bodyPr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445" y="19199623"/>
            <a:ext cx="29965646" cy="8657501"/>
          </a:xfrm>
          <a:prstGeom prst="rect">
            <a:avLst/>
          </a:prstGeom>
        </p:spPr>
        <p:txBody>
          <a:bodyPr lIns="120125" tIns="60063" rIns="120125" bIns="60063"/>
          <a:lstStyle>
            <a:lvl1pPr marL="0" indent="0" algn="ctr">
              <a:buNone/>
              <a:defRPr/>
            </a:lvl1pPr>
            <a:lvl2pPr marL="600620" indent="0" algn="ctr">
              <a:buNone/>
              <a:defRPr/>
            </a:lvl2pPr>
            <a:lvl3pPr marL="1201239" indent="0" algn="ctr">
              <a:buNone/>
              <a:defRPr/>
            </a:lvl3pPr>
            <a:lvl4pPr marL="1801855" indent="0" algn="ctr">
              <a:buNone/>
              <a:defRPr/>
            </a:lvl4pPr>
            <a:lvl5pPr marL="2402476" indent="0" algn="ctr">
              <a:buNone/>
              <a:defRPr/>
            </a:lvl5pPr>
            <a:lvl6pPr marL="3003096" indent="0" algn="ctr">
              <a:buNone/>
              <a:defRPr/>
            </a:lvl6pPr>
            <a:lvl7pPr marL="3603715" indent="0" algn="ctr">
              <a:buNone/>
              <a:defRPr/>
            </a:lvl7pPr>
            <a:lvl8pPr marL="4204335" indent="0" algn="ctr">
              <a:buNone/>
              <a:defRPr/>
            </a:lvl8pPr>
            <a:lvl9pPr marL="480495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294" y="1511604"/>
            <a:ext cx="40292058" cy="3342924"/>
          </a:xfrm>
          <a:prstGeom prst="rect">
            <a:avLst/>
          </a:prstGeom>
        </p:spPr>
        <p:txBody>
          <a:bodyPr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183" y="6305732"/>
            <a:ext cx="19528035" cy="26668802"/>
          </a:xfrm>
          <a:prstGeom prst="rect">
            <a:avLst/>
          </a:prstGeom>
        </p:spPr>
        <p:txBody>
          <a:bodyPr vert="eaVert" lIns="120125" tIns="60063" rIns="120125" bIns="600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87607" y="1511601"/>
            <a:ext cx="10278749" cy="31462932"/>
          </a:xfrm>
          <a:prstGeom prst="rect">
            <a:avLst/>
          </a:prstGeom>
        </p:spPr>
        <p:txBody>
          <a:bodyPr vert="eaVert"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182" y="1511601"/>
            <a:ext cx="30534398" cy="31462932"/>
          </a:xfrm>
          <a:prstGeom prst="rect">
            <a:avLst/>
          </a:prstGeom>
        </p:spPr>
        <p:txBody>
          <a:bodyPr vert="eaVert" lIns="120125" tIns="60063" rIns="120125" bIns="600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294" y="1511604"/>
            <a:ext cx="40292058" cy="3342924"/>
          </a:xfrm>
          <a:prstGeom prst="rect">
            <a:avLst/>
          </a:prstGeom>
        </p:spPr>
        <p:txBody>
          <a:bodyPr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3" y="6305732"/>
            <a:ext cx="19528035" cy="26668802"/>
          </a:xfrm>
          <a:prstGeom prst="rect">
            <a:avLst/>
          </a:prstGeom>
        </p:spPr>
        <p:txBody>
          <a:bodyPr lIns="120125" tIns="60063" rIns="120125" bIns="600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713" y="21771649"/>
            <a:ext cx="36387088" cy="6728482"/>
          </a:xfrm>
          <a:prstGeom prst="rect">
            <a:avLst/>
          </a:prstGeom>
        </p:spPr>
        <p:txBody>
          <a:bodyPr lIns="120125" tIns="60063" rIns="120125" bIns="60063"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713" y="14359307"/>
            <a:ext cx="36387088" cy="7412343"/>
          </a:xfrm>
          <a:prstGeom prst="rect">
            <a:avLst/>
          </a:prstGeom>
        </p:spPr>
        <p:txBody>
          <a:bodyPr lIns="120125" tIns="60063" rIns="120125" bIns="60063" anchor="b"/>
          <a:lstStyle>
            <a:lvl1pPr marL="0" indent="0">
              <a:buNone/>
              <a:defRPr sz="2800"/>
            </a:lvl1pPr>
            <a:lvl2pPr marL="600620" indent="0">
              <a:buNone/>
              <a:defRPr sz="2400"/>
            </a:lvl2pPr>
            <a:lvl3pPr marL="1201239" indent="0">
              <a:buNone/>
              <a:defRPr sz="2100"/>
            </a:lvl3pPr>
            <a:lvl4pPr marL="1801855" indent="0">
              <a:buNone/>
              <a:defRPr sz="1700"/>
            </a:lvl4pPr>
            <a:lvl5pPr marL="2402476" indent="0">
              <a:buNone/>
              <a:defRPr sz="1700"/>
            </a:lvl5pPr>
            <a:lvl6pPr marL="3003096" indent="0">
              <a:buNone/>
              <a:defRPr sz="1700"/>
            </a:lvl6pPr>
            <a:lvl7pPr marL="3603715" indent="0">
              <a:buNone/>
              <a:defRPr sz="1700"/>
            </a:lvl7pPr>
            <a:lvl8pPr marL="4204335" indent="0">
              <a:buNone/>
              <a:defRPr sz="1700"/>
            </a:lvl8pPr>
            <a:lvl9pPr marL="4804951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294" y="1511604"/>
            <a:ext cx="40292058" cy="3342924"/>
          </a:xfrm>
          <a:prstGeom prst="rect">
            <a:avLst/>
          </a:prstGeom>
        </p:spPr>
        <p:txBody>
          <a:bodyPr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186" y="6305732"/>
            <a:ext cx="9611502" cy="26668802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64715" y="6305732"/>
            <a:ext cx="9611502" cy="26668802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543" y="1357069"/>
            <a:ext cx="38525449" cy="5646738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543" y="7584643"/>
            <a:ext cx="18914803" cy="3159972"/>
          </a:xfrm>
          <a:prstGeom prst="rect">
            <a:avLst/>
          </a:prstGeom>
        </p:spPr>
        <p:txBody>
          <a:bodyPr lIns="120125" tIns="60063" rIns="120125" bIns="60063" anchor="b"/>
          <a:lstStyle>
            <a:lvl1pPr marL="0" indent="0">
              <a:buNone/>
              <a:defRPr sz="3200" b="1"/>
            </a:lvl1pPr>
            <a:lvl2pPr marL="600620" indent="0">
              <a:buNone/>
              <a:defRPr sz="2800" b="1"/>
            </a:lvl2pPr>
            <a:lvl3pPr marL="1201239" indent="0">
              <a:buNone/>
              <a:defRPr sz="2400" b="1"/>
            </a:lvl3pPr>
            <a:lvl4pPr marL="1801855" indent="0">
              <a:buNone/>
              <a:defRPr sz="2100" b="1"/>
            </a:lvl4pPr>
            <a:lvl5pPr marL="2402476" indent="0">
              <a:buNone/>
              <a:defRPr sz="2100" b="1"/>
            </a:lvl5pPr>
            <a:lvl6pPr marL="3003096" indent="0">
              <a:buNone/>
              <a:defRPr sz="2100" b="1"/>
            </a:lvl6pPr>
            <a:lvl7pPr marL="3603715" indent="0">
              <a:buNone/>
              <a:defRPr sz="2100" b="1"/>
            </a:lvl7pPr>
            <a:lvl8pPr marL="4204335" indent="0">
              <a:buNone/>
              <a:defRPr sz="2100" b="1"/>
            </a:lvl8pPr>
            <a:lvl9pPr marL="48049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543" y="10744614"/>
            <a:ext cx="18914803" cy="19521122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5834" y="7584643"/>
            <a:ext cx="18921159" cy="3159972"/>
          </a:xfrm>
          <a:prstGeom prst="rect">
            <a:avLst/>
          </a:prstGeom>
        </p:spPr>
        <p:txBody>
          <a:bodyPr lIns="120125" tIns="60063" rIns="120125" bIns="60063" anchor="b"/>
          <a:lstStyle>
            <a:lvl1pPr marL="0" indent="0">
              <a:buNone/>
              <a:defRPr sz="3200" b="1"/>
            </a:lvl1pPr>
            <a:lvl2pPr marL="600620" indent="0">
              <a:buNone/>
              <a:defRPr sz="2800" b="1"/>
            </a:lvl2pPr>
            <a:lvl3pPr marL="1201239" indent="0">
              <a:buNone/>
              <a:defRPr sz="2400" b="1"/>
            </a:lvl3pPr>
            <a:lvl4pPr marL="1801855" indent="0">
              <a:buNone/>
              <a:defRPr sz="2100" b="1"/>
            </a:lvl4pPr>
            <a:lvl5pPr marL="2402476" indent="0">
              <a:buNone/>
              <a:defRPr sz="2100" b="1"/>
            </a:lvl5pPr>
            <a:lvl6pPr marL="3003096" indent="0">
              <a:buNone/>
              <a:defRPr sz="2100" b="1"/>
            </a:lvl6pPr>
            <a:lvl7pPr marL="3603715" indent="0">
              <a:buNone/>
              <a:defRPr sz="2100" b="1"/>
            </a:lvl7pPr>
            <a:lvl8pPr marL="4204335" indent="0">
              <a:buNone/>
              <a:defRPr sz="2100" b="1"/>
            </a:lvl8pPr>
            <a:lvl9pPr marL="48049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5834" y="10744614"/>
            <a:ext cx="18921159" cy="19521122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294" y="1511604"/>
            <a:ext cx="40292058" cy="3342924"/>
          </a:xfrm>
          <a:prstGeom prst="rect">
            <a:avLst/>
          </a:prstGeom>
        </p:spPr>
        <p:txBody>
          <a:bodyPr lIns="120125" tIns="60063" rIns="120125" bIns="60063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541" y="1348189"/>
            <a:ext cx="14082042" cy="5740879"/>
          </a:xfrm>
          <a:prstGeom prst="rect">
            <a:avLst/>
          </a:prstGeom>
        </p:spPr>
        <p:txBody>
          <a:bodyPr lIns="120125" tIns="60063" rIns="120125" bIns="60063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8314" y="1348183"/>
            <a:ext cx="23928670" cy="28917548"/>
          </a:xfrm>
          <a:prstGeom prst="rect">
            <a:avLst/>
          </a:prstGeom>
        </p:spPr>
        <p:txBody>
          <a:bodyPr lIns="120125" tIns="60063" rIns="120125" bIns="60063"/>
          <a:lstStyle>
            <a:lvl1pPr>
              <a:defRPr sz="42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541" y="7089068"/>
            <a:ext cx="14082042" cy="23176668"/>
          </a:xfrm>
          <a:prstGeom prst="rect">
            <a:avLst/>
          </a:prstGeom>
        </p:spPr>
        <p:txBody>
          <a:bodyPr lIns="120125" tIns="60063" rIns="120125" bIns="60063"/>
          <a:lstStyle>
            <a:lvl1pPr marL="0" indent="0">
              <a:buNone/>
              <a:defRPr sz="1700"/>
            </a:lvl1pPr>
            <a:lvl2pPr marL="600620" indent="0">
              <a:buNone/>
              <a:defRPr sz="1700"/>
            </a:lvl2pPr>
            <a:lvl3pPr marL="1201239" indent="0">
              <a:buNone/>
              <a:defRPr sz="1400"/>
            </a:lvl3pPr>
            <a:lvl4pPr marL="1801855" indent="0">
              <a:buNone/>
              <a:defRPr sz="1100"/>
            </a:lvl4pPr>
            <a:lvl5pPr marL="2402476" indent="0">
              <a:buNone/>
              <a:defRPr sz="1100"/>
            </a:lvl5pPr>
            <a:lvl6pPr marL="3003096" indent="0">
              <a:buNone/>
              <a:defRPr sz="1100"/>
            </a:lvl6pPr>
            <a:lvl7pPr marL="3603715" indent="0">
              <a:buNone/>
              <a:defRPr sz="1100"/>
            </a:lvl7pPr>
            <a:lvl8pPr marL="4204335" indent="0">
              <a:buNone/>
              <a:defRPr sz="1100"/>
            </a:lvl8pPr>
            <a:lvl9pPr marL="480495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401" y="23716657"/>
            <a:ext cx="25685750" cy="2799389"/>
          </a:xfrm>
          <a:prstGeom prst="rect">
            <a:avLst/>
          </a:prstGeom>
        </p:spPr>
        <p:txBody>
          <a:bodyPr lIns="120125" tIns="60063" rIns="120125" bIns="60063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1401" y="3026755"/>
            <a:ext cx="25685750" cy="20329323"/>
          </a:xfrm>
          <a:prstGeom prst="rect">
            <a:avLst/>
          </a:prstGeom>
        </p:spPr>
        <p:txBody>
          <a:bodyPr lIns="120125" tIns="60063" rIns="120125" bIns="60063"/>
          <a:lstStyle>
            <a:lvl1pPr marL="0" indent="0">
              <a:buNone/>
              <a:defRPr sz="4200"/>
            </a:lvl1pPr>
            <a:lvl2pPr marL="600620" indent="0">
              <a:buNone/>
              <a:defRPr sz="3800"/>
            </a:lvl2pPr>
            <a:lvl3pPr marL="1201239" indent="0">
              <a:buNone/>
              <a:defRPr sz="3200"/>
            </a:lvl3pPr>
            <a:lvl4pPr marL="1801855" indent="0">
              <a:buNone/>
              <a:defRPr sz="2800"/>
            </a:lvl4pPr>
            <a:lvl5pPr marL="2402476" indent="0">
              <a:buNone/>
              <a:defRPr sz="2800"/>
            </a:lvl5pPr>
            <a:lvl6pPr marL="3003096" indent="0">
              <a:buNone/>
              <a:defRPr sz="2800"/>
            </a:lvl6pPr>
            <a:lvl7pPr marL="3603715" indent="0">
              <a:buNone/>
              <a:defRPr sz="2800"/>
            </a:lvl7pPr>
            <a:lvl8pPr marL="4204335" indent="0">
              <a:buNone/>
              <a:defRPr sz="2800"/>
            </a:lvl8pPr>
            <a:lvl9pPr marL="4804951" indent="0">
              <a:buNone/>
              <a:defRPr sz="2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1401" y="26516044"/>
            <a:ext cx="25685750" cy="3977054"/>
          </a:xfrm>
          <a:prstGeom prst="rect">
            <a:avLst/>
          </a:prstGeom>
        </p:spPr>
        <p:txBody>
          <a:bodyPr lIns="120125" tIns="60063" rIns="120125" bIns="60063"/>
          <a:lstStyle>
            <a:lvl1pPr marL="0" indent="0">
              <a:buNone/>
              <a:defRPr sz="1700"/>
            </a:lvl1pPr>
            <a:lvl2pPr marL="600620" indent="0">
              <a:buNone/>
              <a:defRPr sz="1700"/>
            </a:lvl2pPr>
            <a:lvl3pPr marL="1201239" indent="0">
              <a:buNone/>
              <a:defRPr sz="1400"/>
            </a:lvl3pPr>
            <a:lvl4pPr marL="1801855" indent="0">
              <a:buNone/>
              <a:defRPr sz="1100"/>
            </a:lvl4pPr>
            <a:lvl5pPr marL="2402476" indent="0">
              <a:buNone/>
              <a:defRPr sz="1100"/>
            </a:lvl5pPr>
            <a:lvl6pPr marL="3003096" indent="0">
              <a:buNone/>
              <a:defRPr sz="1100"/>
            </a:lvl6pPr>
            <a:lvl7pPr marL="3603715" indent="0">
              <a:buNone/>
              <a:defRPr sz="1100"/>
            </a:lvl7pPr>
            <a:lvl8pPr marL="4204335" indent="0">
              <a:buNone/>
              <a:defRPr sz="1100"/>
            </a:lvl8pPr>
            <a:lvl9pPr marL="480495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78263" rtl="0" eaLnBrk="0" fontAlgn="base" hangingPunct="0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+mj-lt"/>
          <a:ea typeface="+mj-ea"/>
          <a:cs typeface="+mj-cs"/>
        </a:defRPr>
      </a:lvl1pPr>
      <a:lvl2pPr algn="l" defTabSz="3878263" rtl="0" eaLnBrk="0" fontAlgn="base" hangingPunct="0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2pPr>
      <a:lvl3pPr algn="l" defTabSz="3878263" rtl="0" eaLnBrk="0" fontAlgn="base" hangingPunct="0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3pPr>
      <a:lvl4pPr algn="l" defTabSz="3878263" rtl="0" eaLnBrk="0" fontAlgn="base" hangingPunct="0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4pPr>
      <a:lvl5pPr algn="l" defTabSz="3878263" rtl="0" eaLnBrk="0" fontAlgn="base" hangingPunct="0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5pPr>
      <a:lvl6pPr marL="600620" algn="l" defTabSz="3878998" rtl="0" eaLnBrk="1" fontAlgn="base" hangingPunct="1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6pPr>
      <a:lvl7pPr marL="1201239" algn="l" defTabSz="3878998" rtl="0" eaLnBrk="1" fontAlgn="base" hangingPunct="1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7pPr>
      <a:lvl8pPr marL="1801855" algn="l" defTabSz="3878998" rtl="0" eaLnBrk="1" fontAlgn="base" hangingPunct="1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8pPr>
      <a:lvl9pPr marL="2402476" algn="l" defTabSz="3878998" rtl="0" eaLnBrk="1" fontAlgn="base" hangingPunct="1">
        <a:lnSpc>
          <a:spcPct val="105000"/>
        </a:lnSpc>
        <a:spcBef>
          <a:spcPct val="60000"/>
        </a:spcBef>
        <a:spcAft>
          <a:spcPct val="0"/>
        </a:spcAft>
        <a:defRPr sz="10800">
          <a:solidFill>
            <a:schemeClr val="bg1"/>
          </a:solidFill>
          <a:latin typeface="Rdg Vesta" pitchFamily="2" charset="0"/>
        </a:defRPr>
      </a:lvl9pPr>
    </p:titleStyle>
    <p:bodyStyle>
      <a:lvl1pPr marL="598488" indent="-598488" algn="l" defTabSz="3878263" rtl="0" eaLnBrk="0" fontAlgn="base" hangingPunct="0">
        <a:lnSpc>
          <a:spcPct val="125000"/>
        </a:lnSpc>
        <a:spcBef>
          <a:spcPct val="60000"/>
        </a:spcBef>
        <a:spcAft>
          <a:spcPct val="0"/>
        </a:spcAft>
        <a:buClr>
          <a:schemeClr val="tx2"/>
        </a:buClr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1312863" indent="-600075" algn="l" defTabSz="3878263" rtl="0" eaLnBrk="0" fontAlgn="base" hangingPunct="0">
        <a:lnSpc>
          <a:spcPct val="125000"/>
        </a:lnSpc>
        <a:spcBef>
          <a:spcPct val="40000"/>
        </a:spcBef>
        <a:spcAft>
          <a:spcPct val="0"/>
        </a:spcAft>
        <a:buClr>
          <a:schemeClr val="tx2"/>
        </a:buClr>
        <a:buChar char="•"/>
        <a:defRPr sz="3400">
          <a:solidFill>
            <a:schemeClr val="tx1"/>
          </a:solidFill>
          <a:latin typeface="+mn-lt"/>
        </a:defRPr>
      </a:lvl2pPr>
      <a:lvl3pPr marL="1749425" indent="-449263" algn="l" defTabSz="3878263" rtl="0" eaLnBrk="0" fontAlgn="base" hangingPunct="0">
        <a:lnSpc>
          <a:spcPct val="125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3pPr>
      <a:lvl4pPr marL="2159000" indent="-395288" algn="l" defTabSz="3878263" rtl="0" eaLnBrk="0" fontAlgn="base" hangingPunct="0">
        <a:lnSpc>
          <a:spcPct val="125000"/>
        </a:lnSpc>
        <a:spcBef>
          <a:spcPct val="4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4pPr>
      <a:lvl5pPr marL="3365500" indent="-968375" algn="l" defTabSz="3878263" rtl="0" eaLnBrk="0" fontAlgn="base" hangingPunct="0">
        <a:lnSpc>
          <a:spcPct val="125000"/>
        </a:lnSpc>
        <a:spcBef>
          <a:spcPct val="6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3966589" indent="-969749" algn="l" defTabSz="3878998" rtl="0" eaLnBrk="1" fontAlgn="base" hangingPunct="1">
        <a:lnSpc>
          <a:spcPct val="125000"/>
        </a:lnSpc>
        <a:spcBef>
          <a:spcPct val="6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4567208" indent="-969749" algn="l" defTabSz="3878998" rtl="0" eaLnBrk="1" fontAlgn="base" hangingPunct="1">
        <a:lnSpc>
          <a:spcPct val="125000"/>
        </a:lnSpc>
        <a:spcBef>
          <a:spcPct val="6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5167828" indent="-969749" algn="l" defTabSz="3878998" rtl="0" eaLnBrk="1" fontAlgn="base" hangingPunct="1">
        <a:lnSpc>
          <a:spcPct val="125000"/>
        </a:lnSpc>
        <a:spcBef>
          <a:spcPct val="6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5768444" indent="-969749" algn="l" defTabSz="3878998" rtl="0" eaLnBrk="1" fontAlgn="base" hangingPunct="1">
        <a:lnSpc>
          <a:spcPct val="125000"/>
        </a:lnSpc>
        <a:spcBef>
          <a:spcPct val="6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0620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239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1855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02476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3096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3715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04335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04951" algn="l" defTabSz="12012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68001" y="1111641"/>
            <a:ext cx="41440524" cy="32768784"/>
          </a:xfrm>
          <a:prstGeom prst="rect">
            <a:avLst/>
          </a:prstGeom>
        </p:spPr>
        <p:txBody>
          <a:bodyPr lIns="91431" tIns="45716" rIns="91431" bIns="45716"/>
          <a:lstStyle/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Watkins, </a:t>
            </a:r>
            <a:r>
              <a:rPr lang="en-GB" sz="9600" kern="0" dirty="0" err="1" smtClean="0">
                <a:latin typeface="Arial" pitchFamily="34" charset="0"/>
                <a:cs typeface="Arial" pitchFamily="34" charset="0"/>
              </a:rPr>
              <a:t>Raimond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&amp; Makin (2011) J </a:t>
            </a:r>
            <a:r>
              <a:rPr lang="en-GB" sz="9600" kern="0" dirty="0" err="1" smtClean="0">
                <a:latin typeface="Arial" pitchFamily="34" charset="0"/>
                <a:cs typeface="Arial" pitchFamily="34" charset="0"/>
              </a:rPr>
              <a:t>Acoust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err="1" smtClean="0">
                <a:latin typeface="Arial" pitchFamily="34" charset="0"/>
                <a:cs typeface="Arial" pitchFamily="34" charset="0"/>
              </a:rPr>
              <a:t>Soc</a:t>
            </a:r>
            <a:r>
              <a:rPr lang="en-GB" sz="9600" kern="0" dirty="0">
                <a:latin typeface="Arial" pitchFamily="34" charset="0"/>
                <a:cs typeface="Arial" pitchFamily="34" charset="0"/>
              </a:rPr>
              <a:t> Am 130  2777–2788 </a:t>
            </a: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temporal envelopes in auditory filters: </a:t>
            </a: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[s] </a:t>
            </a:r>
            <a:r>
              <a:rPr lang="en-GB" sz="9600" kern="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GB" sz="9600" kern="0" dirty="0" err="1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] distinction is most apparent; 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GB" sz="96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higher fc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GB" sz="96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at nearer distance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38711" y="5291309"/>
            <a:ext cx="39499103" cy="20162047"/>
            <a:chOff x="1145701" y="4158640"/>
            <a:chExt cx="39499103" cy="2016204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701" y="4158640"/>
              <a:ext cx="27995498" cy="20162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0521289" y="4158641"/>
              <a:ext cx="10123515" cy="19649143"/>
            </a:xfrm>
            <a:prstGeom prst="rect">
              <a:avLst/>
            </a:prstGeom>
          </p:spPr>
          <p:txBody>
            <a:bodyPr wrap="square" lIns="135715" tIns="67858" rIns="135715" bIns="67858">
              <a:spAutoFit/>
            </a:bodyPr>
            <a:lstStyle/>
            <a:p>
              <a:pPr algn="just"/>
              <a:r>
                <a:rPr lang="en-GB" sz="4700" dirty="0">
                  <a:latin typeface="Century" pitchFamily="18" charset="0"/>
                  <a:cs typeface="Arial" pitchFamily="34" charset="0"/>
                </a:rPr>
                <a:t>FIG. 2. The traces are temporal envelopes in narrow frequency-bands of test words from the continuum’s “sir” [s3] and “stir” [st3] end-points along with the preceding part of the context, “next you’ll get….” The speech was first convolved with the left channel of a binaural room impulse response (BRIR) obtained with a source to receiver distance of 0.32 m (upper two rows) or 10 m (lower two rows). These sounds were then played through an auditory filter with a </a:t>
              </a:r>
              <a:r>
                <a:rPr lang="en-GB" sz="4700" dirty="0" err="1">
                  <a:latin typeface="Century" pitchFamily="18" charset="0"/>
                  <a:cs typeface="Arial" pitchFamily="34" charset="0"/>
                </a:rPr>
                <a:t>center</a:t>
              </a:r>
              <a:r>
                <a:rPr lang="en-GB" sz="4700" dirty="0">
                  <a:latin typeface="Century" pitchFamily="18" charset="0"/>
                  <a:cs typeface="Arial" pitchFamily="34" charset="0"/>
                </a:rPr>
                <a:t> frequency, f</a:t>
              </a:r>
              <a:r>
                <a:rPr lang="en-GB" sz="4700" baseline="-25000" dirty="0">
                  <a:latin typeface="Century" pitchFamily="18" charset="0"/>
                  <a:cs typeface="Arial" pitchFamily="34" charset="0"/>
                </a:rPr>
                <a:t>c</a:t>
              </a:r>
              <a:r>
                <a:rPr lang="en-GB" sz="4700" dirty="0">
                  <a:latin typeface="Century" pitchFamily="18" charset="0"/>
                  <a:cs typeface="Arial" pitchFamily="34" charset="0"/>
                </a:rPr>
                <a:t>=250 Hz (a) or f</a:t>
              </a:r>
              <a:r>
                <a:rPr lang="en-GB" sz="4700" baseline="-25000" dirty="0">
                  <a:latin typeface="Century" pitchFamily="18" charset="0"/>
                  <a:cs typeface="Arial" pitchFamily="34" charset="0"/>
                </a:rPr>
                <a:t>c</a:t>
              </a:r>
              <a:r>
                <a:rPr lang="en-GB" sz="4700" dirty="0">
                  <a:latin typeface="Century" pitchFamily="18" charset="0"/>
                  <a:cs typeface="Arial" pitchFamily="34" charset="0"/>
                </a:rPr>
                <a:t>=4.24 kHz (b), followed by full-wave rectification and then </a:t>
              </a:r>
              <a:r>
                <a:rPr lang="en-GB" sz="4700" dirty="0" err="1">
                  <a:latin typeface="Century" pitchFamily="18" charset="0"/>
                  <a:cs typeface="Arial" pitchFamily="34" charset="0"/>
                </a:rPr>
                <a:t>lowpass</a:t>
              </a:r>
              <a:r>
                <a:rPr lang="en-GB" sz="4700" dirty="0">
                  <a:latin typeface="Century" pitchFamily="18" charset="0"/>
                  <a:cs typeface="Arial" pitchFamily="34" charset="0"/>
                </a:rPr>
                <a:t> filtering with corner frequencies of 50 Hz (points) or 10 Hz (continuous traces). The interval occupied by the test-word’s [s] or [</a:t>
              </a:r>
              <a:r>
                <a:rPr lang="en-GB" sz="4700" dirty="0" err="1">
                  <a:latin typeface="Century" pitchFamily="18" charset="0"/>
                  <a:cs typeface="Arial" pitchFamily="34" charset="0"/>
                </a:rPr>
                <a:t>st</a:t>
              </a:r>
              <a:r>
                <a:rPr lang="en-GB" sz="4700" dirty="0">
                  <a:latin typeface="Century" pitchFamily="18" charset="0"/>
                  <a:cs typeface="Arial" pitchFamily="34" charset="0"/>
                </a:rPr>
                <a:t>] frication lies between the vertical dashed lines, which are the start of the test word (left-hand line) and voice-onset time (VOT) in the original dry recording</a:t>
              </a:r>
              <a:r>
                <a:rPr lang="en-GB" sz="4200" dirty="0">
                  <a:latin typeface="Century" pitchFamily="18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20612174" y="4554836"/>
            <a:ext cx="7704856" cy="1872208"/>
          </a:xfrm>
          <a:prstGeom prst="ellipse">
            <a:avLst/>
          </a:prstGeom>
          <a:noFill/>
          <a:ln w="111125" cap="rnd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Rdg Vesta" pitchFamily="2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537835" y="7003108"/>
            <a:ext cx="3659515" cy="6624736"/>
          </a:xfrm>
          <a:prstGeom prst="ellipse">
            <a:avLst/>
          </a:prstGeom>
          <a:noFill/>
          <a:ln w="111125" cap="rnd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Rdg Vest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368001" y="1111641"/>
            <a:ext cx="11035261" cy="1715003"/>
          </a:xfrm>
          <a:prstGeom prst="rect">
            <a:avLst/>
          </a:prstGeom>
        </p:spPr>
        <p:txBody>
          <a:bodyPr lIns="91431" tIns="45716" rIns="91431" bIns="45716"/>
          <a:lstStyle/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A tail attenuator: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endParaRPr lang="en-GB" sz="9600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33690" y="11797617"/>
            <a:ext cx="4752528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auditory 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filter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04000" y="11797617"/>
            <a:ext cx="5976664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full-wave 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rectify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776000" y="15608064"/>
            <a:ext cx="5256584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low-pass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50 Hz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776000" y="8274510"/>
            <a:ext cx="5256584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low-pass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1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0 Hz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6453934" y="16414762"/>
            <a:ext cx="5256584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low-pass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1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0 Hz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564333" y="8274510"/>
            <a:ext cx="7056784" cy="3528392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solidFill>
                  <a:srgbClr val="106DB6"/>
                </a:solidFill>
                <a:latin typeface="Arial" pitchFamily="34" charset="0"/>
                <a:cs typeface="Arial" pitchFamily="34" charset="0"/>
              </a:rPr>
              <a:t>time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solidFill>
                  <a:srgbClr val="106DB6"/>
                </a:solidFill>
                <a:latin typeface="Arial" pitchFamily="34" charset="0"/>
                <a:cs typeface="Arial" pitchFamily="34" charset="0"/>
              </a:rPr>
              <a:t>differential 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4264000" y="14657762"/>
            <a:ext cx="7056784" cy="1486294"/>
          </a:xfrm>
          <a:prstGeom prst="rect">
            <a:avLst/>
          </a:prstGeom>
        </p:spPr>
        <p:txBody>
          <a:bodyPr lIns="91431" tIns="45716" rIns="91431" bIns="45716"/>
          <a:lstStyle/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attenuate </a:t>
            </a:r>
          </a:p>
          <a:p>
            <a:pPr algn="ctr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2" name="Straight Arrow Connector 31"/>
          <p:cNvCxnSpPr>
            <a:cxnSpLocks noChangeShapeType="1"/>
          </p:cNvCxnSpPr>
          <p:nvPr/>
        </p:nvCxnSpPr>
        <p:spPr bwMode="auto">
          <a:xfrm rot="780000">
            <a:off x="31356000" y="17028000"/>
            <a:ext cx="3024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arrow"/>
            <a:tailEnd type="none" w="med" len="med"/>
          </a:ln>
        </p:spPr>
      </p:cxnSp>
      <p:sp>
        <p:nvSpPr>
          <p:cNvPr id="14" name="Flowchart: Connector 13"/>
          <p:cNvSpPr>
            <a:spLocks noChangeAspect="1"/>
          </p:cNvSpPr>
          <p:nvPr/>
        </p:nvSpPr>
        <p:spPr bwMode="auto">
          <a:xfrm>
            <a:off x="34020000" y="17028000"/>
            <a:ext cx="684000" cy="684000"/>
          </a:xfrm>
          <a:prstGeom prst="flowChartConnector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rgbClr val="106DB6"/>
              </a:solidFill>
              <a:effectLst/>
              <a:latin typeface="Rdg Vesta" pitchFamily="2" charset="0"/>
            </a:endParaRPr>
          </a:p>
        </p:txBody>
      </p:sp>
      <p:cxnSp>
        <p:nvCxnSpPr>
          <p:cNvPr id="17" name="Straight Arrow Connector 31"/>
          <p:cNvCxnSpPr>
            <a:cxnSpLocks noChangeShapeType="1"/>
          </p:cNvCxnSpPr>
          <p:nvPr/>
        </p:nvCxnSpPr>
        <p:spPr bwMode="auto">
          <a:xfrm rot="5400000">
            <a:off x="31770000" y="14488113"/>
            <a:ext cx="5148000" cy="0"/>
          </a:xfrm>
          <a:prstGeom prst="straightConnector1">
            <a:avLst/>
          </a:prstGeom>
          <a:noFill/>
          <a:ln w="203200" algn="ctr">
            <a:solidFill>
              <a:srgbClr val="106DB6"/>
            </a:solidFill>
            <a:round/>
            <a:headEnd type="none"/>
            <a:tailEnd type="none" w="med" len="med"/>
          </a:ln>
        </p:spPr>
      </p:cxnSp>
      <p:cxnSp>
        <p:nvCxnSpPr>
          <p:cNvPr id="19" name="Straight Arrow Connector 31"/>
          <p:cNvCxnSpPr>
            <a:cxnSpLocks noChangeShapeType="1"/>
          </p:cNvCxnSpPr>
          <p:nvPr/>
        </p:nvCxnSpPr>
        <p:spPr bwMode="auto">
          <a:xfrm>
            <a:off x="34704000" y="17372260"/>
            <a:ext cx="1620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20" name="Straight Arrow Connector 31"/>
          <p:cNvCxnSpPr>
            <a:cxnSpLocks noChangeShapeType="1"/>
          </p:cNvCxnSpPr>
          <p:nvPr/>
        </p:nvCxnSpPr>
        <p:spPr bwMode="auto">
          <a:xfrm>
            <a:off x="23832000" y="17428960"/>
            <a:ext cx="726348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21" name="Straight Arrow Connector 31"/>
          <p:cNvCxnSpPr>
            <a:cxnSpLocks noChangeShapeType="1"/>
          </p:cNvCxnSpPr>
          <p:nvPr/>
        </p:nvCxnSpPr>
        <p:spPr bwMode="auto">
          <a:xfrm>
            <a:off x="30924000" y="15143146"/>
            <a:ext cx="1296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none" w="med" len="med"/>
          </a:ln>
        </p:spPr>
      </p:cxnSp>
      <p:sp>
        <p:nvSpPr>
          <p:cNvPr id="25" name="Flowchart: Connector 24"/>
          <p:cNvSpPr>
            <a:spLocks noChangeAspect="1"/>
          </p:cNvSpPr>
          <p:nvPr/>
        </p:nvSpPr>
        <p:spPr bwMode="auto">
          <a:xfrm>
            <a:off x="30852000" y="17062113"/>
            <a:ext cx="684000" cy="684000"/>
          </a:xfrm>
          <a:prstGeom prst="flowChartConnector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rgbClr val="106DB6"/>
              </a:solidFill>
              <a:effectLst/>
              <a:latin typeface="Rdg Vesta" pitchFamily="2" charset="0"/>
            </a:endParaRPr>
          </a:p>
        </p:txBody>
      </p:sp>
      <p:sp>
        <p:nvSpPr>
          <p:cNvPr id="27" name="Flowchart: Connector 26"/>
          <p:cNvSpPr>
            <a:spLocks noChangeAspect="1"/>
          </p:cNvSpPr>
          <p:nvPr/>
        </p:nvSpPr>
        <p:spPr bwMode="auto">
          <a:xfrm>
            <a:off x="31968000" y="14801146"/>
            <a:ext cx="684000" cy="684000"/>
          </a:xfrm>
          <a:prstGeom prst="flowChartConnector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rgbClr val="106DB6"/>
              </a:solidFill>
              <a:effectLst/>
              <a:latin typeface="Rdg Vesta" pitchFamily="2" charset="0"/>
            </a:endParaRPr>
          </a:p>
        </p:txBody>
      </p:sp>
      <p:sp>
        <p:nvSpPr>
          <p:cNvPr id="28" name="Plus 27"/>
          <p:cNvSpPr>
            <a:spLocks noChangeAspect="1"/>
          </p:cNvSpPr>
          <p:nvPr/>
        </p:nvSpPr>
        <p:spPr bwMode="auto">
          <a:xfrm>
            <a:off x="30736800" y="18227314"/>
            <a:ext cx="914400" cy="914400"/>
          </a:xfrm>
          <a:prstGeom prst="mathPlus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Rdg Vesta" pitchFamily="2" charset="0"/>
            </a:endParaRPr>
          </a:p>
        </p:txBody>
      </p:sp>
      <p:sp>
        <p:nvSpPr>
          <p:cNvPr id="29" name="Minus 28"/>
          <p:cNvSpPr>
            <a:spLocks noChangeAspect="1"/>
          </p:cNvSpPr>
          <p:nvPr/>
        </p:nvSpPr>
        <p:spPr bwMode="auto">
          <a:xfrm>
            <a:off x="32652000" y="13886746"/>
            <a:ext cx="914400" cy="914400"/>
          </a:xfrm>
          <a:prstGeom prst="mathMinus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Rdg Vesta" pitchFamily="2" charset="0"/>
            </a:endParaRPr>
          </a:p>
        </p:txBody>
      </p:sp>
      <p:cxnSp>
        <p:nvCxnSpPr>
          <p:cNvPr id="31" name="Straight Arrow Connector 31"/>
          <p:cNvCxnSpPr>
            <a:cxnSpLocks noChangeShapeType="1"/>
          </p:cNvCxnSpPr>
          <p:nvPr/>
        </p:nvCxnSpPr>
        <p:spPr bwMode="auto">
          <a:xfrm>
            <a:off x="7221489" y="13561813"/>
            <a:ext cx="1764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>
            <a:off x="23472000" y="9961166"/>
            <a:ext cx="6840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  <p:cxnSp>
        <p:nvCxnSpPr>
          <p:cNvPr id="33" name="Straight Arrow Connector 31"/>
          <p:cNvCxnSpPr>
            <a:cxnSpLocks noChangeShapeType="1"/>
          </p:cNvCxnSpPr>
          <p:nvPr/>
        </p:nvCxnSpPr>
        <p:spPr bwMode="auto">
          <a:xfrm rot="-1860000">
            <a:off x="14458352" y="11196000"/>
            <a:ext cx="1980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  <p:cxnSp>
        <p:nvCxnSpPr>
          <p:cNvPr id="34" name="Straight Arrow Connector 31"/>
          <p:cNvCxnSpPr>
            <a:cxnSpLocks noChangeShapeType="1"/>
          </p:cNvCxnSpPr>
          <p:nvPr/>
        </p:nvCxnSpPr>
        <p:spPr bwMode="auto">
          <a:xfrm rot="1860000">
            <a:off x="14610752" y="15876000"/>
            <a:ext cx="1980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  <p:cxnSp>
        <p:nvCxnSpPr>
          <p:cNvPr id="35" name="Straight Arrow Connector 31"/>
          <p:cNvCxnSpPr>
            <a:cxnSpLocks noChangeShapeType="1"/>
          </p:cNvCxnSpPr>
          <p:nvPr/>
        </p:nvCxnSpPr>
        <p:spPr bwMode="auto">
          <a:xfrm rot="-1860000">
            <a:off x="22732249" y="15835896"/>
            <a:ext cx="1980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  <p:cxnSp>
        <p:nvCxnSpPr>
          <p:cNvPr id="36" name="Straight Arrow Connector 31"/>
          <p:cNvCxnSpPr>
            <a:cxnSpLocks noChangeShapeType="1"/>
          </p:cNvCxnSpPr>
          <p:nvPr/>
        </p:nvCxnSpPr>
        <p:spPr bwMode="auto">
          <a:xfrm>
            <a:off x="22980838" y="17428960"/>
            <a:ext cx="1764000" cy="0"/>
          </a:xfrm>
          <a:prstGeom prst="straightConnector1">
            <a:avLst/>
          </a:prstGeom>
          <a:noFill/>
          <a:ln w="203200" algn="ctr">
            <a:solidFill>
              <a:schemeClr val="tx1"/>
            </a:solidFill>
            <a:round/>
            <a:headEnd type="none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4089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7507409" y="4402768"/>
            <a:ext cx="16766522" cy="22681956"/>
            <a:chOff x="13870387" y="4402768"/>
            <a:chExt cx="16766522" cy="22681956"/>
          </a:xfrm>
        </p:grpSpPr>
        <p:pic>
          <p:nvPicPr>
            <p:cNvPr id="2" name="Picture 1"/>
            <p:cNvPicPr>
              <a:picLocks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10" t="12068" r="42353" b="72396"/>
            <a:stretch/>
          </p:blipFill>
          <p:spPr>
            <a:xfrm>
              <a:off x="17602720" y="6732000"/>
              <a:ext cx="9657830" cy="351245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10" t="31879" r="42353" b="52614"/>
            <a:stretch/>
          </p:blipFill>
          <p:spPr>
            <a:xfrm>
              <a:off x="17602720" y="11088000"/>
              <a:ext cx="9657830" cy="3505869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10" t="51321" r="42353" b="32883"/>
            <a:stretch/>
          </p:blipFill>
          <p:spPr>
            <a:xfrm>
              <a:off x="17602720" y="15408000"/>
              <a:ext cx="9657830" cy="3571079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10" t="71384" r="42353" b="13673"/>
            <a:stretch/>
          </p:blipFill>
          <p:spPr>
            <a:xfrm>
              <a:off x="17602720" y="19756598"/>
              <a:ext cx="9657830" cy="3378201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13870387" y="4402768"/>
              <a:ext cx="16766522" cy="22681956"/>
              <a:chOff x="13870387" y="4402768"/>
              <a:chExt cx="16766522" cy="22681956"/>
            </a:xfrm>
          </p:grpSpPr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17352000" y="23871600"/>
                <a:ext cx="2523023" cy="927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250 ms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13870387" y="5667607"/>
                <a:ext cx="16766522" cy="21417117"/>
                <a:chOff x="13870387" y="5667607"/>
                <a:chExt cx="16766522" cy="21417117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3870387" y="6555600"/>
                  <a:ext cx="3978413" cy="16883853"/>
                  <a:chOff x="13870387" y="6555600"/>
                  <a:chExt cx="3978413" cy="16883853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13891570" y="19512000"/>
                    <a:ext cx="3957230" cy="3927453"/>
                    <a:chOff x="13891570" y="19583418"/>
                    <a:chExt cx="3957230" cy="3927453"/>
                  </a:xfrm>
                </p:grpSpPr>
                <p:grpSp>
                  <p:nvGrpSpPr>
                    <p:cNvPr id="54" name="Group 53"/>
                    <p:cNvGrpSpPr/>
                    <p:nvPr/>
                  </p:nvGrpSpPr>
                  <p:grpSpPr>
                    <a:xfrm>
                      <a:off x="15660000" y="19908000"/>
                      <a:ext cx="2188800" cy="3264139"/>
                      <a:chOff x="28058538" y="19911600"/>
                      <a:chExt cx="2188800" cy="3264139"/>
                    </a:xfrm>
                  </p:grpSpPr>
                  <p:cxnSp>
                    <p:nvCxnSpPr>
                      <p:cNvPr id="57" name="Straight Connector 56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19911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8" name="Straight Connector 57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2700000">
                        <a:off x="28058538" y="20450037"/>
                        <a:ext cx="2188800" cy="2188800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9" name="Straight Connector 58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21459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60" name="Straight Connector 59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5200" y="230112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sp>
                  <p:nvSpPr>
                    <p:cNvPr id="55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1570" y="22583814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0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6" name="Text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2628" y="19583418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13891570" y="15220800"/>
                    <a:ext cx="3957230" cy="3927453"/>
                    <a:chOff x="13891570" y="15297138"/>
                    <a:chExt cx="3957230" cy="3927453"/>
                  </a:xfrm>
                </p:grpSpPr>
                <p:grpSp>
                  <p:nvGrpSpPr>
                    <p:cNvPr id="47" name="Group 46"/>
                    <p:cNvGrpSpPr/>
                    <p:nvPr/>
                  </p:nvGrpSpPr>
                  <p:grpSpPr>
                    <a:xfrm>
                      <a:off x="15660000" y="15570000"/>
                      <a:ext cx="2188800" cy="3264139"/>
                      <a:chOff x="28058538" y="19911600"/>
                      <a:chExt cx="2188800" cy="3264139"/>
                    </a:xfrm>
                  </p:grpSpPr>
                  <p:cxnSp>
                    <p:nvCxnSpPr>
                      <p:cNvPr id="50" name="Straight Connector 49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19911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1" name="Straight Connector 50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2700000">
                        <a:off x="28058538" y="20450037"/>
                        <a:ext cx="2188800" cy="2188800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2" name="Straight Connector 51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21459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3" name="Straight Connector 52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5200" y="230112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sp>
                  <p:nvSpPr>
                    <p:cNvPr id="48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1570" y="18297534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0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9" name="Text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2628" y="15297138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13891570" y="10825200"/>
                    <a:ext cx="3957230" cy="3927453"/>
                    <a:chOff x="13891570" y="10908000"/>
                    <a:chExt cx="3957230" cy="3927453"/>
                  </a:xfrm>
                </p:grpSpPr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15660000" y="11232000"/>
                      <a:ext cx="2188800" cy="3264139"/>
                      <a:chOff x="28058538" y="19911600"/>
                      <a:chExt cx="2188800" cy="3264139"/>
                    </a:xfrm>
                  </p:grpSpPr>
                  <p:cxnSp>
                    <p:nvCxnSpPr>
                      <p:cNvPr id="43" name="Straight Connector 42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19911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4" name="Straight Connector 43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2700000">
                        <a:off x="28058538" y="20450037"/>
                        <a:ext cx="2188800" cy="2188800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5" name="Straight Connector 44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21459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6" name="Straight Connector 45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5200" y="230112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sp>
                  <p:nvSpPr>
                    <p:cNvPr id="41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1570" y="13908396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0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2" name="Text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92628" y="10908000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13891570" y="6555600"/>
                    <a:ext cx="3957230" cy="3927453"/>
                    <a:chOff x="13891570" y="6660000"/>
                    <a:chExt cx="3957230" cy="3927453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15660000" y="6897600"/>
                      <a:ext cx="2188800" cy="3264139"/>
                      <a:chOff x="28058538" y="19911600"/>
                      <a:chExt cx="2188800" cy="3264139"/>
                    </a:xfrm>
                  </p:grpSpPr>
                  <p:cxnSp>
                    <p:nvCxnSpPr>
                      <p:cNvPr id="36" name="Straight Connector 35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19911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7" name="Straight Connector 36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2700000">
                        <a:off x="28058538" y="20450037"/>
                        <a:ext cx="2188800" cy="2188800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8" name="Straight Connector 37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6598" y="214596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9" name="Straight Connector 38"/>
                      <p:cNvCxnSpPr>
                        <a:cxnSpLocks noChangeAspect="1"/>
                      </p:cNvCxnSpPr>
                      <p:nvPr/>
                    </p:nvCxnSpPr>
                    <p:spPr bwMode="auto">
                      <a:xfrm rot="8100000">
                        <a:off x="29185200" y="23011200"/>
                        <a:ext cx="164539" cy="164539"/>
                      </a:xfrm>
                      <a:prstGeom prst="line">
                        <a:avLst/>
                      </a:prstGeom>
                      <a:solidFill>
                        <a:schemeClr val="tx2"/>
                      </a:solidFill>
                      <a:ln w="76200" cap="rnd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</p:grpSp>
                <p:grpSp>
                  <p:nvGrpSpPr>
                    <p:cNvPr id="33" name="Group 12"/>
                    <p:cNvGrpSpPr/>
                    <p:nvPr/>
                  </p:nvGrpSpPr>
                  <p:grpSpPr>
                    <a:xfrm>
                      <a:off x="13891570" y="6660000"/>
                      <a:ext cx="2524081" cy="3927453"/>
                      <a:chOff x="10116000" y="19583418"/>
                      <a:chExt cx="2524081" cy="3927453"/>
                    </a:xfrm>
                  </p:grpSpPr>
                  <p:sp>
                    <p:nvSpPr>
                      <p:cNvPr id="34" name="TextBox 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116000" y="22583814"/>
                        <a:ext cx="2523023" cy="9270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r"/>
                        <a:r>
                          <a:rPr lang="en-GB" sz="5400" dirty="0">
                            <a:solidFill>
                              <a:srgbClr val="000000"/>
                            </a:solidFill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  <a:p>
                        <a:endParaRPr lang="en-US" sz="80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35" name="TextBox 3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117058" y="19583418"/>
                        <a:ext cx="2523023" cy="9270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r"/>
                        <a:r>
                          <a:rPr lang="en-GB" sz="5400" dirty="0">
                            <a:solidFill>
                              <a:srgbClr val="000000"/>
                            </a:solidFill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  <a:p>
                        <a:endParaRPr lang="en-US" sz="80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31" name="TextBox 28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9227045" y="14154001"/>
                    <a:ext cx="11358701" cy="20720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GB" sz="6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amplitude</a:t>
                    </a:r>
                    <a:endParaRPr lang="en-GB" sz="600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14675271" y="5667607"/>
                  <a:ext cx="15961638" cy="21417117"/>
                  <a:chOff x="14675271" y="5667607"/>
                  <a:chExt cx="15961638" cy="21417117"/>
                </a:xfrm>
              </p:grpSpPr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44000" y="22932000"/>
                    <a:ext cx="2523023" cy="124413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tIns="0" anchor="ctr" anchorCtr="0">
                    <a:noAutofit/>
                  </a:bodyPr>
                  <a:lstStyle/>
                  <a:p>
                    <a:pPr algn="ctr"/>
                    <a:r>
                      <a:rPr lang="en-GB" sz="54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VOT</a:t>
                    </a:r>
                    <a:endParaRPr lang="en-GB" sz="540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cxnSp>
                <p:nvCxnSpPr>
                  <p:cNvPr id="17" name="Straight Connector 16"/>
                  <p:cNvCxnSpPr>
                    <a:cxnSpLocks noChangeAspect="1"/>
                  </p:cNvCxnSpPr>
                  <p:nvPr/>
                </p:nvCxnSpPr>
                <p:spPr bwMode="auto">
                  <a:xfrm rot="2700000">
                    <a:off x="17107200" y="9243733"/>
                    <a:ext cx="11639709" cy="11639709"/>
                  </a:xfrm>
                  <a:prstGeom prst="line">
                    <a:avLst/>
                  </a:prstGeom>
                  <a:solidFill>
                    <a:schemeClr val="tx2"/>
                  </a:solidFill>
                  <a:ln w="76200" cap="rnd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" name="Straight Connector 17"/>
                  <p:cNvCxnSpPr>
                    <a:cxnSpLocks noChangeAspect="1"/>
                  </p:cNvCxnSpPr>
                  <p:nvPr/>
                </p:nvCxnSpPr>
                <p:spPr bwMode="auto">
                  <a:xfrm rot="2700000">
                    <a:off x="18997200" y="9243733"/>
                    <a:ext cx="11639709" cy="11639709"/>
                  </a:xfrm>
                  <a:prstGeom prst="line">
                    <a:avLst/>
                  </a:prstGeom>
                  <a:solidFill>
                    <a:schemeClr val="tx2"/>
                  </a:solidFill>
                  <a:ln w="76200" cap="rnd" cmpd="sng" algn="ctr">
                    <a:solidFill>
                      <a:schemeClr val="tx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7517600" y="22968000"/>
                    <a:ext cx="2122939" cy="1382797"/>
                    <a:chOff x="15498000" y="23151600"/>
                    <a:chExt cx="2122939" cy="1382797"/>
                  </a:xfrm>
                </p:grpSpPr>
                <p:cxnSp>
                  <p:nvCxnSpPr>
                    <p:cNvPr id="24" name="Straight Connector 23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15498000" y="236448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" name="Straight Connector 24"/>
                    <p:cNvCxnSpPr>
                      <a:cxnSpLocks noChangeAspect="1"/>
                    </p:cNvCxnSpPr>
                    <p:nvPr/>
                  </p:nvCxnSpPr>
                  <p:spPr bwMode="auto">
                    <a:xfrm rot="-2700000">
                      <a:off x="15869507" y="23151600"/>
                      <a:ext cx="1382797" cy="1382797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" name="Straight Connector 25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17456400" y="236448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sp>
                <p:nvSpPr>
                  <p:cNvPr id="20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0726" y="25012706"/>
                    <a:ext cx="11358701" cy="20720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GB" sz="6000" dirty="0" smtClean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time</a:t>
                    </a:r>
                    <a:endParaRPr lang="en-GB" sz="6000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21" name="Straight Arrow Connector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112000" y="25560000"/>
                    <a:ext cx="1529041" cy="56"/>
                  </a:xfrm>
                  <a:prstGeom prst="straightConnector1">
                    <a:avLst/>
                  </a:prstGeom>
                  <a:noFill/>
                  <a:ln w="76200" algn="ctr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</p:cxnSp>
              <p:sp>
                <p:nvSpPr>
                  <p:cNvPr id="22" name="Text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75271" y="5667607"/>
                    <a:ext cx="15617684" cy="13573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en-US" sz="44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“n e x t  y o u ’ l </a:t>
                    </a:r>
                    <a:r>
                      <a:rPr lang="en-US" sz="4400" dirty="0" err="1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l</a:t>
                    </a:r>
                    <a:r>
                      <a:rPr lang="en-US" sz="44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  g e t     . . .   . . .  . . .   ”</a:t>
                    </a:r>
                    <a:endParaRPr lang="en-US" sz="4400" baseline="-25000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23395245" y="6759122"/>
                    <a:ext cx="1357322" cy="83099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48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[s]</a:t>
                    </a:r>
                    <a:endParaRPr lang="en-GB" sz="48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6" name="Rectangle 5"/>
              <p:cNvSpPr/>
              <p:nvPr/>
            </p:nvSpPr>
            <p:spPr>
              <a:xfrm>
                <a:off x="23395245" y="11059035"/>
                <a:ext cx="135732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[</a:t>
                </a:r>
                <a:r>
                  <a:rPr lang="en-US" sz="48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st</a:t>
                </a:r>
                <a:r>
                  <a:rPr lang="en-US" sz="4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]</a:t>
                </a:r>
                <a:endParaRPr lang="en-GB" sz="4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372207" y="19802504"/>
                <a:ext cx="135732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[</a:t>
                </a:r>
                <a:r>
                  <a:rPr lang="en-US" sz="48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st</a:t>
                </a:r>
                <a:r>
                  <a:rPr lang="en-US" sz="4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]</a:t>
                </a:r>
                <a:endParaRPr lang="en-GB" sz="4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23820" y="15459583"/>
                <a:ext cx="135732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[s]</a:t>
                </a:r>
                <a:endParaRPr lang="en-GB" sz="4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TextBox 3"/>
              <p:cNvSpPr txBox="1">
                <a:spLocks noChangeArrowheads="1"/>
              </p:cNvSpPr>
              <p:nvPr/>
            </p:nvSpPr>
            <p:spPr bwMode="auto">
              <a:xfrm>
                <a:off x="27504000" y="6759122"/>
                <a:ext cx="2523023" cy="21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0.32 m</a:t>
                </a:r>
              </a:p>
              <a:p>
                <a:pPr algn="ctr"/>
                <a:r>
                  <a: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tep 0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TextBox 3"/>
              <p:cNvSpPr txBox="1">
                <a:spLocks noChangeArrowheads="1"/>
              </p:cNvSpPr>
              <p:nvPr/>
            </p:nvSpPr>
            <p:spPr bwMode="auto">
              <a:xfrm>
                <a:off x="27503999" y="15578783"/>
                <a:ext cx="2523023" cy="2225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10 m</a:t>
                </a:r>
              </a:p>
              <a:p>
                <a:pPr algn="ctr"/>
                <a:r>
                  <a: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tep 0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TextBox 3"/>
              <p:cNvSpPr txBox="1">
                <a:spLocks noChangeArrowheads="1"/>
              </p:cNvSpPr>
              <p:nvPr/>
            </p:nvSpPr>
            <p:spPr bwMode="auto">
              <a:xfrm>
                <a:off x="18968888" y="4402768"/>
                <a:ext cx="7030450" cy="927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and 8, f</a:t>
                </a:r>
                <a:r>
                  <a:rPr lang="en-GB" sz="5400" baseline="-25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=</a:t>
                </a:r>
                <a:r>
                  <a:rPr lang="en-GB" sz="5400" dirty="0">
                    <a:latin typeface="Arial" charset="0"/>
                    <a:cs typeface="Arial" charset="0"/>
                  </a:rPr>
                  <a:t> 4.24 kHz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TextBox 3"/>
              <p:cNvSpPr txBox="1">
                <a:spLocks noChangeArrowheads="1"/>
              </p:cNvSpPr>
              <p:nvPr/>
            </p:nvSpPr>
            <p:spPr bwMode="auto">
              <a:xfrm>
                <a:off x="27504000" y="11059035"/>
                <a:ext cx="2523023" cy="2116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0.32 m</a:t>
                </a:r>
              </a:p>
              <a:p>
                <a:pPr algn="ctr"/>
                <a:r>
                  <a: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tep 10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TextBox 3"/>
              <p:cNvSpPr txBox="1">
                <a:spLocks noChangeArrowheads="1"/>
              </p:cNvSpPr>
              <p:nvPr/>
            </p:nvSpPr>
            <p:spPr bwMode="auto">
              <a:xfrm>
                <a:off x="27504000" y="19756598"/>
                <a:ext cx="2523023" cy="2225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10 m</a:t>
                </a:r>
              </a:p>
              <a:p>
                <a:pPr algn="ctr"/>
                <a:r>
                  <a: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</a:t>
                </a:r>
                <a:r>
                  <a:rPr lang="en-GB" sz="54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tep 10</a:t>
                </a:r>
                <a:endPara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  <a:p>
                <a:pPr algn="ctr"/>
                <a:endParaRPr lang="en-US" sz="8000" dirty="0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65" name="Straight Arrow Connector 31"/>
          <p:cNvCxnSpPr>
            <a:cxnSpLocks noChangeShapeType="1"/>
          </p:cNvCxnSpPr>
          <p:nvPr/>
        </p:nvCxnSpPr>
        <p:spPr bwMode="auto">
          <a:xfrm>
            <a:off x="25874594" y="4866296"/>
            <a:ext cx="1620000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6" name="Straight Arrow Connector 31"/>
          <p:cNvCxnSpPr>
            <a:cxnSpLocks noChangeShapeType="1"/>
          </p:cNvCxnSpPr>
          <p:nvPr/>
        </p:nvCxnSpPr>
        <p:spPr bwMode="auto">
          <a:xfrm>
            <a:off x="25874594" y="6268506"/>
            <a:ext cx="1620000" cy="0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round/>
            <a:headEnd type="none"/>
            <a:tailEnd type="none" w="med" len="med"/>
          </a:ln>
        </p:spPr>
      </p:cxnSp>
      <p:sp>
        <p:nvSpPr>
          <p:cNvPr id="67" name="Rectangle 66"/>
          <p:cNvSpPr/>
          <p:nvPr/>
        </p:nvSpPr>
        <p:spPr>
          <a:xfrm>
            <a:off x="28620000" y="4388964"/>
            <a:ext cx="1612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 dB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7684000" y="3330700"/>
            <a:ext cx="3236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attenuation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28055070" y="5853007"/>
            <a:ext cx="24248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-12 dB</a:t>
            </a:r>
          </a:p>
        </p:txBody>
      </p:sp>
    </p:spTree>
    <p:extLst>
      <p:ext uri="{BB962C8B-B14F-4D97-AF65-F5344CB8AC3E}">
        <p14:creationId xmlns:p14="http://schemas.microsoft.com/office/powerpoint/2010/main" val="28333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349725" y="1368093"/>
            <a:ext cx="28551481" cy="16148183"/>
          </a:xfrm>
          <a:prstGeom prst="rect">
            <a:avLst/>
          </a:prstGeom>
        </p:spPr>
        <p:txBody>
          <a:bodyPr lIns="91431" tIns="45716" rIns="91431" bIns="45716"/>
          <a:lstStyle/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this sort of tail attenuation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- reduces the mean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- emphasises onsets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- has a high-pass effect on the signal’s modulation</a:t>
            </a: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endParaRPr lang="en-GB" sz="9600" kern="0" dirty="0">
              <a:latin typeface="Arial" pitchFamily="34" charset="0"/>
              <a:cs typeface="Arial" pitchFamily="34" charset="0"/>
            </a:endParaRPr>
          </a:p>
          <a:p>
            <a:pPr marL="598431" indent="-598431"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  <a:buFontTx/>
              <a:buChar char="•"/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omputationally, almost trivial: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e.g. in C,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Fortran etc.</a:t>
            </a: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r>
              <a:rPr lang="en-GB" sz="96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600" kern="0" dirty="0" smtClean="0">
                <a:latin typeface="Arial" pitchFamily="34" charset="0"/>
                <a:cs typeface="Arial" pitchFamily="34" charset="0"/>
              </a:rPr>
              <a:t>  - or in ‘neural’ circuitry</a:t>
            </a:r>
            <a:endParaRPr lang="en-GB" sz="9600" kern="0" dirty="0" smtClean="0">
              <a:latin typeface="Arial" pitchFamily="34" charset="0"/>
              <a:cs typeface="Arial" pitchFamily="34" charset="0"/>
            </a:endParaRPr>
          </a:p>
          <a:p>
            <a:pPr defTabSz="3877897" eaLnBrk="0" hangingPunct="0">
              <a:lnSpc>
                <a:spcPct val="80000"/>
              </a:lnSpc>
              <a:spcBef>
                <a:spcPct val="60000"/>
              </a:spcBef>
              <a:buClr>
                <a:schemeClr val="tx2"/>
              </a:buClr>
            </a:pPr>
            <a:endParaRPr lang="en-GB" sz="9600" kern="0" dirty="0">
              <a:solidFill>
                <a:srgbClr val="0099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2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 descr="tails.lowpass.band8.00+10.nearfar.cgm"/>
          <p:cNvPicPr preferRelativeResize="0">
            <a:picLocks noChangeAspect="1"/>
          </p:cNvPicPr>
          <p:nvPr/>
        </p:nvPicPr>
        <p:blipFill rotWithShape="1">
          <a:blip r:embed="rId3" cstate="print"/>
          <a:srcRect l="25564" t="10893" r="41586" b="71224"/>
          <a:stretch/>
        </p:blipFill>
        <p:spPr>
          <a:xfrm>
            <a:off x="17568000" y="6515099"/>
            <a:ext cx="9936000" cy="3909061"/>
          </a:xfrm>
          <a:prstGeom prst="rect">
            <a:avLst/>
          </a:prstGeom>
        </p:spPr>
      </p:pic>
      <p:pic>
        <p:nvPicPr>
          <p:cNvPr id="62" name="Picture 61" descr="tails.lowpass.band8.00+10.nearfar.cgm"/>
          <p:cNvPicPr preferRelativeResize="0">
            <a:picLocks noChangeAspect="1"/>
          </p:cNvPicPr>
          <p:nvPr/>
        </p:nvPicPr>
        <p:blipFill rotWithShape="1">
          <a:blip r:embed="rId3" cstate="print"/>
          <a:srcRect l="25564" t="31077" r="41586" b="52400"/>
          <a:stretch/>
        </p:blipFill>
        <p:spPr>
          <a:xfrm>
            <a:off x="17568000" y="10927080"/>
            <a:ext cx="9936000" cy="3611880"/>
          </a:xfrm>
          <a:prstGeom prst="rect">
            <a:avLst/>
          </a:prstGeom>
        </p:spPr>
      </p:pic>
      <p:pic>
        <p:nvPicPr>
          <p:cNvPr id="63" name="Picture 62" descr="tails.lowpass.band8.00+10.nearfar.cgm"/>
          <p:cNvPicPr preferRelativeResize="0">
            <a:picLocks noChangeAspect="1"/>
          </p:cNvPicPr>
          <p:nvPr/>
        </p:nvPicPr>
        <p:blipFill rotWithShape="1">
          <a:blip r:embed="rId3" cstate="print"/>
          <a:srcRect l="25564" t="50738" r="41586" b="32530"/>
          <a:stretch/>
        </p:blipFill>
        <p:spPr>
          <a:xfrm>
            <a:off x="17568000" y="15224760"/>
            <a:ext cx="9936000" cy="3657600"/>
          </a:xfrm>
          <a:prstGeom prst="rect">
            <a:avLst/>
          </a:prstGeom>
        </p:spPr>
      </p:pic>
      <p:pic>
        <p:nvPicPr>
          <p:cNvPr id="64" name="Picture 63" descr="tails.lowpass.band8.00+10.nearfar.cgm"/>
          <p:cNvPicPr preferRelativeResize="0">
            <a:picLocks noChangeAspect="1"/>
          </p:cNvPicPr>
          <p:nvPr/>
        </p:nvPicPr>
        <p:blipFill rotWithShape="1">
          <a:blip r:embed="rId3" cstate="print"/>
          <a:srcRect l="25564" t="70190" r="41586" b="12347"/>
          <a:stretch/>
        </p:blipFill>
        <p:spPr>
          <a:xfrm>
            <a:off x="17568000" y="19476720"/>
            <a:ext cx="9936000" cy="3817384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13870387" y="4402768"/>
            <a:ext cx="16766522" cy="22681956"/>
            <a:chOff x="13870387" y="4402768"/>
            <a:chExt cx="16766522" cy="22681956"/>
          </a:xfrm>
        </p:grpSpPr>
        <p:sp>
          <p:nvSpPr>
            <p:cNvPr id="66" name="TextBox 3"/>
            <p:cNvSpPr txBox="1">
              <a:spLocks noChangeArrowheads="1"/>
            </p:cNvSpPr>
            <p:nvPr/>
          </p:nvSpPr>
          <p:spPr bwMode="auto">
            <a:xfrm>
              <a:off x="17352000" y="23871600"/>
              <a:ext cx="2523023" cy="927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250 ms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13870387" y="5667607"/>
              <a:ext cx="16766522" cy="21417117"/>
              <a:chOff x="13870387" y="5667607"/>
              <a:chExt cx="16766522" cy="21417117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13870387" y="6555600"/>
                <a:ext cx="3978413" cy="16883853"/>
                <a:chOff x="13870387" y="6555600"/>
                <a:chExt cx="3978413" cy="16883853"/>
              </a:xfrm>
            </p:grpSpPr>
            <p:grpSp>
              <p:nvGrpSpPr>
                <p:cNvPr id="123" name="Group 122"/>
                <p:cNvGrpSpPr/>
                <p:nvPr/>
              </p:nvGrpSpPr>
              <p:grpSpPr>
                <a:xfrm>
                  <a:off x="13891570" y="19512000"/>
                  <a:ext cx="3957230" cy="3927453"/>
                  <a:chOff x="13891570" y="19583418"/>
                  <a:chExt cx="3957230" cy="3927453"/>
                </a:xfrm>
              </p:grpSpPr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15660000" y="19908000"/>
                    <a:ext cx="2188800" cy="3264139"/>
                    <a:chOff x="28058538" y="19911600"/>
                    <a:chExt cx="2188800" cy="3264139"/>
                  </a:xfrm>
                </p:grpSpPr>
                <p:cxnSp>
                  <p:nvCxnSpPr>
                    <p:cNvPr id="164" name="Straight Connector 163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19911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5" name="Straight Connector 164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28058538" y="20450037"/>
                      <a:ext cx="2188800" cy="2188800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6" name="Straight Connector 165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21459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7" name="Straight Connector 166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5200" y="230112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sp>
                <p:nvSpPr>
                  <p:cNvPr id="162" name="Text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1570" y="22583814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0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3" name="Text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2628" y="19583418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4" name="Group 123"/>
                <p:cNvGrpSpPr/>
                <p:nvPr/>
              </p:nvGrpSpPr>
              <p:grpSpPr>
                <a:xfrm>
                  <a:off x="13891570" y="15220800"/>
                  <a:ext cx="3957230" cy="3927453"/>
                  <a:chOff x="13891570" y="15297138"/>
                  <a:chExt cx="3957230" cy="3927453"/>
                </a:xfrm>
              </p:grpSpPr>
              <p:grpSp>
                <p:nvGrpSpPr>
                  <p:cNvPr id="154" name="Group 153"/>
                  <p:cNvGrpSpPr/>
                  <p:nvPr/>
                </p:nvGrpSpPr>
                <p:grpSpPr>
                  <a:xfrm>
                    <a:off x="15660000" y="15570000"/>
                    <a:ext cx="2188800" cy="3264139"/>
                    <a:chOff x="28058538" y="19911600"/>
                    <a:chExt cx="2188800" cy="3264139"/>
                  </a:xfrm>
                </p:grpSpPr>
                <p:cxnSp>
                  <p:nvCxnSpPr>
                    <p:cNvPr id="157" name="Straight Connector 156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19911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8" name="Straight Connector 157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28058538" y="20450037"/>
                      <a:ext cx="2188800" cy="2188800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9" name="Straight Connector 158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21459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60" name="Straight Connector 159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5200" y="230112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sp>
                <p:nvSpPr>
                  <p:cNvPr id="155" name="Text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1570" y="18297534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0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6" name="Text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2628" y="15297138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5" name="Group 124"/>
                <p:cNvGrpSpPr/>
                <p:nvPr/>
              </p:nvGrpSpPr>
              <p:grpSpPr>
                <a:xfrm>
                  <a:off x="13891570" y="10825200"/>
                  <a:ext cx="3957230" cy="3927453"/>
                  <a:chOff x="13891570" y="10908000"/>
                  <a:chExt cx="3957230" cy="3927453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15660000" y="11232000"/>
                    <a:ext cx="2188800" cy="3264139"/>
                    <a:chOff x="28058538" y="19911600"/>
                    <a:chExt cx="2188800" cy="3264139"/>
                  </a:xfrm>
                </p:grpSpPr>
                <p:cxnSp>
                  <p:nvCxnSpPr>
                    <p:cNvPr id="150" name="Straight Connector 149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19911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1" name="Straight Connector 150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28058538" y="20450037"/>
                      <a:ext cx="2188800" cy="2188800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2" name="Straight Connector 151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21459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3" name="Straight Connector 152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5200" y="230112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sp>
                <p:nvSpPr>
                  <p:cNvPr id="148" name="Text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1570" y="13908396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0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" name="TextBox 1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92628" y="10908000"/>
                    <a:ext cx="2523023" cy="9270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/>
                    <a:r>
                      <a:rPr lang="en-GB" sz="5400" dirty="0">
                        <a:solidFill>
                          <a:srgbClr val="000000"/>
                        </a:solidFill>
                        <a:latin typeface="Arial" charset="0"/>
                        <a:cs typeface="Arial" charset="0"/>
                      </a:rPr>
                      <a:t>1</a:t>
                    </a:r>
                  </a:p>
                  <a:p>
                    <a:endParaRPr lang="en-US" sz="800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13891570" y="6555600"/>
                  <a:ext cx="3957230" cy="3927453"/>
                  <a:chOff x="13891570" y="6660000"/>
                  <a:chExt cx="3957230" cy="3927453"/>
                </a:xfrm>
              </p:grpSpPr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15660000" y="6897600"/>
                    <a:ext cx="2188800" cy="3264139"/>
                    <a:chOff x="28058538" y="19911600"/>
                    <a:chExt cx="2188800" cy="3264139"/>
                  </a:xfrm>
                </p:grpSpPr>
                <p:cxnSp>
                  <p:nvCxnSpPr>
                    <p:cNvPr id="143" name="Straight Connector 142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19911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4" name="Straight Connector 143"/>
                    <p:cNvCxnSpPr>
                      <a:cxnSpLocks noChangeAspect="1"/>
                    </p:cNvCxnSpPr>
                    <p:nvPr/>
                  </p:nvCxnSpPr>
                  <p:spPr bwMode="auto">
                    <a:xfrm rot="2700000">
                      <a:off x="28058538" y="20450037"/>
                      <a:ext cx="2188800" cy="2188800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5" name="Straight Connector 144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6598" y="214596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6" name="Straight Connector 145"/>
                    <p:cNvCxnSpPr>
                      <a:cxnSpLocks noChangeAspect="1"/>
                    </p:cNvCxnSpPr>
                    <p:nvPr/>
                  </p:nvCxnSpPr>
                  <p:spPr bwMode="auto">
                    <a:xfrm rot="8100000">
                      <a:off x="29185200" y="23011200"/>
                      <a:ext cx="164539" cy="164539"/>
                    </a:xfrm>
                    <a:prstGeom prst="line">
                      <a:avLst/>
                    </a:prstGeom>
                    <a:solidFill>
                      <a:schemeClr val="tx2"/>
                    </a:solidFill>
                    <a:ln w="76200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37" name="Group 12"/>
                  <p:cNvGrpSpPr/>
                  <p:nvPr/>
                </p:nvGrpSpPr>
                <p:grpSpPr>
                  <a:xfrm>
                    <a:off x="13891570" y="6660000"/>
                    <a:ext cx="2524081" cy="3927453"/>
                    <a:chOff x="10116000" y="19583418"/>
                    <a:chExt cx="2524081" cy="3927453"/>
                  </a:xfrm>
                </p:grpSpPr>
                <p:sp>
                  <p:nvSpPr>
                    <p:cNvPr id="138" name="Text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116000" y="22583814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0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9" name="TextBox 1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117058" y="19583418"/>
                      <a:ext cx="2523023" cy="92705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r"/>
                      <a:r>
                        <a:rPr lang="en-GB" sz="5400" dirty="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endParaRPr lang="en-US" sz="8000" dirty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7" name="TextBox 2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9227045" y="14154001"/>
                  <a:ext cx="11358701" cy="20720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sz="6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amplitude</a:t>
                  </a:r>
                  <a:endParaRPr lang="en-GB" sz="60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endParaRPr lang="en-US" sz="80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14675271" y="5667607"/>
                <a:ext cx="15961638" cy="21417117"/>
                <a:chOff x="14675271" y="5667607"/>
                <a:chExt cx="15961638" cy="21417117"/>
              </a:xfrm>
            </p:grpSpPr>
            <p:sp>
              <p:nvSpPr>
                <p:cNvPr id="78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23544000" y="22932000"/>
                  <a:ext cx="2523023" cy="124413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tIns="0" anchor="ctr" anchorCtr="0">
                  <a:noAutofit/>
                </a:bodyPr>
                <a:lstStyle/>
                <a:p>
                  <a:pPr algn="ctr"/>
                  <a:r>
                    <a:rPr lang="en-GB" sz="54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VOT</a:t>
                  </a:r>
                  <a:endParaRPr lang="en-GB" sz="54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79" name="Straight Connector 78"/>
                <p:cNvCxnSpPr>
                  <a:cxnSpLocks noChangeAspect="1"/>
                </p:cNvCxnSpPr>
                <p:nvPr/>
              </p:nvCxnSpPr>
              <p:spPr bwMode="auto">
                <a:xfrm rot="2700000">
                  <a:off x="17107200" y="9243733"/>
                  <a:ext cx="11639709" cy="11639709"/>
                </a:xfrm>
                <a:prstGeom prst="line">
                  <a:avLst/>
                </a:prstGeom>
                <a:solidFill>
                  <a:schemeClr val="tx2"/>
                </a:solidFill>
                <a:ln w="76200" cap="rnd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>
                  <a:cxnSpLocks noChangeAspect="1"/>
                </p:cNvCxnSpPr>
                <p:nvPr/>
              </p:nvCxnSpPr>
              <p:spPr bwMode="auto">
                <a:xfrm rot="2700000">
                  <a:off x="18997200" y="9243733"/>
                  <a:ext cx="11639709" cy="11639709"/>
                </a:xfrm>
                <a:prstGeom prst="line">
                  <a:avLst/>
                </a:prstGeom>
                <a:solidFill>
                  <a:schemeClr val="tx2"/>
                </a:solidFill>
                <a:ln w="76200" cap="rnd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81" name="Group 80"/>
                <p:cNvGrpSpPr/>
                <p:nvPr/>
              </p:nvGrpSpPr>
              <p:grpSpPr>
                <a:xfrm>
                  <a:off x="17517600" y="22968000"/>
                  <a:ext cx="2122939" cy="1382797"/>
                  <a:chOff x="15498000" y="23151600"/>
                  <a:chExt cx="2122939" cy="1382797"/>
                </a:xfrm>
              </p:grpSpPr>
              <p:cxnSp>
                <p:nvCxnSpPr>
                  <p:cNvPr id="116" name="Straight Connector 115"/>
                  <p:cNvCxnSpPr>
                    <a:cxnSpLocks noChangeAspect="1"/>
                  </p:cNvCxnSpPr>
                  <p:nvPr/>
                </p:nvCxnSpPr>
                <p:spPr bwMode="auto">
                  <a:xfrm rot="2700000">
                    <a:off x="15498000" y="23644800"/>
                    <a:ext cx="164539" cy="164539"/>
                  </a:xfrm>
                  <a:prstGeom prst="line">
                    <a:avLst/>
                  </a:prstGeom>
                  <a:solidFill>
                    <a:schemeClr val="tx2"/>
                  </a:solidFill>
                  <a:ln w="76200" cap="rnd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9" name="Straight Connector 118"/>
                  <p:cNvCxnSpPr>
                    <a:cxnSpLocks noChangeAspect="1"/>
                  </p:cNvCxnSpPr>
                  <p:nvPr/>
                </p:nvCxnSpPr>
                <p:spPr bwMode="auto">
                  <a:xfrm rot="-2700000">
                    <a:off x="15869507" y="23151600"/>
                    <a:ext cx="1382797" cy="1382797"/>
                  </a:xfrm>
                  <a:prstGeom prst="line">
                    <a:avLst/>
                  </a:prstGeom>
                  <a:solidFill>
                    <a:schemeClr val="tx2"/>
                  </a:solidFill>
                  <a:ln w="76200" cap="rnd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0" name="Straight Connector 119"/>
                  <p:cNvCxnSpPr>
                    <a:cxnSpLocks noChangeAspect="1"/>
                  </p:cNvCxnSpPr>
                  <p:nvPr/>
                </p:nvCxnSpPr>
                <p:spPr bwMode="auto">
                  <a:xfrm rot="2700000">
                    <a:off x="17456400" y="23644800"/>
                    <a:ext cx="164539" cy="164539"/>
                  </a:xfrm>
                  <a:prstGeom prst="line">
                    <a:avLst/>
                  </a:prstGeom>
                  <a:solidFill>
                    <a:schemeClr val="tx2"/>
                  </a:solidFill>
                  <a:ln w="76200" cap="rnd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82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6260726" y="25012706"/>
                  <a:ext cx="11358701" cy="20720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sz="6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time</a:t>
                  </a:r>
                  <a:endParaRPr lang="en-GB" sz="60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endParaRPr lang="en-US" sz="8000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03" name="Straight Arrow Connector 31"/>
                <p:cNvCxnSpPr>
                  <a:cxnSpLocks noChangeShapeType="1"/>
                </p:cNvCxnSpPr>
                <p:nvPr/>
              </p:nvCxnSpPr>
              <p:spPr bwMode="auto">
                <a:xfrm>
                  <a:off x="23112000" y="25560000"/>
                  <a:ext cx="1529041" cy="56"/>
                </a:xfrm>
                <a:prstGeom prst="straightConnector1">
                  <a:avLst/>
                </a:prstGeom>
                <a:noFill/>
                <a:ln w="762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106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4675271" y="5667607"/>
                  <a:ext cx="15617684" cy="13573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44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“n e x t  y o u ’ l </a:t>
                  </a:r>
                  <a:r>
                    <a:rPr lang="en-US" sz="44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l</a:t>
                  </a:r>
                  <a:r>
                    <a:rPr lang="en-US" sz="44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 g e t     . . .   . . .  . . .   ”</a:t>
                  </a:r>
                  <a:endParaRPr lang="en-US" sz="4400" baseline="-25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3395245" y="6759122"/>
                  <a:ext cx="1357322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8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[s]</a:t>
                  </a:r>
                  <a:endParaRPr lang="en-GB" sz="48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>
            <a:xfrm>
              <a:off x="23395245" y="11059035"/>
              <a:ext cx="135732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[</a:t>
              </a:r>
              <a:r>
                <a:rPr lang="en-US" sz="4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</a:t>
              </a:r>
              <a:r>
                <a:rPr lang="en-US" sz="4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]</a:t>
              </a:r>
              <a:endParaRPr lang="en-GB" sz="480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3372207" y="19802504"/>
              <a:ext cx="135732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[</a:t>
              </a:r>
              <a:r>
                <a:rPr lang="en-US" sz="4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</a:t>
              </a:r>
              <a:r>
                <a:rPr lang="en-US" sz="4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]</a:t>
              </a:r>
              <a:endParaRPr lang="en-GB" sz="480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423820" y="15459583"/>
              <a:ext cx="135732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[s]</a:t>
              </a:r>
              <a:endParaRPr lang="en-GB" sz="4800" dirty="0">
                <a:solidFill>
                  <a:srgbClr val="000000"/>
                </a:solidFill>
              </a:endParaRPr>
            </a:p>
          </p:txBody>
        </p:sp>
        <p:sp>
          <p:nvSpPr>
            <p:cNvPr id="71" name="TextBox 3"/>
            <p:cNvSpPr txBox="1">
              <a:spLocks noChangeArrowheads="1"/>
            </p:cNvSpPr>
            <p:nvPr/>
          </p:nvSpPr>
          <p:spPr bwMode="auto">
            <a:xfrm>
              <a:off x="27504000" y="6759122"/>
              <a:ext cx="2523023" cy="2116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0.32 m</a:t>
              </a:r>
            </a:p>
            <a:p>
              <a:pPr algn="ctr"/>
              <a:r>
                <a: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tep 0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Box 3"/>
            <p:cNvSpPr txBox="1">
              <a:spLocks noChangeArrowheads="1"/>
            </p:cNvSpPr>
            <p:nvPr/>
          </p:nvSpPr>
          <p:spPr bwMode="auto">
            <a:xfrm>
              <a:off x="27503999" y="15578783"/>
              <a:ext cx="2523023" cy="222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10 m</a:t>
              </a:r>
            </a:p>
            <a:p>
              <a:pPr algn="ctr"/>
              <a:r>
                <a: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tep 0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  <p:sp>
          <p:nvSpPr>
            <p:cNvPr id="73" name="TextBox 3"/>
            <p:cNvSpPr txBox="1">
              <a:spLocks noChangeArrowheads="1"/>
            </p:cNvSpPr>
            <p:nvPr/>
          </p:nvSpPr>
          <p:spPr bwMode="auto">
            <a:xfrm>
              <a:off x="18968888" y="4402768"/>
              <a:ext cx="7030450" cy="927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and 8, f</a:t>
              </a:r>
              <a:r>
                <a:rPr lang="en-GB" sz="540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=</a:t>
              </a:r>
              <a:r>
                <a:rPr lang="en-GB" sz="5400" dirty="0">
                  <a:latin typeface="Arial" charset="0"/>
                  <a:cs typeface="Arial" charset="0"/>
                </a:rPr>
                <a:t> 4.24 kHz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3"/>
            <p:cNvSpPr txBox="1">
              <a:spLocks noChangeArrowheads="1"/>
            </p:cNvSpPr>
            <p:nvPr/>
          </p:nvSpPr>
          <p:spPr bwMode="auto">
            <a:xfrm>
              <a:off x="27504000" y="11059035"/>
              <a:ext cx="2523023" cy="2116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0.32 m</a:t>
              </a:r>
            </a:p>
            <a:p>
              <a:pPr algn="ctr"/>
              <a:r>
                <a: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tep 10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Box 3"/>
            <p:cNvSpPr txBox="1">
              <a:spLocks noChangeArrowheads="1"/>
            </p:cNvSpPr>
            <p:nvPr/>
          </p:nvSpPr>
          <p:spPr bwMode="auto">
            <a:xfrm>
              <a:off x="27504000" y="19756598"/>
              <a:ext cx="2523023" cy="222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10 m</a:t>
              </a:r>
            </a:p>
            <a:p>
              <a:pPr algn="ctr"/>
              <a:r>
                <a:rPr lang="en-GB" sz="5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GB" sz="5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tep 10</a:t>
              </a:r>
              <a:endParaRPr lang="en-GB" sz="5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 algn="ctr"/>
              <a:endParaRPr lang="en-US" sz="8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src poster, portrait">
  <a:themeElements>
    <a:clrScheme name="Rdg Conference Poster (Portrait) 1">
      <a:dk1>
        <a:srgbClr val="000000"/>
      </a:dk1>
      <a:lt1>
        <a:srgbClr val="FFFFFF"/>
      </a:lt1>
      <a:dk2>
        <a:srgbClr val="0568D5"/>
      </a:dk2>
      <a:lt2>
        <a:srgbClr val="808080"/>
      </a:lt2>
      <a:accent1>
        <a:srgbClr val="DDEBF3"/>
      </a:accent1>
      <a:accent2>
        <a:srgbClr val="041E32"/>
      </a:accent2>
      <a:accent3>
        <a:srgbClr val="FFFFFF"/>
      </a:accent3>
      <a:accent4>
        <a:srgbClr val="000000"/>
      </a:accent4>
      <a:accent5>
        <a:srgbClr val="EBF3F8"/>
      </a:accent5>
      <a:accent6>
        <a:srgbClr val="031A2C"/>
      </a:accent6>
      <a:hlink>
        <a:srgbClr val="0568D5"/>
      </a:hlink>
      <a:folHlink>
        <a:srgbClr val="041E32"/>
      </a:folHlink>
    </a:clrScheme>
    <a:fontScheme name="Rdg Conference Poster (Portrait)">
      <a:majorFont>
        <a:latin typeface="Rdg Vesta"/>
        <a:ea typeface=""/>
        <a:cs typeface=""/>
      </a:majorFont>
      <a:minorFont>
        <a:latin typeface="Rdg Ves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dg Vesta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dg Vesta" pitchFamily="2" charset="0"/>
          </a:defRPr>
        </a:defPPr>
      </a:lstStyle>
    </a:lnDef>
  </a:objectDefaults>
  <a:extraClrSchemeLst>
    <a:extraClrScheme>
      <a:clrScheme name="Rdg Conference Poster (Portrait) 1">
        <a:dk1>
          <a:srgbClr val="000000"/>
        </a:dk1>
        <a:lt1>
          <a:srgbClr val="FFFFFF"/>
        </a:lt1>
        <a:dk2>
          <a:srgbClr val="0568D5"/>
        </a:dk2>
        <a:lt2>
          <a:srgbClr val="808080"/>
        </a:lt2>
        <a:accent1>
          <a:srgbClr val="DDEBF3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EBF3F8"/>
        </a:accent5>
        <a:accent6>
          <a:srgbClr val="031A2C"/>
        </a:accent6>
        <a:hlink>
          <a:srgbClr val="0568D5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2">
        <a:dk1>
          <a:srgbClr val="000000"/>
        </a:dk1>
        <a:lt1>
          <a:srgbClr val="FFFFFF"/>
        </a:lt1>
        <a:dk2>
          <a:srgbClr val="69C32B"/>
        </a:dk2>
        <a:lt2>
          <a:srgbClr val="808080"/>
        </a:lt2>
        <a:accent1>
          <a:srgbClr val="E7FFDD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1FFEB"/>
        </a:accent5>
        <a:accent6>
          <a:srgbClr val="031A2C"/>
        </a:accent6>
        <a:hlink>
          <a:srgbClr val="69C32B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3">
        <a:dk1>
          <a:srgbClr val="000000"/>
        </a:dk1>
        <a:lt1>
          <a:srgbClr val="FFFFFF"/>
        </a:lt1>
        <a:dk2>
          <a:srgbClr val="009288"/>
        </a:dk2>
        <a:lt2>
          <a:srgbClr val="808080"/>
        </a:lt2>
        <a:accent1>
          <a:srgbClr val="E5FFF8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0FFFB"/>
        </a:accent5>
        <a:accent6>
          <a:srgbClr val="031A2C"/>
        </a:accent6>
        <a:hlink>
          <a:srgbClr val="009288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4">
        <a:dk1>
          <a:srgbClr val="000000"/>
        </a:dk1>
        <a:lt1>
          <a:srgbClr val="FFFFFF"/>
        </a:lt1>
        <a:dk2>
          <a:srgbClr val="2E2E54"/>
        </a:dk2>
        <a:lt2>
          <a:srgbClr val="808080"/>
        </a:lt2>
        <a:accent1>
          <a:srgbClr val="E5EBFF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0F3FF"/>
        </a:accent5>
        <a:accent6>
          <a:srgbClr val="031A2C"/>
        </a:accent6>
        <a:hlink>
          <a:srgbClr val="2E2E54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5">
        <a:dk1>
          <a:srgbClr val="000000"/>
        </a:dk1>
        <a:lt1>
          <a:srgbClr val="FFFFFF"/>
        </a:lt1>
        <a:dk2>
          <a:srgbClr val="FFA005"/>
        </a:dk2>
        <a:lt2>
          <a:srgbClr val="808080"/>
        </a:lt2>
        <a:accent1>
          <a:srgbClr val="FEE9CA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EF2E1"/>
        </a:accent5>
        <a:accent6>
          <a:srgbClr val="031A2C"/>
        </a:accent6>
        <a:hlink>
          <a:srgbClr val="FFA005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6">
        <a:dk1>
          <a:srgbClr val="000000"/>
        </a:dk1>
        <a:lt1>
          <a:srgbClr val="FFFFFF"/>
        </a:lt1>
        <a:dk2>
          <a:srgbClr val="855D9D"/>
        </a:dk2>
        <a:lt2>
          <a:srgbClr val="808080"/>
        </a:lt2>
        <a:accent1>
          <a:srgbClr val="F4E1FF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8EEFF"/>
        </a:accent5>
        <a:accent6>
          <a:srgbClr val="031A2C"/>
        </a:accent6>
        <a:hlink>
          <a:srgbClr val="855D9D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g Conference Poster (Portrait) 7">
        <a:dk1>
          <a:srgbClr val="000000"/>
        </a:dk1>
        <a:lt1>
          <a:srgbClr val="FFFFFF"/>
        </a:lt1>
        <a:dk2>
          <a:srgbClr val="A40062"/>
        </a:dk2>
        <a:lt2>
          <a:srgbClr val="808080"/>
        </a:lt2>
        <a:accent1>
          <a:srgbClr val="FFE1FF"/>
        </a:accent1>
        <a:accent2>
          <a:srgbClr val="041E32"/>
        </a:accent2>
        <a:accent3>
          <a:srgbClr val="FFFFFF"/>
        </a:accent3>
        <a:accent4>
          <a:srgbClr val="000000"/>
        </a:accent4>
        <a:accent5>
          <a:srgbClr val="FFEEFF"/>
        </a:accent5>
        <a:accent6>
          <a:srgbClr val="031A2C"/>
        </a:accent6>
        <a:hlink>
          <a:srgbClr val="A40062"/>
        </a:hlink>
        <a:folHlink>
          <a:srgbClr val="041E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epsrc poster, portrait</Template>
  <TotalTime>1565</TotalTime>
  <Words>457</Words>
  <Application>Microsoft Office PowerPoint</Application>
  <PresentationFormat>Custom</PresentationFormat>
  <Paragraphs>106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</vt:lpstr>
      <vt:lpstr>Rdg Vesta</vt:lpstr>
      <vt:lpstr>epsrc poster, portrait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of continua between natural sounds in real-room listening conditions</dc:title>
  <dc:creator>watkins</dc:creator>
  <cp:lastModifiedBy>syswatkn</cp:lastModifiedBy>
  <cp:revision>156</cp:revision>
  <dcterms:created xsi:type="dcterms:W3CDTF">2008-11-20T17:10:33Z</dcterms:created>
  <dcterms:modified xsi:type="dcterms:W3CDTF">2012-03-21T21:27:15Z</dcterms:modified>
</cp:coreProperties>
</file>